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8" r:id="rId7"/>
    <p:sldId id="262" r:id="rId8"/>
    <p:sldId id="272" r:id="rId9"/>
    <p:sldId id="273" r:id="rId10"/>
    <p:sldId id="274" r:id="rId11"/>
    <p:sldId id="265" r:id="rId12"/>
    <p:sldId id="268" r:id="rId13"/>
    <p:sldId id="269" r:id="rId14"/>
    <p:sldId id="271" r:id="rId15"/>
    <p:sldId id="270" r:id="rId16"/>
    <p:sldId id="275" r:id="rId17"/>
    <p:sldId id="276" r:id="rId18"/>
    <p:sldId id="277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Klugman FM" panose="00000500000000000000" pitchFamily="50" charset="-79"/>
      <p:regular r:id="rId26"/>
    </p:embeddedFont>
    <p:embeddedFont>
      <p:font typeface="Mekomi DL 2.0 AAA" panose="00000500000000000000" pitchFamily="50" charset="-79"/>
      <p:regular r:id="rId27"/>
      <p:bold r:id="rId28"/>
    </p:embeddedFont>
    <p:embeddedFont>
      <p:font typeface="Mekomi DL 2.0 AAA Light" panose="00000400000000000000" pitchFamily="50" charset="-79"/>
      <p:regular r:id="rId29"/>
    </p:embeddedFont>
    <p:embeddedFont>
      <p:font typeface="Mekomi DL 2.0 AAA Medium" panose="00000600000000000000" pitchFamily="50" charset="-79"/>
      <p:regular r:id="rId30"/>
    </p:embeddedFont>
    <p:embeddedFont>
      <p:font typeface="Mekomi DL 2.0 AAA UltraBold" panose="00000900000000000000" pitchFamily="50" charset="-79"/>
      <p:bold r:id="rId3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DA8"/>
    <a:srgbClr val="204199"/>
    <a:srgbClr val="60C3CA"/>
    <a:srgbClr val="F3C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13DE7C-0349-44AF-9617-0A25BFDF5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8C6657-6B10-493B-B120-050FC1C78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69599A-5CA2-40E6-9307-883F08DE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C68193-3011-4C6E-BC36-1EC7F456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40D529B-E0F0-406D-8BFA-4891BBE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38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0EBAE4-F185-4004-83FF-DC25676E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F7585FD-01A1-4A2E-888A-2722EC1AD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9120BDF-7B9A-443F-8E7F-F9A82FCE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45DA167-5C50-48F4-92F6-B378C314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BDD0CD-9301-4701-A5F7-C675550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15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33F7BFA-FA3C-40B9-B13E-546E3CEA8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651BC38-5B42-4E7B-B8C7-16FD8CA16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CA8CFA-C15D-4713-92C6-49FF0B61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964999-A839-45C3-93E5-D670A533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834802-AFCB-4B7B-A0DE-88FACAF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AAFFBC-BBC8-496D-B2A9-51652914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ED75FE-A88B-4284-AA3B-D809CCBD6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6EC2A55-895E-408A-AEBB-1D364B9B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5ED24E3-6ACF-4598-B236-FC0973BE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299-F741-4B2F-9194-8DCAB6E2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86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102EC2-2A9F-440B-A933-597933FE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CE1694-29DE-4E6C-8AF3-818C02B7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2039C0-CD31-4CFE-91A8-0842D058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17FFAA-E8C4-4CE5-8847-6E7D39F8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90E32A-2199-4109-8153-4FBAE62E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5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568494-6E00-4A3E-A120-0156C057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D9BA01-2441-42E5-92EE-C0862D631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1A9528-0BF0-4D03-B75A-CBDC51700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BE4A40-3420-4116-A7D1-9760AF9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87FE923-A1FA-4AF0-BEC8-762BA80E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3AD289-7F3C-457A-BDA0-2379B56D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25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235791-1F1B-447F-AD07-9CB7314C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1058DA-9CD6-4FFD-A1DA-9454CA53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CEA4F-ADF5-45CB-8C68-26BF1752E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EBAFA9-F56D-42A1-AD58-564D6E6A7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BF663FF-60F7-4B9F-878D-9A9C0D774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3525631-DA57-4668-8A49-768954C4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218DC91-4385-4237-B1C9-0D5616B0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CCF7BA6-1AF4-4F3A-B713-84595B5C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14542F-5087-4BD4-994D-F5A98788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C102F1A-ADE1-439E-9887-279481FF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75C35B7-7316-49C5-B39E-D586B358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16FC907-95CC-41B1-936B-E3958DB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17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1D760E0-41C3-4CF7-8CB4-81A63774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BE6FECD-0A1B-4821-B3BF-B54EC9C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8C538CD-6C29-4BBF-9495-E245DB1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07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46AB7E-C7AE-488B-8EAE-56E1CD1B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1C83E9-73D0-4BE2-80E6-4494B4F06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9071C32-2202-4BFF-A43A-324A3588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73FB38E-36B4-4C47-923B-B2F7F368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F35C65A-E485-4C07-A248-194E55BB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685B77B-613A-4188-B110-4E185ED6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21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6E1D2A-2242-43AD-BF9A-2414343A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415BB2E-5A85-45F9-BC4B-0F625D614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32451F-4AAB-4809-BE29-153AADDB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898F81-BF66-4F40-9FA4-30D579F4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03CD551-62F9-45D1-BC0E-4CC91235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C2E173-8787-42EB-AD8B-58671B57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498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26246C9-E077-4C39-8A1D-C8578214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8BF5D0-7DBA-4BE5-963B-2BE068A02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BD4B0F-523D-4983-A629-358FF492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13AF-288A-403C-8E51-A5EFEBBAC62E}" type="datetimeFigureOut">
              <a:rPr lang="he-IL" smtClean="0"/>
              <a:t>ב'/שבט/תשפ"ב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AC2A7FA-B5C6-4746-962E-787B3F04E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BA727A-9121-47EF-AEF3-88DE320F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62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89359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9D4C59A-5B27-4A20-9575-B6D99FDFC78A}"/>
              </a:ext>
            </a:extLst>
          </p:cNvPr>
          <p:cNvSpPr txBox="1"/>
          <p:nvPr/>
        </p:nvSpPr>
        <p:spPr>
          <a:xfrm>
            <a:off x="10815781" y="757383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204199"/>
                </a:solidFill>
                <a:latin typeface="Mekomi DL 2.0 AAA" panose="00000500000000000000" pitchFamily="50" charset="-79"/>
                <a:cs typeface="Mekomi DL 2.0 AAA" panose="00000500000000000000" pitchFamily="50" charset="-79"/>
              </a:rPr>
              <a:t>ב"ה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C3923C-3EFB-49B7-A798-2DF0C38B3A2F}"/>
              </a:ext>
            </a:extLst>
          </p:cNvPr>
          <p:cNvSpPr txBox="1"/>
          <p:nvPr/>
        </p:nvSpPr>
        <p:spPr>
          <a:xfrm>
            <a:off x="4354945" y="4860639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שבוע נרות להאיר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12B0602-3DB0-42A9-A725-F7F9830B5595}"/>
              </a:ext>
            </a:extLst>
          </p:cNvPr>
          <p:cNvSpPr txBox="1"/>
          <p:nvPr/>
        </p:nvSpPr>
        <p:spPr>
          <a:xfrm>
            <a:off x="4354945" y="5435557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60C3CA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יום א'</a:t>
            </a:r>
          </a:p>
        </p:txBody>
      </p:sp>
    </p:spTree>
    <p:extLst>
      <p:ext uri="{BB962C8B-B14F-4D97-AF65-F5344CB8AC3E}">
        <p14:creationId xmlns:p14="http://schemas.microsoft.com/office/powerpoint/2010/main" val="206797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875002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נבחן את עצמנו...</a:t>
            </a:r>
          </a:p>
        </p:txBody>
      </p:sp>
    </p:spTree>
    <p:extLst>
      <p:ext uri="{BB962C8B-B14F-4D97-AF65-F5344CB8AC3E}">
        <p14:creationId xmlns:p14="http://schemas.microsoft.com/office/powerpoint/2010/main" val="389555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71600" y="1040013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מה עשה מרדכי היהודי עם הילדים,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כדי לבטל את גזירת המן הרשע?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8802D0C2-75AE-41EA-B725-2463BCA4CBBB}"/>
              </a:ext>
            </a:extLst>
          </p:cNvPr>
          <p:cNvGrpSpPr/>
          <p:nvPr/>
        </p:nvGrpSpPr>
        <p:grpSpPr>
          <a:xfrm>
            <a:off x="8412000" y="1881762"/>
            <a:ext cx="3780000" cy="1797641"/>
            <a:chOff x="7805428" y="2659002"/>
            <a:chExt cx="3780000" cy="1797641"/>
          </a:xfrm>
        </p:grpSpPr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B253E9EB-EB1E-4500-A9B1-96EA545D9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06FEA46A-3F39-4CCC-BC20-E709C41180E5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כינס אותם יחד</a:t>
              </a:r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C482467A-4EB7-4412-97E6-961F6A397F94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כ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6D9DF5B3-04FB-4872-9C43-056E22702337}"/>
              </a:ext>
            </a:extLst>
          </p:cNvPr>
          <p:cNvGrpSpPr/>
          <p:nvPr/>
        </p:nvGrpSpPr>
        <p:grpSpPr>
          <a:xfrm>
            <a:off x="4206000" y="1881762"/>
            <a:ext cx="3780000" cy="1797641"/>
            <a:chOff x="7805428" y="2659002"/>
            <a:chExt cx="3780000" cy="1797641"/>
          </a:xfrm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BFC4FEFC-8603-45A1-9A4E-911B6E8B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9FF1D66-72E2-4371-895F-29F1E2C634C7}"/>
                </a:ext>
              </a:extLst>
            </p:cNvPr>
            <p:cNvSpPr txBox="1"/>
            <p:nvPr/>
          </p:nvSpPr>
          <p:spPr>
            <a:xfrm>
              <a:off x="7805428" y="3529744"/>
              <a:ext cx="3780000" cy="810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הסביר להם</a:t>
              </a:r>
            </a:p>
            <a:p>
              <a:pPr algn="ctr">
                <a:lnSpc>
                  <a:spcPts val="28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את המצב</a:t>
              </a:r>
            </a:p>
          </p:txBody>
        </p: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BC8959B3-6ED9-460F-8958-C47757113EFD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1E87D89-AF00-4CF8-9106-5698F9A42229}"/>
              </a:ext>
            </a:extLst>
          </p:cNvPr>
          <p:cNvGrpSpPr/>
          <p:nvPr/>
        </p:nvGrpSpPr>
        <p:grpSpPr>
          <a:xfrm>
            <a:off x="0" y="1881762"/>
            <a:ext cx="3780000" cy="1797641"/>
            <a:chOff x="7805428" y="2659002"/>
            <a:chExt cx="3780000" cy="1797641"/>
          </a:xfrm>
        </p:grpSpPr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B1E45043-9E83-4312-A344-E886E69A9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0123FA66-BFE0-428D-8832-0E69B0E0A0FA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התפלל איתם</a:t>
              </a:r>
            </a:p>
          </p:txBody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2ED11C51-75E6-41AD-9857-C82856F6A980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נ</a:t>
              </a:r>
            </a:p>
          </p:txBody>
        </p: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64BF8223-4058-45E9-848D-DBB830F6FEE9}"/>
              </a:ext>
            </a:extLst>
          </p:cNvPr>
          <p:cNvGrpSpPr/>
          <p:nvPr/>
        </p:nvGrpSpPr>
        <p:grpSpPr>
          <a:xfrm>
            <a:off x="6309000" y="3468778"/>
            <a:ext cx="3780000" cy="1797641"/>
            <a:chOff x="7805428" y="2659002"/>
            <a:chExt cx="3780000" cy="1797641"/>
          </a:xfrm>
        </p:grpSpPr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3073B70D-D0FB-4D47-BEB9-53183A4E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683422CA-14BB-48A8-95D2-14E839EB918A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הלך איתם למלך</a:t>
              </a:r>
            </a:p>
          </p:txBody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76FBF21F-06E7-47D4-85F8-A199A32136D3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ל</a:t>
              </a:r>
            </a:p>
          </p:txBody>
        </p:sp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B89555F2-0844-4742-AA68-9616BED6353B}"/>
              </a:ext>
            </a:extLst>
          </p:cNvPr>
          <p:cNvGrpSpPr/>
          <p:nvPr/>
        </p:nvGrpSpPr>
        <p:grpSpPr>
          <a:xfrm>
            <a:off x="2103000" y="3468778"/>
            <a:ext cx="3780000" cy="1797641"/>
            <a:chOff x="7805428" y="2659002"/>
            <a:chExt cx="3780000" cy="1797641"/>
          </a:xfrm>
        </p:grpSpPr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8AA0377F-EC3D-4CA1-83FD-BAF776FF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31" name="תיבת טקסט 30">
              <a:extLst>
                <a:ext uri="{FF2B5EF4-FFF2-40B4-BE49-F238E27FC236}">
                  <a16:creationId xmlns:a16="http://schemas.microsoft.com/office/drawing/2014/main" id="{4F04DB1B-721C-46BA-950B-62E4743A04D3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למד איתם תורה</a:t>
              </a:r>
            </a:p>
          </p:txBody>
        </p:sp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C3955C74-FE19-4470-8780-7DA2A4109271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ס</a:t>
              </a:r>
            </a:p>
          </p:txBody>
        </p:sp>
      </p:grp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D320C6B3-941D-4AA1-BF6A-C1BA7AD0CAF7}"/>
              </a:ext>
            </a:extLst>
          </p:cNvPr>
          <p:cNvSpPr txBox="1"/>
          <p:nvPr/>
        </p:nvSpPr>
        <p:spPr>
          <a:xfrm>
            <a:off x="1371600" y="5357388"/>
            <a:ext cx="944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err="1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איספו</a:t>
            </a:r>
            <a:r>
              <a:rPr lang="he-IL" sz="24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 את האותיות של כל התשובות הנכונות. מה קיבלתם?</a:t>
            </a:r>
          </a:p>
        </p:txBody>
      </p:sp>
    </p:spTree>
    <p:extLst>
      <p:ext uri="{BB962C8B-B14F-4D97-AF65-F5344CB8AC3E}">
        <p14:creationId xmlns:p14="http://schemas.microsoft.com/office/powerpoint/2010/main" val="33853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C038C6D-7A9A-468F-86EE-C3F9C27ECE2B}"/>
              </a:ext>
            </a:extLst>
          </p:cNvPr>
          <p:cNvSpPr txBox="1"/>
          <p:nvPr/>
        </p:nvSpPr>
        <p:spPr>
          <a:xfrm>
            <a:off x="4206240" y="2019330"/>
            <a:ext cx="3779520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8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כנס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9BFB55B7-3DEA-44BC-9EC1-05F6239A37A7}"/>
              </a:ext>
            </a:extLst>
          </p:cNvPr>
          <p:cNvSpPr txBox="1"/>
          <p:nvPr/>
        </p:nvSpPr>
        <p:spPr>
          <a:xfrm>
            <a:off x="1371600" y="3944360"/>
            <a:ext cx="944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rgbClr val="60C3CA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יפה מאוד!</a:t>
            </a:r>
          </a:p>
        </p:txBody>
      </p:sp>
    </p:spTree>
    <p:extLst>
      <p:ext uri="{BB962C8B-B14F-4D97-AF65-F5344CB8AC3E}">
        <p14:creationId xmlns:p14="http://schemas.microsoft.com/office/powerpoint/2010/main" val="2075084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71600" y="2106695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גם היום, כאשר ילדי ישראל מתכנסים באהבת ישראל כדי להתפלל וללמוד תורה, זה מביא רוב ברכה: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8802D0C2-75AE-41EA-B725-2463BCA4CBBB}"/>
              </a:ext>
            </a:extLst>
          </p:cNvPr>
          <p:cNvGrpSpPr/>
          <p:nvPr/>
        </p:nvGrpSpPr>
        <p:grpSpPr>
          <a:xfrm>
            <a:off x="8062560" y="3178924"/>
            <a:ext cx="3960000" cy="1797641"/>
            <a:chOff x="7805428" y="2659002"/>
            <a:chExt cx="3780000" cy="1797641"/>
          </a:xfrm>
        </p:grpSpPr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B253E9EB-EB1E-4500-A9B1-96EA545D9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06FEA46A-3F39-4CCC-BC20-E709C41180E5}"/>
                </a:ext>
              </a:extLst>
            </p:cNvPr>
            <p:cNvSpPr txBox="1"/>
            <p:nvPr/>
          </p:nvSpPr>
          <p:spPr>
            <a:xfrm>
              <a:off x="7805428" y="3529744"/>
              <a:ext cx="3780000" cy="8104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לכל אחד ואחד</a:t>
              </a:r>
            </a:p>
            <a:p>
              <a:pPr algn="ctr">
                <a:lnSpc>
                  <a:spcPts val="28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מן הילדים</a:t>
              </a:r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C482467A-4EB7-4412-97E6-961F6A397F94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1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6D9DF5B3-04FB-4872-9C43-056E22702337}"/>
              </a:ext>
            </a:extLst>
          </p:cNvPr>
          <p:cNvGrpSpPr/>
          <p:nvPr/>
        </p:nvGrpSpPr>
        <p:grpSpPr>
          <a:xfrm>
            <a:off x="4116000" y="3178924"/>
            <a:ext cx="3960000" cy="1797641"/>
            <a:chOff x="7805428" y="2659002"/>
            <a:chExt cx="3780000" cy="1797641"/>
          </a:xfrm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BFC4FEFC-8603-45A1-9A4E-911B6E8B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9FF1D66-72E2-4371-895F-29F1E2C634C7}"/>
                </a:ext>
              </a:extLst>
            </p:cNvPr>
            <p:cNvSpPr txBox="1"/>
            <p:nvPr/>
          </p:nvSpPr>
          <p:spPr>
            <a:xfrm>
              <a:off x="7805428" y="3709280"/>
              <a:ext cx="3780000" cy="4514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לכל עם ישראל</a:t>
              </a:r>
            </a:p>
          </p:txBody>
        </p: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BC8959B3-6ED9-460F-8958-C47757113EFD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2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1E87D89-AF00-4CF8-9106-5698F9A42229}"/>
              </a:ext>
            </a:extLst>
          </p:cNvPr>
          <p:cNvGrpSpPr/>
          <p:nvPr/>
        </p:nvGrpSpPr>
        <p:grpSpPr>
          <a:xfrm>
            <a:off x="169440" y="3178924"/>
            <a:ext cx="3960000" cy="1797641"/>
            <a:chOff x="7805428" y="2659002"/>
            <a:chExt cx="3780000" cy="1797641"/>
          </a:xfrm>
        </p:grpSpPr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B1E45043-9E83-4312-A344-E886E69A9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0123FA66-BFE0-428D-8832-0E69B0E0A0FA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שתי התשובות נכונות</a:t>
              </a:r>
            </a:p>
          </p:txBody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2ED11C51-75E6-41AD-9857-C82856F6A980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3</a:t>
              </a:r>
            </a:p>
          </p:txBody>
        </p:sp>
      </p:grp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D320C6B3-941D-4AA1-BF6A-C1BA7AD0CAF7}"/>
              </a:ext>
            </a:extLst>
          </p:cNvPr>
          <p:cNvSpPr txBox="1"/>
          <p:nvPr/>
        </p:nvSpPr>
        <p:spPr>
          <a:xfrm>
            <a:off x="1371600" y="1241958"/>
            <a:ext cx="944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בחרו את התשובה הנכונה:</a:t>
            </a:r>
          </a:p>
        </p:txBody>
      </p:sp>
    </p:spTree>
    <p:extLst>
      <p:ext uri="{BB962C8B-B14F-4D97-AF65-F5344CB8AC3E}">
        <p14:creationId xmlns:p14="http://schemas.microsoft.com/office/powerpoint/2010/main" val="422331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71600" y="2106695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גם היום, כאשר ילדי ישראל מתכנסים באהבת ישראל כדי להתפלל וללמוד תורה, זה מביא רוב ברכה: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1E87D89-AF00-4CF8-9106-5698F9A42229}"/>
              </a:ext>
            </a:extLst>
          </p:cNvPr>
          <p:cNvGrpSpPr/>
          <p:nvPr/>
        </p:nvGrpSpPr>
        <p:grpSpPr>
          <a:xfrm>
            <a:off x="169440" y="3178924"/>
            <a:ext cx="3960000" cy="1797641"/>
            <a:chOff x="7805428" y="2659002"/>
            <a:chExt cx="3780000" cy="1797641"/>
          </a:xfrm>
        </p:grpSpPr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B1E45043-9E83-4312-A344-E886E69A9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77" y="3379425"/>
              <a:ext cx="3377703" cy="1077218"/>
            </a:xfrm>
            <a:prstGeom prst="rect">
              <a:avLst/>
            </a:prstGeom>
          </p:spPr>
        </p:pic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0123FA66-BFE0-428D-8832-0E69B0E0A0FA}"/>
                </a:ext>
              </a:extLst>
            </p:cNvPr>
            <p:cNvSpPr txBox="1"/>
            <p:nvPr/>
          </p:nvSpPr>
          <p:spPr>
            <a:xfrm>
              <a:off x="7805428" y="3666904"/>
              <a:ext cx="3780000" cy="484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he-IL" sz="24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שתי התשובות נכונות</a:t>
              </a:r>
            </a:p>
          </p:txBody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2ED11C51-75E6-41AD-9857-C82856F6A980}"/>
                </a:ext>
              </a:extLst>
            </p:cNvPr>
            <p:cNvSpPr txBox="1"/>
            <p:nvPr/>
          </p:nvSpPr>
          <p:spPr>
            <a:xfrm>
              <a:off x="9422840" y="2659002"/>
              <a:ext cx="5451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5400" dirty="0">
                  <a:solidFill>
                    <a:srgbClr val="204199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3</a:t>
              </a:r>
            </a:p>
          </p:txBody>
        </p:sp>
      </p:grp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D320C6B3-941D-4AA1-BF6A-C1BA7AD0CAF7}"/>
              </a:ext>
            </a:extLst>
          </p:cNvPr>
          <p:cNvSpPr txBox="1"/>
          <p:nvPr/>
        </p:nvSpPr>
        <p:spPr>
          <a:xfrm>
            <a:off x="1371600" y="1241958"/>
            <a:ext cx="9448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בחרו את התשובה הנכונה:</a:t>
            </a:r>
          </a:p>
        </p:txBody>
      </p:sp>
    </p:spTree>
    <p:extLst>
      <p:ext uri="{BB962C8B-B14F-4D97-AF65-F5344CB8AC3E}">
        <p14:creationId xmlns:p14="http://schemas.microsoft.com/office/powerpoint/2010/main" val="71381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C038C6D-7A9A-468F-86EE-C3F9C27ECE2B}"/>
              </a:ext>
            </a:extLst>
          </p:cNvPr>
          <p:cNvSpPr txBox="1"/>
          <p:nvPr/>
        </p:nvSpPr>
        <p:spPr>
          <a:xfrm>
            <a:off x="5875903" y="2080290"/>
            <a:ext cx="3779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96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כל הכבוד!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9BFB55B7-3DEA-44BC-9EC1-05F6239A37A7}"/>
              </a:ext>
            </a:extLst>
          </p:cNvPr>
          <p:cNvSpPr txBox="1"/>
          <p:nvPr/>
        </p:nvSpPr>
        <p:spPr>
          <a:xfrm>
            <a:off x="5072168" y="3649950"/>
            <a:ext cx="538699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60C3CA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כעת תוכלו לקבל</a:t>
            </a:r>
          </a:p>
          <a:p>
            <a:pPr algn="ctr"/>
            <a:r>
              <a:rPr lang="he-IL" sz="3200" dirty="0">
                <a:solidFill>
                  <a:srgbClr val="60C3CA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המדבקה היומית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2CB3E3B-FFF6-46B4-932E-A8E18FED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79268">
            <a:off x="1238672" y="2089646"/>
            <a:ext cx="4408087" cy="2465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1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599047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105493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זוכרים ויוצרים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944733"/>
            <a:ext cx="94488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נכין תוצר אישי שיזכיר לנו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הכוח של הכינוסים של ילדי ישראל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וחשיבות אמירת שנים עשר הפסוקים</a:t>
            </a:r>
          </a:p>
        </p:txBody>
      </p:sp>
    </p:spTree>
    <p:extLst>
      <p:ext uri="{BB962C8B-B14F-4D97-AF65-F5344CB8AC3E}">
        <p14:creationId xmlns:p14="http://schemas.microsoft.com/office/powerpoint/2010/main" val="3194254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599047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105493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החלטה טובה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944733"/>
            <a:ext cx="94488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המשימה שלנו היום: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לערוך כינוס עם האחים או השכנים.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בכינוס יש לקיים תורה, תפילה וצדקה.</a:t>
            </a:r>
          </a:p>
        </p:txBody>
      </p:sp>
    </p:spTree>
    <p:extLst>
      <p:ext uri="{BB962C8B-B14F-4D97-AF65-F5344CB8AC3E}">
        <p14:creationId xmlns:p14="http://schemas.microsoft.com/office/powerpoint/2010/main" val="336046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606594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394879"/>
            <a:ext cx="514003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האם תצליחו למצוא את דף היומן?</a:t>
            </a:r>
          </a:p>
        </p:txBody>
      </p:sp>
    </p:spTree>
    <p:extLst>
      <p:ext uri="{BB962C8B-B14F-4D97-AF65-F5344CB8AC3E}">
        <p14:creationId xmlns:p14="http://schemas.microsoft.com/office/powerpoint/2010/main" val="247402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6" y="1164152"/>
            <a:ext cx="4904509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166446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המשימה היומית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1838036" y="2576947"/>
            <a:ext cx="8515928" cy="21771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עליכם להתחלק לקבוצות לפי הקריטריונים שתקבלו.</a:t>
            </a:r>
          </a:p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כל קבוצה תערוך כינוס קצר,</a:t>
            </a:r>
          </a:p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ובו אמירת פסוקים ובקשת גאולה.</a:t>
            </a:r>
          </a:p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כל קבוצה </a:t>
            </a:r>
            <a:r>
              <a:rPr lang="he-IL" sz="2400" dirty="0" err="1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שתתאסף</a:t>
            </a: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בזריזות ותערוך את הכינוס בחיות – </a:t>
            </a:r>
          </a:p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תקבל חלק/ים מדף היומן.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4904509" y="5093853"/>
            <a:ext cx="23829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קדימה!</a:t>
            </a:r>
          </a:p>
        </p:txBody>
      </p:sp>
    </p:spTree>
    <p:extLst>
      <p:ext uri="{BB962C8B-B14F-4D97-AF65-F5344CB8AC3E}">
        <p14:creationId xmlns:p14="http://schemas.microsoft.com/office/powerpoint/2010/main" val="325622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CC56BC-3C8F-47A6-81F6-C74BA3F5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5">
            <a:off x="804349" y="1655090"/>
            <a:ext cx="2851451" cy="2016000"/>
          </a:xfrm>
          <a:prstGeom prst="rect">
            <a:avLst/>
          </a:prstGeom>
        </p:spPr>
      </p:pic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7636252-FEA2-4901-A1A8-5392C41E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20">
            <a:off x="2841748" y="3843526"/>
            <a:ext cx="2851451" cy="2016000"/>
          </a:xfrm>
          <a:prstGeom prst="rect">
            <a:avLst/>
          </a:prstGeom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0403AE9-47BB-4C76-95D8-BCEFA41F7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89">
            <a:off x="6989822" y="4026025"/>
            <a:ext cx="2851451" cy="2016000"/>
          </a:xfrm>
          <a:prstGeom prst="rect">
            <a:avLst/>
          </a:prstGeom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28F0FCA-76B8-4C8E-A73D-0DD46B6EF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46">
            <a:off x="4761715" y="1520817"/>
            <a:ext cx="2851451" cy="2016000"/>
          </a:xfrm>
          <a:prstGeom prst="rect">
            <a:avLst/>
          </a:prstGeom>
        </p:spPr>
      </p:pic>
      <p:pic>
        <p:nvPicPr>
          <p:cNvPr id="17" name="תמונה 16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BE99B71C-5519-4368-AB7A-C31E256B9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179">
            <a:off x="8781771" y="1656694"/>
            <a:ext cx="2851451" cy="2016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43E8C2E-1579-466F-B066-39DBC0520820}"/>
              </a:ext>
            </a:extLst>
          </p:cNvPr>
          <p:cNvSpPr txBox="1"/>
          <p:nvPr/>
        </p:nvSpPr>
        <p:spPr>
          <a:xfrm>
            <a:off x="2262000" y="896973"/>
            <a:ext cx="7668000" cy="4843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לקריאת היומן, לחצו על הדף אותו מצאתם:</a:t>
            </a:r>
          </a:p>
        </p:txBody>
      </p:sp>
    </p:spTree>
    <p:extLst>
      <p:ext uri="{BB962C8B-B14F-4D97-AF65-F5344CB8AC3E}">
        <p14:creationId xmlns:p14="http://schemas.microsoft.com/office/powerpoint/2010/main" val="168635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1ECC56BC-3C8F-47A6-81F6-C74BA3F5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34" y="992988"/>
            <a:ext cx="6847932" cy="48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2" name="יומן א כינוסים">
            <a:hlinkClick r:id="" action="ppaction://media"/>
            <a:extLst>
              <a:ext uri="{FF2B5EF4-FFF2-40B4-BE49-F238E27FC236}">
                <a16:creationId xmlns:a16="http://schemas.microsoft.com/office/drawing/2014/main" id="{11DDC198-27A9-4E37-B1DB-0EACC47EE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294" y="1272220"/>
            <a:ext cx="5751413" cy="4313560"/>
          </a:xfrm>
          <a:prstGeom prst="rect">
            <a:avLst/>
          </a:prstGeom>
          <a:ln w="76200">
            <a:solidFill>
              <a:srgbClr val="CA6DA8"/>
            </a:solidFill>
          </a:ln>
        </p:spPr>
      </p:pic>
    </p:spTree>
    <p:extLst>
      <p:ext uri="{BB962C8B-B14F-4D97-AF65-F5344CB8AC3E}">
        <p14:creationId xmlns:p14="http://schemas.microsoft.com/office/powerpoint/2010/main" val="3263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11" name="תמונה 10" descr="תמונה שמכילה טקסט, שלט&#10;&#10;התיאור נוצר באופן אוטומטי">
            <a:extLst>
              <a:ext uri="{FF2B5EF4-FFF2-40B4-BE49-F238E27FC236}">
                <a16:creationId xmlns:a16="http://schemas.microsoft.com/office/drawing/2014/main" id="{27859ABD-34F9-43F5-A6DC-9E0354170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7" y="852423"/>
            <a:ext cx="5369667" cy="3320999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931568D-FD58-4B50-B382-50557A8F20EF}"/>
              </a:ext>
            </a:extLst>
          </p:cNvPr>
          <p:cNvSpPr txBox="1"/>
          <p:nvPr/>
        </p:nvSpPr>
        <p:spPr>
          <a:xfrm>
            <a:off x="2262000" y="4342720"/>
            <a:ext cx="7668000" cy="627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60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- נפתח את החוברת בעמוד היומי -</a:t>
            </a:r>
          </a:p>
        </p:txBody>
      </p:sp>
    </p:spTree>
    <p:extLst>
      <p:ext uri="{BB962C8B-B14F-4D97-AF65-F5344CB8AC3E}">
        <p14:creationId xmlns:p14="http://schemas.microsoft.com/office/powerpoint/2010/main" val="215517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7980E14-A6E3-4A9E-96F4-94B868E858A6}"/>
              </a:ext>
            </a:extLst>
          </p:cNvPr>
          <p:cNvSpPr txBox="1"/>
          <p:nvPr/>
        </p:nvSpPr>
        <p:spPr>
          <a:xfrm>
            <a:off x="3048000" y="161642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i="0" u="none" strike="noStrike" dirty="0">
                <a:solidFill>
                  <a:srgbClr val="CA6DA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"לֵךְ כְּנוֹס אֶת כָּל הַיְּהוּדִים" </a:t>
            </a:r>
            <a:endParaRPr lang="he-IL" sz="6600" dirty="0">
              <a:solidFill>
                <a:srgbClr val="CA6DA8"/>
              </a:solidFill>
              <a:latin typeface="Klugman FM" panose="00000500000000000000" pitchFamily="50" charset="-79"/>
              <a:cs typeface="Klugman FM" panose="00000500000000000000" pitchFamily="50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2117845" y="2873360"/>
            <a:ext cx="7956311" cy="2151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עַל־פִּי הַמְּסֻפָּר בַּמִּדְרָשׁ, הַגְּזֵרָה (בְּחַג הַפּוּרִים) בָּטְלָה בִּזְכוּת הַיְּלָדִים. מָרְדְּכַי הַצַּדִּיק אָסַף אֶת יַלְדֵי יִשְׂרָאֵל, הִתְפַּלֵּל אִתָּם וְלָמַד אִתָּם תּוֹרָה וְהַקּוֹל שֶׁלָּהֶם עָלָה לִפְנֵי הַשֵּׁם וְגָרַם לְבִטּוּל הַגְּזֵרָה.</a:t>
            </a:r>
          </a:p>
        </p:txBody>
      </p:sp>
    </p:spTree>
    <p:extLst>
      <p:ext uri="{BB962C8B-B14F-4D97-AF65-F5344CB8AC3E}">
        <p14:creationId xmlns:p14="http://schemas.microsoft.com/office/powerpoint/2010/main" val="31644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431637" y="1358599"/>
            <a:ext cx="9328726" cy="388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כָּךְ גַּם הַיּוֹם, לְהִתְנַהֲגוּת יַלְדֵי יִשְׂרָאֵל יֵשׁ הַשְׁפָּעָה עַל מָה שֶׁקּוֹרֶה עִם כָּל עַם יִשְׂרָאֵל. </a:t>
            </a:r>
          </a:p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CA6DA8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כַּאֲשֶׁר יַלְדֵי יִשְׂרָאֵל מִתְכַּנְּסִים יַחַד, בְּאֹפֶן שֶׁל קֵרוּב לְבָבוֹת, לוֹמְדִים תּוֹרָה וּמִתְפַּלְּלִים לְהַשֵּׁם, מְקַבֵּל הַשֵּׁם אֶת בַּקָּשָׁתָם. 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נוֹסָף לְכָל הַבְּרָכוֹת שֶׁהֵם מְקַבְּלִים מֵהַשֵּׁם, נוֹתֵן הַשֵּׁם בְּרָכוֹת גַּם עֲבוּר כָּל עַם יִשְׂרָאֵל – לַהוֹרִים, לַמּוֹרִים וְלַמּוֹרוֹת וּלְכָל הַיְּהוּדִים – בְּכָל הַדְּבָרִים הַטּוֹבִים שֶׁהֵם זְקוּקִים לָהֶם.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EDF91F-CEC5-487B-83C1-93F51285AAC8}"/>
              </a:ext>
            </a:extLst>
          </p:cNvPr>
          <p:cNvSpPr txBox="1"/>
          <p:nvPr/>
        </p:nvSpPr>
        <p:spPr>
          <a:xfrm>
            <a:off x="1431637" y="5161467"/>
            <a:ext cx="9328726" cy="54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100"/>
              </a:lnSpc>
              <a:spcAft>
                <a:spcPts val="1200"/>
              </a:spcAft>
            </a:pPr>
            <a:r>
              <a:rPr lang="he-IL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(עַל־פִּי הָרַבִּי מְדַבֵּר לְיַלְדֵי יִשְׂרָאֵל א, עַמּוּד 268)</a:t>
            </a:r>
          </a:p>
        </p:txBody>
      </p:sp>
    </p:spTree>
    <p:extLst>
      <p:ext uri="{BB962C8B-B14F-4D97-AF65-F5344CB8AC3E}">
        <p14:creationId xmlns:p14="http://schemas.microsoft.com/office/powerpoint/2010/main" val="23987303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361</Words>
  <Application>Microsoft Office PowerPoint</Application>
  <PresentationFormat>מסך רחב</PresentationFormat>
  <Paragraphs>59</Paragraphs>
  <Slides>18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7" baseType="lpstr">
      <vt:lpstr>Mekomi DL 2.0 AAA Medium</vt:lpstr>
      <vt:lpstr>Mekomi DL 2.0 AAA UltraBold</vt:lpstr>
      <vt:lpstr>Calibri</vt:lpstr>
      <vt:lpstr>Calibri Light</vt:lpstr>
      <vt:lpstr>Mekomi DL 2.0 AAA</vt:lpstr>
      <vt:lpstr>Mekomi DL 2.0 AAA Light</vt:lpstr>
      <vt:lpstr>Klugman FM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25</cp:revision>
  <dcterms:created xsi:type="dcterms:W3CDTF">2022-01-03T09:15:38Z</dcterms:created>
  <dcterms:modified xsi:type="dcterms:W3CDTF">2022-01-04T11:40:53Z</dcterms:modified>
</cp:coreProperties>
</file>