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301" r:id="rId3"/>
    <p:sldId id="257" r:id="rId4"/>
    <p:sldId id="258" r:id="rId5"/>
    <p:sldId id="280" r:id="rId6"/>
    <p:sldId id="281" r:id="rId7"/>
    <p:sldId id="282" r:id="rId8"/>
    <p:sldId id="283" r:id="rId9"/>
    <p:sldId id="284" r:id="rId10"/>
    <p:sldId id="260" r:id="rId11"/>
    <p:sldId id="261" r:id="rId12"/>
    <p:sldId id="278" r:id="rId13"/>
    <p:sldId id="262" r:id="rId14"/>
    <p:sldId id="272" r:id="rId15"/>
    <p:sldId id="273" r:id="rId16"/>
    <p:sldId id="279" r:id="rId17"/>
    <p:sldId id="274" r:id="rId18"/>
    <p:sldId id="286" r:id="rId19"/>
    <p:sldId id="289" r:id="rId20"/>
    <p:sldId id="290" r:id="rId21"/>
    <p:sldId id="291" r:id="rId22"/>
    <p:sldId id="292" r:id="rId23"/>
    <p:sldId id="293" r:id="rId24"/>
    <p:sldId id="285" r:id="rId25"/>
    <p:sldId id="296" r:id="rId26"/>
    <p:sldId id="297" r:id="rId27"/>
    <p:sldId id="298" r:id="rId28"/>
    <p:sldId id="299" r:id="rId29"/>
    <p:sldId id="300" r:id="rId30"/>
    <p:sldId id="270" r:id="rId31"/>
    <p:sldId id="275" r:id="rId32"/>
    <p:sldId id="276" r:id="rId33"/>
    <p:sldId id="277" r:id="rId34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Klugman FM" panose="00000500000000000000" pitchFamily="50" charset="-79"/>
      <p:regular r:id="rId41"/>
    </p:embeddedFont>
    <p:embeddedFont>
      <p:font typeface="Mekomi DL 2.0 AAA" panose="00000500000000000000" pitchFamily="50" charset="-79"/>
      <p:regular r:id="rId42"/>
      <p:bold r:id="rId43"/>
    </p:embeddedFont>
    <p:embeddedFont>
      <p:font typeface="Mekomi DL 2.0 AAA Light" panose="00000400000000000000" pitchFamily="50" charset="-79"/>
      <p:regular r:id="rId44"/>
    </p:embeddedFont>
    <p:embeddedFont>
      <p:font typeface="Mekomi DL 2.0 AAA Medium" panose="00000600000000000000" pitchFamily="50" charset="-79"/>
      <p:regular r:id="rId45"/>
    </p:embeddedFont>
    <p:embeddedFont>
      <p:font typeface="Mekomi DL 2.0 AAA UltraBold" panose="00000900000000000000" pitchFamily="50" charset="-79"/>
      <p:bold r:id="rId46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199"/>
    <a:srgbClr val="CA6DA8"/>
    <a:srgbClr val="F3CD2E"/>
    <a:srgbClr val="60C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0" d="100"/>
          <a:sy n="60" d="100"/>
        </p:scale>
        <p:origin x="1550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13DE7C-0349-44AF-9617-0A25BFDF5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8C6657-6B10-493B-B120-050FC1C78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69599A-5CA2-40E6-9307-883F08DE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C68193-3011-4C6E-BC36-1EC7F456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40D529B-E0F0-406D-8BFA-4891BBE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38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0EBAE4-F185-4004-83FF-DC25676E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F7585FD-01A1-4A2E-888A-2722EC1AD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9120BDF-7B9A-443F-8E7F-F9A82FCE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45DA167-5C50-48F4-92F6-B378C314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BDD0CD-9301-4701-A5F7-C675550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15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33F7BFA-FA3C-40B9-B13E-546E3CEA8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651BC38-5B42-4E7B-B8C7-16FD8CA16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4CA8CFA-C15D-4713-92C6-49FF0B61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964999-A839-45C3-93E5-D670A5338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834802-AFCB-4B7B-A0DE-88FACAF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AAFFBC-BBC8-496D-B2A9-51652914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CED75FE-A88B-4284-AA3B-D809CCBD6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6EC2A55-895E-408A-AEBB-1D364B9B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5ED24E3-6ACF-4598-B236-FC0973BE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299-F741-4B2F-9194-8DCAB6E2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86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102EC2-2A9F-440B-A933-597933FE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CE1694-29DE-4E6C-8AF3-818C02B7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2039C0-CD31-4CFE-91A8-0842D0585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17FFAA-E8C4-4CE5-8847-6E7D39F8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290E32A-2199-4109-8153-4FBAE62E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5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568494-6E00-4A3E-A120-0156C057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D9BA01-2441-42E5-92EE-C0862D631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D1A9528-0BF0-4D03-B75A-CBDC51700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8BE4A40-3420-4116-A7D1-9760AF9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87FE923-A1FA-4AF0-BEC8-762BA80E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3AD289-7F3C-457A-BDA0-2379B56D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25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235791-1F1B-447F-AD07-9CB7314C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1058DA-9CD6-4FFD-A1DA-9454CA537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1CEA4F-ADF5-45CB-8C68-26BF1752E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FEBAFA9-F56D-42A1-AD58-564D6E6A7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4BF663FF-60F7-4B9F-878D-9A9C0D774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3525631-DA57-4668-8A49-768954C4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218DC91-4385-4237-B1C9-0D5616B0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CCF7BA6-1AF4-4F3A-B713-84595B5C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14542F-5087-4BD4-994D-F5A98788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C102F1A-ADE1-439E-9887-279481FF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75C35B7-7316-49C5-B39E-D586B358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16FC907-95CC-41B1-936B-E3958DBA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217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1D760E0-41C3-4CF7-8CB4-81A63774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BE6FECD-0A1B-4821-B3BF-B54EC9C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8C538CD-6C29-4BBF-9495-E245DB1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079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46AB7E-C7AE-488B-8EAE-56E1CD1B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21C83E9-73D0-4BE2-80E6-4494B4F06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9071C32-2202-4BFF-A43A-324A3588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73FB38E-36B4-4C47-923B-B2F7F368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F35C65A-E485-4C07-A248-194E55BB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685B77B-613A-4188-B110-4E185ED6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621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6E1D2A-2242-43AD-BF9A-2414343A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3415BB2E-5A85-45F9-BC4B-0F625D614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D32451F-4AAB-4809-BE29-153AADDBA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898F81-BF66-4F40-9FA4-30D579F4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03CD551-62F9-45D1-BC0E-4CC91235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C2E173-8787-42EB-AD8B-58671B57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498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26246C9-E077-4C39-8A1D-C8578214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8BF5D0-7DBA-4BE5-963B-2BE068A02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BD4B0F-523D-4983-A629-358FF492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13AF-288A-403C-8E51-A5EFEBBAC62E}" type="datetimeFigureOut">
              <a:rPr lang="he-IL" smtClean="0"/>
              <a:t>ג'/שבט/תשפ"ב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AC2A7FA-B5C6-4746-962E-787B3F04E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BA727A-9121-47EF-AEF3-88DE320F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8575-BE3F-4E12-A5A9-5C9F185EE7B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623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89359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9D4C59A-5B27-4A20-9575-B6D99FDFC78A}"/>
              </a:ext>
            </a:extLst>
          </p:cNvPr>
          <p:cNvSpPr txBox="1"/>
          <p:nvPr/>
        </p:nvSpPr>
        <p:spPr>
          <a:xfrm>
            <a:off x="10815781" y="757383"/>
            <a:ext cx="609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204199"/>
                </a:solidFill>
                <a:latin typeface="Mekomi DL 2.0 AAA" panose="00000500000000000000" pitchFamily="50" charset="-79"/>
                <a:cs typeface="Mekomi DL 2.0 AAA" panose="00000500000000000000" pitchFamily="50" charset="-79"/>
              </a:rPr>
              <a:t>ב"ה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C3923C-3EFB-49B7-A798-2DF0C38B3A2F}"/>
              </a:ext>
            </a:extLst>
          </p:cNvPr>
          <p:cNvSpPr txBox="1"/>
          <p:nvPr/>
        </p:nvSpPr>
        <p:spPr>
          <a:xfrm>
            <a:off x="4354945" y="4860639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שבוע נרות להאיר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12B0602-3DB0-42A9-A725-F7F9830B5595}"/>
              </a:ext>
            </a:extLst>
          </p:cNvPr>
          <p:cNvSpPr txBox="1"/>
          <p:nvPr/>
        </p:nvSpPr>
        <p:spPr>
          <a:xfrm>
            <a:off x="4354945" y="5435557"/>
            <a:ext cx="348211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60C3CA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יום ב'</a:t>
            </a:r>
          </a:p>
        </p:txBody>
      </p:sp>
    </p:spTree>
    <p:extLst>
      <p:ext uri="{BB962C8B-B14F-4D97-AF65-F5344CB8AC3E}">
        <p14:creationId xmlns:p14="http://schemas.microsoft.com/office/powerpoint/2010/main" val="206797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5" name="תמונה 4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1ECC56BC-3C8F-47A6-81F6-C74BA3F50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5">
            <a:off x="804349" y="1655090"/>
            <a:ext cx="2851451" cy="2016000"/>
          </a:xfrm>
          <a:prstGeom prst="rect">
            <a:avLst/>
          </a:prstGeom>
        </p:spPr>
      </p:pic>
      <p:pic>
        <p:nvPicPr>
          <p:cNvPr id="11" name="תמונה 10" descr="תמונה שמכילה טקסט&#10;&#10;התיאור נוצר באופן אוטומטי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636252-FEA2-4901-A1A8-5392C41E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20">
            <a:off x="2841748" y="3843526"/>
            <a:ext cx="2851451" cy="2016000"/>
          </a:xfrm>
          <a:prstGeom prst="rect">
            <a:avLst/>
          </a:prstGeom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0403AE9-47BB-4C76-95D8-BCEFA41F7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589">
            <a:off x="6989822" y="4026025"/>
            <a:ext cx="2851451" cy="2016000"/>
          </a:xfrm>
          <a:prstGeom prst="rect">
            <a:avLst/>
          </a:prstGeom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28F0FCA-76B8-4C8E-A73D-0DD46B6EF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46">
            <a:off x="4761715" y="1520817"/>
            <a:ext cx="2851451" cy="2016000"/>
          </a:xfrm>
          <a:prstGeom prst="rect">
            <a:avLst/>
          </a:prstGeom>
        </p:spPr>
      </p:pic>
      <p:pic>
        <p:nvPicPr>
          <p:cNvPr id="17" name="תמונה 16" descr="תמונה שמכילה טקסט, לוח ציור&#10;&#10;התיאור נוצר באופן אוטומטי">
            <a:extLst>
              <a:ext uri="{FF2B5EF4-FFF2-40B4-BE49-F238E27FC236}">
                <a16:creationId xmlns:a16="http://schemas.microsoft.com/office/drawing/2014/main" id="{BE99B71C-5519-4368-AB7A-C31E256B9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179">
            <a:off x="8781771" y="1656694"/>
            <a:ext cx="2851451" cy="2016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43E8C2E-1579-466F-B066-39DBC0520820}"/>
              </a:ext>
            </a:extLst>
          </p:cNvPr>
          <p:cNvSpPr txBox="1"/>
          <p:nvPr/>
        </p:nvSpPr>
        <p:spPr>
          <a:xfrm>
            <a:off x="2262000" y="896973"/>
            <a:ext cx="7668000" cy="4843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לקריאת היומן, לחצו על הדף אותו מצאתם:</a:t>
            </a:r>
          </a:p>
        </p:txBody>
      </p:sp>
    </p:spTree>
    <p:extLst>
      <p:ext uri="{BB962C8B-B14F-4D97-AF65-F5344CB8AC3E}">
        <p14:creationId xmlns:p14="http://schemas.microsoft.com/office/powerpoint/2010/main" val="16863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6A5315C-0890-44D2-A0C2-821E4F297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34" y="998991"/>
            <a:ext cx="6847932" cy="484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4" name="יומן 2 מוקטן">
            <a:hlinkClick r:id="" action="ppaction://media"/>
            <a:extLst>
              <a:ext uri="{FF2B5EF4-FFF2-40B4-BE49-F238E27FC236}">
                <a16:creationId xmlns:a16="http://schemas.microsoft.com/office/drawing/2014/main" id="{C6F9F985-DC47-403C-806A-47B8A3B11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  <a:ln w="76200">
            <a:solidFill>
              <a:srgbClr val="CA6DA8"/>
            </a:solidFill>
          </a:ln>
        </p:spPr>
      </p:pic>
    </p:spTree>
    <p:extLst>
      <p:ext uri="{BB962C8B-B14F-4D97-AF65-F5344CB8AC3E}">
        <p14:creationId xmlns:p14="http://schemas.microsoft.com/office/powerpoint/2010/main" val="3263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931568D-FD58-4B50-B382-50557A8F20EF}"/>
              </a:ext>
            </a:extLst>
          </p:cNvPr>
          <p:cNvSpPr txBox="1"/>
          <p:nvPr/>
        </p:nvSpPr>
        <p:spPr>
          <a:xfrm>
            <a:off x="2262000" y="4504645"/>
            <a:ext cx="7668000" cy="627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60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- נפתח את החוברת בעמוד היומי -</a:t>
            </a:r>
          </a:p>
        </p:txBody>
      </p:sp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3C82BDA-BBF3-4C5A-983F-AFE941B35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06" y="976256"/>
            <a:ext cx="6753038" cy="31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4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7980E14-A6E3-4A9E-96F4-94B868E858A6}"/>
              </a:ext>
            </a:extLst>
          </p:cNvPr>
          <p:cNvSpPr txBox="1"/>
          <p:nvPr/>
        </p:nvSpPr>
        <p:spPr>
          <a:xfrm>
            <a:off x="3048000" y="128004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i="0" u="none" strike="noStrike" dirty="0">
                <a:solidFill>
                  <a:srgbClr val="F3CD2E"/>
                </a:solidFill>
                <a:effectLst/>
                <a:latin typeface="Klugman FM" panose="00000500000000000000" pitchFamily="50" charset="-79"/>
                <a:cs typeface="Klugman FM" panose="00000500000000000000" pitchFamily="50" charset="-79"/>
              </a:rPr>
              <a:t>הַנֶּשֶׁק הַסּוֹדִי</a:t>
            </a:r>
            <a:endParaRPr lang="he-IL" sz="6600" dirty="0">
              <a:solidFill>
                <a:srgbClr val="F3CD2E"/>
              </a:solidFill>
              <a:latin typeface="Klugman FM" panose="00000500000000000000" pitchFamily="50" charset="-79"/>
              <a:cs typeface="Klugman FM" panose="00000500000000000000" pitchFamily="50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902692" y="2550087"/>
            <a:ext cx="8386618" cy="283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הַמִּצְוָה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שֶׁנִּקְבְּעָה כְּדֵי לִזְכֹּר אֶת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נִצְחוֹן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הַתּוֹרָה וְהַמִּצְווֹת עַל הַיְּוָנִים, שֶׁרָצוּ "לְהַשְׁכִּיחָם תּוֹרָתֶךָ", הִיא מִצְוַת הַדְלָקַת הַנֵּרוֹת בַּחֲנֻכָּה – לְהָאִיר. </a:t>
            </a:r>
          </a:p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מִצְוָה זוֹ מַדְגִּישָׁה אֶת הַדֶּרֶךְ שֶׁבָּהּ "צִבְאוֹת הַשֵּׁם" מְנַהֲלִים אֶת הַמִּלְחָמוֹת שֶׁלָּהֶם וּמַגִּיעִים אֶל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הַנִּצָּחוֹן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:</a:t>
            </a:r>
          </a:p>
        </p:txBody>
      </p:sp>
      <p:pic>
        <p:nvPicPr>
          <p:cNvPr id="7" name="תמונה 6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49DD2D3-B2C7-494A-9D17-09D812DE4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" y="4655126"/>
            <a:ext cx="1320847" cy="2419603"/>
          </a:xfrm>
          <a:prstGeom prst="rect">
            <a:avLst/>
          </a:prstGeom>
        </p:spPr>
      </p:pic>
      <p:pic>
        <p:nvPicPr>
          <p:cNvPr id="10" name="תמונה 9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E58347B-6CE2-4B6E-A8B3-FC6FC3258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326" y="337757"/>
            <a:ext cx="1129566" cy="19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671782" y="2090556"/>
            <a:ext cx="8848436" cy="267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הַמִּלְחָמָה נֶעֱרֶכֶת לֹא בְּדֶרֶךְ שֶׁל קְרָב וְלָחְמָה, חָס וְשָׁלוֹם, אֶלָּא הֵם מְאִירִים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עַל־יְדֵי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"נֵר מִצְוָה וְתוֹרָה אוֹר" –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עַל־יְדֵי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לִמּוּד תּוֹרָה בְּאֹפֶן שֶׁהַתּוֹרָה מְאִירָה וּמוֹרָה אֶת הַדֶּרֶךְ בְּחַיֵּי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הַיּוֹם־יוֹם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, וְהֵם מְקַיְּמִים אֶת מִצְווֹת הַתּוֹרָה, אֲשֶׁר כָּל מִצְוָה הִיא "נֵר".</a:t>
            </a:r>
          </a:p>
        </p:txBody>
      </p:sp>
      <p:pic>
        <p:nvPicPr>
          <p:cNvPr id="4" name="תמונה 3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90FF7E9-C4AF-489A-BDCE-F41F9507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" y="4655126"/>
            <a:ext cx="1320847" cy="2419603"/>
          </a:xfrm>
          <a:prstGeom prst="rect">
            <a:avLst/>
          </a:prstGeom>
        </p:spPr>
      </p:pic>
      <p:pic>
        <p:nvPicPr>
          <p:cNvPr id="8" name="תמונה 7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996DEF7F-DEA6-44E6-BA11-05D20B1C8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326" y="337757"/>
            <a:ext cx="1129566" cy="19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E19BF656-6F0B-47DA-BA9F-850CC4CFC768}"/>
              </a:ext>
            </a:extLst>
          </p:cNvPr>
          <p:cNvSpPr txBox="1"/>
          <p:nvPr/>
        </p:nvSpPr>
        <p:spPr>
          <a:xfrm>
            <a:off x="1671782" y="2060285"/>
            <a:ext cx="8848436" cy="267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0"/>
              </a:lnSpc>
              <a:spcAft>
                <a:spcPts val="1200"/>
              </a:spcAft>
            </a:pPr>
            <a:r>
              <a:rPr lang="he-IL" sz="2800" i="0" u="none" strike="noStrike" dirty="0" err="1">
                <a:solidFill>
                  <a:srgbClr val="CA6DA8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הַ"נֶשֶׁק</a:t>
            </a:r>
            <a:r>
              <a:rPr lang="he-IL" sz="2800" i="0" u="none" strike="noStrike" dirty="0">
                <a:solidFill>
                  <a:srgbClr val="CA6DA8"/>
                </a:solidFill>
                <a:effectLst/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" שֶׁל "צִבְאוֹת הַשֵּׁם" הוּא, שֶׁמַּכְנִיסִים אוֹר בְּכָל מָקוֹם, 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אוֹר הַקָּשׁוּר עִם הָאוֹרָה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הָאֲמִתִּית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שֶׁל "נֵר מִצְוָה וְתוֹרָה אוֹר", וְזֶה מַסְפִּיק כְּדֵי לְגָרֵשׁ אֶת חֹשֶׁךְ הַגָּלוּת, וּלְהָבִיא אֶת </a:t>
            </a:r>
            <a:r>
              <a:rPr lang="he-IL" sz="2800" i="0" u="none" strike="noStrike" dirty="0" err="1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הַנִּצָּחוֹן</a:t>
            </a:r>
            <a:r>
              <a:rPr lang="he-IL" sz="2800" i="0" u="none" strike="noStrike" dirty="0">
                <a:solidFill>
                  <a:srgbClr val="204199"/>
                </a:solidFill>
                <a:effectLst/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 הַמּוּאָר, וְהַגְּאֻלָּה הַמְּאִירָה – אוֹרוֹ שֶׁל "צֶמַח דָּוִד עַבְדְּךָ".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EDF91F-CEC5-487B-83C1-93F51285AAC8}"/>
              </a:ext>
            </a:extLst>
          </p:cNvPr>
          <p:cNvSpPr txBox="1"/>
          <p:nvPr/>
        </p:nvSpPr>
        <p:spPr>
          <a:xfrm>
            <a:off x="1671782" y="4737172"/>
            <a:ext cx="8294254" cy="54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100"/>
              </a:lnSpc>
              <a:spcAft>
                <a:spcPts val="1200"/>
              </a:spcAft>
            </a:pPr>
            <a:r>
              <a:rPr lang="he-IL" i="0" u="none" strike="noStrike" dirty="0">
                <a:solidFill>
                  <a:srgbClr val="204199"/>
                </a:solidFill>
                <a:effectLst/>
                <a:latin typeface="Mekomi DL 2.0 AAA Light" panose="00000400000000000000" pitchFamily="50" charset="-79"/>
                <a:cs typeface="Mekomi DL 2.0 AAA Light" panose="00000400000000000000" pitchFamily="50" charset="-79"/>
              </a:rPr>
              <a:t>(עַל־פִּי הָרַבִּי מְדַבֵּר לְיַלְדֵי יִשְׂרָאֵל א, עַמּוּד 156)</a:t>
            </a:r>
          </a:p>
        </p:txBody>
      </p:sp>
      <p:pic>
        <p:nvPicPr>
          <p:cNvPr id="8" name="תמונה 7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8C419CA1-5BDC-44B9-8494-514C5ED07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68" y="4655126"/>
            <a:ext cx="1320847" cy="2419603"/>
          </a:xfrm>
          <a:prstGeom prst="rect">
            <a:avLst/>
          </a:prstGeom>
        </p:spPr>
      </p:pic>
      <p:pic>
        <p:nvPicPr>
          <p:cNvPr id="10" name="תמונה 9" descr="תמונה שמכילה טקסט,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F8A6EFB-C7D0-4DAB-A89B-7BA3B2998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326" y="337757"/>
            <a:ext cx="1129566" cy="19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875002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נבחן את עצמנו...</a:t>
            </a:r>
          </a:p>
        </p:txBody>
      </p:sp>
    </p:spTree>
    <p:extLst>
      <p:ext uri="{BB962C8B-B14F-4D97-AF65-F5344CB8AC3E}">
        <p14:creationId xmlns:p14="http://schemas.microsoft.com/office/powerpoint/2010/main" val="3895556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ענו על השאלות הבאות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לפי התמונה שלפניכם:</a:t>
            </a:r>
          </a:p>
        </p:txBody>
      </p:sp>
    </p:spTree>
    <p:extLst>
      <p:ext uri="{BB962C8B-B14F-4D97-AF65-F5344CB8AC3E}">
        <p14:creationId xmlns:p14="http://schemas.microsoft.com/office/powerpoint/2010/main" val="207748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האם אתם מוצאים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החיילים בתמונה?</a:t>
            </a:r>
          </a:p>
        </p:txBody>
      </p:sp>
    </p:spTree>
    <p:extLst>
      <p:ext uri="{BB962C8B-B14F-4D97-AF65-F5344CB8AC3E}">
        <p14:creationId xmlns:p14="http://schemas.microsoft.com/office/powerpoint/2010/main" val="8078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מנון השביעין חביבין גירסה ב (1)">
            <a:hlinkClick r:id="" action="ppaction://media"/>
            <a:extLst>
              <a:ext uri="{FF2B5EF4-FFF2-40B4-BE49-F238E27FC236}">
                <a16:creationId xmlns:a16="http://schemas.microsoft.com/office/drawing/2014/main" id="{930929C4-3EC4-43FE-9CB3-C30EEFE06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9644" y="1574800"/>
            <a:ext cx="6592712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איזה נשק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יש לחיילים?</a:t>
            </a:r>
          </a:p>
        </p:txBody>
      </p:sp>
    </p:spTree>
    <p:extLst>
      <p:ext uri="{BB962C8B-B14F-4D97-AF65-F5344CB8AC3E}">
        <p14:creationId xmlns:p14="http://schemas.microsoft.com/office/powerpoint/2010/main" val="2871777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שערו: מהם הקולות הנשמעים ברקע?</a:t>
            </a:r>
          </a:p>
        </p:txBody>
      </p:sp>
    </p:spTree>
    <p:extLst>
      <p:ext uri="{BB962C8B-B14F-4D97-AF65-F5344CB8AC3E}">
        <p14:creationId xmlns:p14="http://schemas.microsoft.com/office/powerpoint/2010/main" val="1279436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כיצד, לדעתכם, ייראו החיילים בסיום הקרב?</a:t>
            </a:r>
          </a:p>
        </p:txBody>
      </p:sp>
    </p:spTree>
    <p:extLst>
      <p:ext uri="{BB962C8B-B14F-4D97-AF65-F5344CB8AC3E}">
        <p14:creationId xmlns:p14="http://schemas.microsoft.com/office/powerpoint/2010/main" val="455841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658839DA-49E0-424E-9D63-E1695F5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7" t="12450" r="1057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תמונה 3" descr="תמונה שמכילה טקסט, צללית&#10;&#10;התיאור נוצר באופן אוטומטי">
            <a:extLst>
              <a:ext uri="{FF2B5EF4-FFF2-40B4-BE49-F238E27FC236}">
                <a16:creationId xmlns:a16="http://schemas.microsoft.com/office/drawing/2014/main" id="{94390140-F76C-42C1-9FCA-FA6BDD505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2" r="4637" b="4637"/>
          <a:stretch/>
        </p:blipFill>
        <p:spPr>
          <a:xfrm>
            <a:off x="-623147" y="4863881"/>
            <a:ext cx="12815147" cy="19941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FA48A48-7405-43E3-A97A-E5C9638C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19" y="5441841"/>
            <a:ext cx="1301688" cy="132588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260BD4A-EB85-470D-A0A5-8649D5AB7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" y="365714"/>
            <a:ext cx="5384616" cy="1506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B1D77CC-D639-4EE4-9716-E2E2166693D0}"/>
              </a:ext>
            </a:extLst>
          </p:cNvPr>
          <p:cNvSpPr txBox="1"/>
          <p:nvPr/>
        </p:nvSpPr>
        <p:spPr>
          <a:xfrm>
            <a:off x="1329690" y="672382"/>
            <a:ext cx="43891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לאיזה ניצחון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שואפים החיילים?</a:t>
            </a:r>
          </a:p>
        </p:txBody>
      </p:sp>
    </p:spTree>
    <p:extLst>
      <p:ext uri="{BB962C8B-B14F-4D97-AF65-F5344CB8AC3E}">
        <p14:creationId xmlns:p14="http://schemas.microsoft.com/office/powerpoint/2010/main" val="3549197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1057275" y="1112771"/>
            <a:ext cx="100774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ענו על השאלות הבאות לפי התמונה שלפניכם:</a:t>
            </a:r>
          </a:p>
        </p:txBody>
      </p:sp>
    </p:spTree>
    <p:extLst>
      <p:ext uri="{BB962C8B-B14F-4D97-AF65-F5344CB8AC3E}">
        <p14:creationId xmlns:p14="http://schemas.microsoft.com/office/powerpoint/2010/main" val="2488150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2581275" y="1084196"/>
            <a:ext cx="7029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מיהו החייל בתמונה?</a:t>
            </a:r>
          </a:p>
        </p:txBody>
      </p:sp>
    </p:spTree>
    <p:extLst>
      <p:ext uri="{BB962C8B-B14F-4D97-AF65-F5344CB8AC3E}">
        <p14:creationId xmlns:p14="http://schemas.microsoft.com/office/powerpoint/2010/main" val="150461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2581275" y="1084196"/>
            <a:ext cx="7029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מהו הנשק שלו?</a:t>
            </a:r>
          </a:p>
        </p:txBody>
      </p:sp>
    </p:spTree>
    <p:extLst>
      <p:ext uri="{BB962C8B-B14F-4D97-AF65-F5344CB8AC3E}">
        <p14:creationId xmlns:p14="http://schemas.microsoft.com/office/powerpoint/2010/main" val="3612092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1981200" y="1084196"/>
            <a:ext cx="8229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שערו: מהם הקולות הנשמעים ברקע?</a:t>
            </a:r>
          </a:p>
        </p:txBody>
      </p:sp>
    </p:spTree>
    <p:extLst>
      <p:ext uri="{BB962C8B-B14F-4D97-AF65-F5344CB8AC3E}">
        <p14:creationId xmlns:p14="http://schemas.microsoft.com/office/powerpoint/2010/main" val="915125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1981200" y="1112771"/>
            <a:ext cx="822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כיצד, לדעתכם, ייראה החייל בסיום הקרב?</a:t>
            </a:r>
          </a:p>
        </p:txBody>
      </p:sp>
    </p:spTree>
    <p:extLst>
      <p:ext uri="{BB962C8B-B14F-4D97-AF65-F5344CB8AC3E}">
        <p14:creationId xmlns:p14="http://schemas.microsoft.com/office/powerpoint/2010/main" val="3151701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59D6AF1-19B0-4960-8553-8562F4744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739333"/>
            <a:ext cx="5657850" cy="4996884"/>
          </a:xfrm>
          <a:prstGeom prst="rect">
            <a:avLst/>
          </a:prstGeom>
        </p:spPr>
      </p:pic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3A9CEBF2-2BB6-4E23-BD1C-A5077D7E3B45}"/>
              </a:ext>
            </a:extLst>
          </p:cNvPr>
          <p:cNvSpPr txBox="1"/>
          <p:nvPr/>
        </p:nvSpPr>
        <p:spPr>
          <a:xfrm>
            <a:off x="1981200" y="1084196"/>
            <a:ext cx="8229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מהו הניצחון הסופי אליו הוא חותר?</a:t>
            </a:r>
          </a:p>
        </p:txBody>
      </p:sp>
    </p:spTree>
    <p:extLst>
      <p:ext uri="{BB962C8B-B14F-4D97-AF65-F5344CB8AC3E}">
        <p14:creationId xmlns:p14="http://schemas.microsoft.com/office/powerpoint/2010/main" val="1494569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3" y="2028540"/>
            <a:ext cx="7684654" cy="28009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394879"/>
            <a:ext cx="5140037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האם תצליחו למצוא את דף היומן?</a:t>
            </a:r>
          </a:p>
        </p:txBody>
      </p:sp>
    </p:spTree>
    <p:extLst>
      <p:ext uri="{BB962C8B-B14F-4D97-AF65-F5344CB8AC3E}">
        <p14:creationId xmlns:p14="http://schemas.microsoft.com/office/powerpoint/2010/main" val="2474026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CC038C6D-7A9A-468F-86EE-C3F9C27ECE2B}"/>
              </a:ext>
            </a:extLst>
          </p:cNvPr>
          <p:cNvSpPr txBox="1"/>
          <p:nvPr/>
        </p:nvSpPr>
        <p:spPr>
          <a:xfrm>
            <a:off x="6899735" y="2080290"/>
            <a:ext cx="3779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9600" dirty="0">
                <a:solidFill>
                  <a:srgbClr val="204199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כל הכבוד!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9BFB55B7-3DEA-44BC-9EC1-05F6239A37A7}"/>
              </a:ext>
            </a:extLst>
          </p:cNvPr>
          <p:cNvSpPr txBox="1"/>
          <p:nvPr/>
        </p:nvSpPr>
        <p:spPr>
          <a:xfrm>
            <a:off x="6096000" y="3649950"/>
            <a:ext cx="538699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כעת תוכלו לקבל</a:t>
            </a:r>
          </a:p>
          <a:p>
            <a:pPr algn="ctr"/>
            <a:r>
              <a:rPr lang="he-IL" sz="32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המדבקה היומית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CE2A4F3-DD4B-4C39-9A30-CF33B9EE8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124">
            <a:off x="1238245" y="2055607"/>
            <a:ext cx="4815953" cy="2746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18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599047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2105493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זוכרים ויוצרים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944733"/>
            <a:ext cx="94488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נכין שלט אישי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לחדר צבאות השם שלנו</a:t>
            </a:r>
          </a:p>
        </p:txBody>
      </p:sp>
    </p:spTree>
    <p:extLst>
      <p:ext uri="{BB962C8B-B14F-4D97-AF65-F5344CB8AC3E}">
        <p14:creationId xmlns:p14="http://schemas.microsoft.com/office/powerpoint/2010/main" val="3194254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1379972"/>
            <a:ext cx="5818910" cy="212089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886418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החלטה טובה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E03BAE8-12C4-4839-BD01-68E10FD059FE}"/>
              </a:ext>
            </a:extLst>
          </p:cNvPr>
          <p:cNvSpPr txBox="1"/>
          <p:nvPr/>
        </p:nvSpPr>
        <p:spPr>
          <a:xfrm>
            <a:off x="1371600" y="3725658"/>
            <a:ext cx="94488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המשימה שלנו היום: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לבדוק שיש בחדר שלנו בבית</a:t>
            </a:r>
          </a:p>
          <a:p>
            <a:pPr algn="ctr"/>
            <a:r>
              <a:rPr lang="he-IL" sz="28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את כל מה שצריך להיות בחדר צבאות ה'.</a:t>
            </a:r>
          </a:p>
          <a:p>
            <a:pPr algn="ctr"/>
            <a:r>
              <a:rPr lang="he-IL" sz="28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האם אתם יודעים מה צריך להיות בחדר כזה?</a:t>
            </a:r>
          </a:p>
        </p:txBody>
      </p:sp>
    </p:spTree>
    <p:extLst>
      <p:ext uri="{BB962C8B-B14F-4D97-AF65-F5344CB8AC3E}">
        <p14:creationId xmlns:p14="http://schemas.microsoft.com/office/powerpoint/2010/main" val="3360461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0F3883D-A241-4C89-B742-86398A8B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B3FB2C-C115-4674-B81A-57993EA5C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606594"/>
            <a:ext cx="5541820" cy="5644812"/>
          </a:xfrm>
          <a:prstGeom prst="rect">
            <a:avLst/>
          </a:prstGeom>
        </p:spPr>
      </p:pic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0E17537-B008-4184-BA70-21DC6CA37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" y="758519"/>
            <a:ext cx="1586167" cy="969161"/>
          </a:xfrm>
          <a:prstGeom prst="rect">
            <a:avLst/>
          </a:prstGeom>
        </p:spPr>
      </p:pic>
      <p:pic>
        <p:nvPicPr>
          <p:cNvPr id="2" name="המנון מקוצר 2">
            <a:hlinkClick r:id="" action="ppaction://media"/>
            <a:extLst>
              <a:ext uri="{FF2B5EF4-FFF2-40B4-BE49-F238E27FC236}">
                <a16:creationId xmlns:a16="http://schemas.microsoft.com/office/drawing/2014/main" id="{9BD62D03-A38C-404B-857C-D0E3AE29A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025" y="625140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46" y="1164152"/>
            <a:ext cx="4904509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3525982" y="1166446"/>
            <a:ext cx="514003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המשימה היומית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A36D663-F278-461E-AF62-3F6E0AB4F6B4}"/>
              </a:ext>
            </a:extLst>
          </p:cNvPr>
          <p:cNvSpPr txBox="1"/>
          <p:nvPr/>
        </p:nvSpPr>
        <p:spPr>
          <a:xfrm>
            <a:off x="1838036" y="3020214"/>
            <a:ext cx="8515928" cy="9075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עליכם לבצע את ההוראות הבאות במהירות.</a:t>
            </a:r>
          </a:p>
          <a:p>
            <a:pPr algn="ctr">
              <a:lnSpc>
                <a:spcPts val="3300"/>
              </a:lnSpc>
            </a:pPr>
            <a:r>
              <a:rPr lang="he-IL" sz="2400" dirty="0">
                <a:solidFill>
                  <a:srgbClr val="204199"/>
                </a:solidFill>
                <a:latin typeface="Mekomi DL 2.0 AAA Medium" panose="00000600000000000000" pitchFamily="50" charset="-79"/>
                <a:cs typeface="Mekomi DL 2.0 AAA Medium" panose="00000600000000000000" pitchFamily="50" charset="-79"/>
              </a:rPr>
              <a:t>על כל הוראה שתבצעו – תקבלו חלק מדף היומן היומי.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4904509" y="4834939"/>
            <a:ext cx="238298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מוכנים?</a:t>
            </a:r>
          </a:p>
        </p:txBody>
      </p:sp>
    </p:spTree>
    <p:extLst>
      <p:ext uri="{BB962C8B-B14F-4D97-AF65-F5344CB8AC3E}">
        <p14:creationId xmlns:p14="http://schemas.microsoft.com/office/powerpoint/2010/main" val="325622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321169"/>
            <a:ext cx="1219200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5486401" y="1323463"/>
            <a:ext cx="12192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1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2281382" y="2867593"/>
            <a:ext cx="7629236" cy="21954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האם אתם מכירים את הסמל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של </a:t>
            </a:r>
            <a:r>
              <a:rPr lang="he-IL" sz="36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צבאות השם</a:t>
            </a: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? 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הרכיבו אותו במהירות מנעליים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או מחפצים שתמצאו סביבכם!</a:t>
            </a:r>
          </a:p>
        </p:txBody>
      </p:sp>
    </p:spTree>
    <p:extLst>
      <p:ext uri="{BB962C8B-B14F-4D97-AF65-F5344CB8AC3E}">
        <p14:creationId xmlns:p14="http://schemas.microsoft.com/office/powerpoint/2010/main" val="399119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290BA0F-8785-44A5-91CA-139E23C3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22" y="1459345"/>
            <a:ext cx="3798756" cy="39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884587"/>
            <a:ext cx="1219200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5486401" y="1886881"/>
            <a:ext cx="12192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2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2281382" y="3429000"/>
            <a:ext cx="7629236" cy="11439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נסו לצייר את סמל צבאות ה'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בעצימת עיניים</a:t>
            </a:r>
          </a:p>
        </p:txBody>
      </p:sp>
    </p:spTree>
    <p:extLst>
      <p:ext uri="{BB962C8B-B14F-4D97-AF65-F5344CB8AC3E}">
        <p14:creationId xmlns:p14="http://schemas.microsoft.com/office/powerpoint/2010/main" val="67062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D6051E-05A6-4299-909A-0FB10876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321169"/>
            <a:ext cx="1219200" cy="110799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CD84A8-2495-456C-B3CC-0B890730C675}"/>
              </a:ext>
            </a:extLst>
          </p:cNvPr>
          <p:cNvSpPr txBox="1"/>
          <p:nvPr/>
        </p:nvSpPr>
        <p:spPr>
          <a:xfrm>
            <a:off x="5486401" y="1323463"/>
            <a:ext cx="12192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600" dirty="0">
                <a:solidFill>
                  <a:schemeClr val="bg1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3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3CFF717-A28A-480C-94BB-3C16269C1944}"/>
              </a:ext>
            </a:extLst>
          </p:cNvPr>
          <p:cNvSpPr txBox="1"/>
          <p:nvPr/>
        </p:nvSpPr>
        <p:spPr>
          <a:xfrm>
            <a:off x="2281382" y="2821412"/>
            <a:ext cx="7629236" cy="24263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הסיסמא של חיילי צבאות ה' היא:</a:t>
            </a:r>
          </a:p>
          <a:p>
            <a:pPr algn="ctr">
              <a:lnSpc>
                <a:spcPts val="4700"/>
              </a:lnSpc>
              <a:spcAft>
                <a:spcPts val="1200"/>
              </a:spcAft>
            </a:pPr>
            <a:r>
              <a:rPr lang="he-IL" sz="4400" dirty="0">
                <a:solidFill>
                  <a:srgbClr val="CA6DA8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אנו רוצים משיח עכשיו!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עליכם לכתוב במהירות את הסיסמא</a:t>
            </a:r>
          </a:p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בכמה שיותר שפות.</a:t>
            </a:r>
          </a:p>
        </p:txBody>
      </p:sp>
    </p:spTree>
    <p:extLst>
      <p:ext uri="{BB962C8B-B14F-4D97-AF65-F5344CB8AC3E}">
        <p14:creationId xmlns:p14="http://schemas.microsoft.com/office/powerpoint/2010/main" val="340354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7355B9-7A9A-44C0-A8C9-364FB0B3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4455" r="4453" b="44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FC3DC7-2C65-49D0-824F-D3BE5F2C5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-65810"/>
            <a:ext cx="1670750" cy="1701801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290BA0F-8785-44A5-91CA-139E23C3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01" y="2327563"/>
            <a:ext cx="3068398" cy="3181928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E814FD9-25EB-4954-B87A-8C3E418F187B}"/>
              </a:ext>
            </a:extLst>
          </p:cNvPr>
          <p:cNvSpPr txBox="1"/>
          <p:nvPr/>
        </p:nvSpPr>
        <p:spPr>
          <a:xfrm>
            <a:off x="4561801" y="1526309"/>
            <a:ext cx="3068398" cy="6181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100"/>
              </a:lnSpc>
            </a:pPr>
            <a:r>
              <a:rPr lang="he-IL" sz="3600" dirty="0">
                <a:solidFill>
                  <a:srgbClr val="204199"/>
                </a:solidFill>
                <a:latin typeface="Mekomi DL 2.0 AAA UltraBold" panose="00000900000000000000" pitchFamily="50" charset="-79"/>
                <a:cs typeface="Mekomi DL 2.0 AAA UltraBold" panose="00000900000000000000" pitchFamily="50" charset="-79"/>
              </a:rPr>
              <a:t>כל הכבוד!</a:t>
            </a:r>
            <a:endParaRPr lang="he-IL" sz="3600" dirty="0">
              <a:solidFill>
                <a:srgbClr val="CA6DA8"/>
              </a:solidFill>
              <a:latin typeface="Mekomi DL 2.0 AAA UltraBold" panose="00000900000000000000" pitchFamily="50" charset="-79"/>
              <a:cs typeface="Mekomi DL 2.0 AAA UltraBold" panose="000009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660777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397</Words>
  <Application>Microsoft Office PowerPoint</Application>
  <PresentationFormat>מסך רחב</PresentationFormat>
  <Paragraphs>58</Paragraphs>
  <Slides>33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42" baseType="lpstr">
      <vt:lpstr>Mekomi DL 2.0 AAA Light</vt:lpstr>
      <vt:lpstr>Arial</vt:lpstr>
      <vt:lpstr>Mekomi DL 2.0 AAA</vt:lpstr>
      <vt:lpstr>Calibri</vt:lpstr>
      <vt:lpstr>Mekomi DL 2.0 AAA Medium</vt:lpstr>
      <vt:lpstr>Klugman FM</vt:lpstr>
      <vt:lpstr>Calibri Light</vt:lpstr>
      <vt:lpstr>Mekomi DL 2.0 AAA UltraBold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38</cp:revision>
  <dcterms:created xsi:type="dcterms:W3CDTF">2022-01-03T09:15:38Z</dcterms:created>
  <dcterms:modified xsi:type="dcterms:W3CDTF">2022-01-05T22:03:13Z</dcterms:modified>
</cp:coreProperties>
</file>