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301" r:id="rId3"/>
    <p:sldId id="257" r:id="rId4"/>
    <p:sldId id="258" r:id="rId5"/>
    <p:sldId id="280" r:id="rId6"/>
    <p:sldId id="305" r:id="rId7"/>
    <p:sldId id="260" r:id="rId8"/>
    <p:sldId id="261" r:id="rId9"/>
    <p:sldId id="278" r:id="rId10"/>
    <p:sldId id="262" r:id="rId11"/>
    <p:sldId id="272" r:id="rId12"/>
    <p:sldId id="302" r:id="rId13"/>
    <p:sldId id="303" r:id="rId14"/>
    <p:sldId id="279" r:id="rId15"/>
    <p:sldId id="274" r:id="rId16"/>
    <p:sldId id="304" r:id="rId17"/>
    <p:sldId id="300" r:id="rId18"/>
    <p:sldId id="270" r:id="rId19"/>
    <p:sldId id="275" r:id="rId20"/>
    <p:sldId id="276" r:id="rId21"/>
    <p:sldId id="277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Klugman FM" panose="00000500000000000000" pitchFamily="50" charset="-79"/>
      <p:regular r:id="rId29"/>
    </p:embeddedFont>
    <p:embeddedFont>
      <p:font typeface="Mekomi DL 2.0 AAA" panose="00000500000000000000" pitchFamily="50" charset="-79"/>
      <p:regular r:id="rId30"/>
      <p:bold r:id="rId31"/>
    </p:embeddedFont>
    <p:embeddedFont>
      <p:font typeface="Mekomi DL 2.0 AAA Light" panose="00000400000000000000" pitchFamily="50" charset="-79"/>
      <p:regular r:id="rId32"/>
    </p:embeddedFont>
    <p:embeddedFont>
      <p:font typeface="Mekomi DL 2.0 AAA Medium" panose="00000600000000000000" pitchFamily="50" charset="-79"/>
      <p:regular r:id="rId33"/>
    </p:embeddedFont>
    <p:embeddedFont>
      <p:font typeface="Mekomi DL 2.0 AAA UltraBold" panose="00000900000000000000" pitchFamily="50" charset="-79"/>
      <p:bold r:id="rId34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DA8"/>
    <a:srgbClr val="204199"/>
    <a:srgbClr val="00A850"/>
    <a:srgbClr val="F3CD2E"/>
    <a:srgbClr val="60C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13DE7C-0349-44AF-9617-0A25BFDF5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8C6657-6B10-493B-B120-050FC1C78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869599A-5CA2-40E6-9307-883F08DE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C68193-3011-4C6E-BC36-1EC7F456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40D529B-E0F0-406D-8BFA-4891BBEF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038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0EBAE4-F185-4004-83FF-DC25676E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F7585FD-01A1-4A2E-888A-2722EC1AD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9120BDF-7B9A-443F-8E7F-F9A82FCE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45DA167-5C50-48F4-92F6-B378C314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1BDD0CD-9301-4701-A5F7-C675550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15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33F7BFA-FA3C-40B9-B13E-546E3CEA8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651BC38-5B42-4E7B-B8C7-16FD8CA16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4CA8CFA-C15D-4713-92C6-49FF0B61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964999-A839-45C3-93E5-D670A533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834802-AFCB-4B7B-A0DE-88FACAFE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03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AAFFBC-BBC8-496D-B2A9-51652914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ED75FE-A88B-4284-AA3B-D809CCBD6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6EC2A55-895E-408A-AEBB-1D364B9B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5ED24E3-6ACF-4598-B236-FC0973BE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299-F741-4B2F-9194-8DCAB6E2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86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102EC2-2A9F-440B-A933-597933FE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CE1694-29DE-4E6C-8AF3-818C02B7B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2039C0-CD31-4CFE-91A8-0842D058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17FFAA-E8C4-4CE5-8847-6E7D39F8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290E32A-2199-4109-8153-4FBAE62E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58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568494-6E00-4A3E-A120-0156C057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FD9BA01-2441-42E5-92EE-C0862D631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1A9528-0BF0-4D03-B75A-CBDC51700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8BE4A40-3420-4116-A7D1-9760AF9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87FE923-A1FA-4AF0-BEC8-762BA80E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E3AD289-7F3C-457A-BDA0-2379B56D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25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6235791-1F1B-447F-AD07-9CB7314C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1058DA-9CD6-4FFD-A1DA-9454CA53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61CEA4F-ADF5-45CB-8C68-26BF1752E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FEBAFA9-F56D-42A1-AD58-564D6E6A7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BF663FF-60F7-4B9F-878D-9A9C0D774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3525631-DA57-4668-8A49-768954C4A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218DC91-4385-4237-B1C9-0D5616B0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CCF7BA6-1AF4-4F3A-B713-84595B5C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7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14542F-5087-4BD4-994D-F5A98788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C102F1A-ADE1-439E-9887-279481FF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75C35B7-7316-49C5-B39E-D586B358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16FC907-95CC-41B1-936B-E3958DBA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172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1D760E0-41C3-4CF7-8CB4-81A63774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BE6FECD-0A1B-4821-B3BF-B54EC9C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8C538CD-6C29-4BBF-9495-E245DB1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079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46AB7E-C7AE-488B-8EAE-56E1CD1B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1C83E9-73D0-4BE2-80E6-4494B4F06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9071C32-2202-4BFF-A43A-324A3588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73FB38E-36B4-4C47-923B-B2F7F368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F35C65A-E485-4C07-A248-194E55BB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685B77B-613A-4188-B110-4E185ED6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621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6E1D2A-2242-43AD-BF9A-2414343A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415BB2E-5A85-45F9-BC4B-0F625D614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D32451F-4AAB-4809-BE29-153AADDB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898F81-BF66-4F40-9FA4-30D579F4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03CD551-62F9-45D1-BC0E-4CC91235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C2E173-8787-42EB-AD8B-58671B57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498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26246C9-E077-4C39-8A1D-C8578214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C8BF5D0-7DBA-4BE5-963B-2BE068A02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BD4B0F-523D-4983-A629-358FF492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13AF-288A-403C-8E51-A5EFEBBAC62E}" type="datetimeFigureOut">
              <a:rPr lang="he-IL" smtClean="0"/>
              <a:t>ד'/שבט/תשפ"ב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AC2A7FA-B5C6-4746-962E-787B3F04E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DBA727A-9121-47EF-AEF3-88DE320F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62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2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89359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9D4C59A-5B27-4A20-9575-B6D99FDFC78A}"/>
              </a:ext>
            </a:extLst>
          </p:cNvPr>
          <p:cNvSpPr txBox="1"/>
          <p:nvPr/>
        </p:nvSpPr>
        <p:spPr>
          <a:xfrm>
            <a:off x="10815781" y="757383"/>
            <a:ext cx="609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204199"/>
                </a:solidFill>
                <a:latin typeface="Mekomi DL 2.0 AAA" panose="00000500000000000000" pitchFamily="50" charset="-79"/>
                <a:cs typeface="Mekomi DL 2.0 AAA" panose="00000500000000000000" pitchFamily="50" charset="-79"/>
              </a:rPr>
              <a:t>ב"ה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C3923C-3EFB-49B7-A798-2DF0C38B3A2F}"/>
              </a:ext>
            </a:extLst>
          </p:cNvPr>
          <p:cNvSpPr txBox="1"/>
          <p:nvPr/>
        </p:nvSpPr>
        <p:spPr>
          <a:xfrm>
            <a:off x="4354945" y="4860639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שבוע נרות להאיר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12B0602-3DB0-42A9-A725-F7F9830B5595}"/>
              </a:ext>
            </a:extLst>
          </p:cNvPr>
          <p:cNvSpPr txBox="1"/>
          <p:nvPr/>
        </p:nvSpPr>
        <p:spPr>
          <a:xfrm>
            <a:off x="4354945" y="5435557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60C3CA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יום ג'</a:t>
            </a:r>
          </a:p>
        </p:txBody>
      </p:sp>
    </p:spTree>
    <p:extLst>
      <p:ext uri="{BB962C8B-B14F-4D97-AF65-F5344CB8AC3E}">
        <p14:creationId xmlns:p14="http://schemas.microsoft.com/office/powerpoint/2010/main" val="206797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931568D-FD58-4B50-B382-50557A8F20EF}"/>
              </a:ext>
            </a:extLst>
          </p:cNvPr>
          <p:cNvSpPr txBox="1"/>
          <p:nvPr/>
        </p:nvSpPr>
        <p:spPr>
          <a:xfrm>
            <a:off x="2262000" y="4670898"/>
            <a:ext cx="7668000" cy="6275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60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- נפתח את החוברת בעמוד היומי -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86EFE4E-66CC-448B-A789-B5DA188D7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80" y="827396"/>
            <a:ext cx="6077528" cy="36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4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36336"/>
          <a:stretch/>
        </p:blipFill>
        <p:spPr>
          <a:xfrm>
            <a:off x="0" y="0"/>
            <a:ext cx="12192000" cy="4457700"/>
          </a:xfrm>
          <a:prstGeom prst="rect">
            <a:avLst/>
          </a:prstGeom>
        </p:spPr>
      </p:pic>
      <p:pic>
        <p:nvPicPr>
          <p:cNvPr id="14" name="תמונה 13" descr="תמונה שמכילה עץ, חוץ, צמח, יער&#10;&#10;התיאור נוצר באופן אוטומטי">
            <a:extLst>
              <a:ext uri="{FF2B5EF4-FFF2-40B4-BE49-F238E27FC236}">
                <a16:creationId xmlns:a16="http://schemas.microsoft.com/office/drawing/2014/main" id="{5FF98E20-30E4-4282-9480-FBD6C1B4B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2357100"/>
            <a:ext cx="12420600" cy="4539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7980E14-A6E3-4A9E-96F4-94B868E858A6}"/>
              </a:ext>
            </a:extLst>
          </p:cNvPr>
          <p:cNvSpPr txBox="1"/>
          <p:nvPr/>
        </p:nvSpPr>
        <p:spPr>
          <a:xfrm>
            <a:off x="3048000" y="911966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i="0" u="none" strike="noStrike" dirty="0">
                <a:solidFill>
                  <a:srgbClr val="00A850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תָּמִיד לִצְמֹחַ</a:t>
            </a:r>
            <a:endParaRPr lang="he-IL" sz="6600" dirty="0">
              <a:solidFill>
                <a:srgbClr val="00A850"/>
              </a:solidFill>
              <a:latin typeface="Klugman FM" panose="00000500000000000000" pitchFamily="50" charset="-79"/>
              <a:cs typeface="Klugman FM" panose="00000500000000000000" pitchFamily="50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2298702" y="1994562"/>
            <a:ext cx="7594598" cy="270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9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בְּט"ו בִּשְׁבָט אֲנַחְנוּ לְמֵדִים הוֹרָאָה מְיֻחֶדֶת מֵעוֹלַם הַצּוֹמֵחַ. </a:t>
            </a:r>
          </a:p>
          <a:p>
            <a:pPr algn="just">
              <a:lnSpc>
                <a:spcPts val="39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כְּמוֹ שֶׁהָעֵץ תָּמִיד גָּדֵל וְצוֹמֵחַ, כָּךְ כָּל אָדָם בִּכְלָל, וִיהוּדִי בִּפְרָט, צָרִיךְ תָּמִיד לִגְדֹּל וְלִצְמֹחַ, לְהִשְׁתַּדֵּל שֶׁמָּחָר הוּא יִהְיֶה יוֹתֵר טוֹב מֵהַיּוֹם. </a:t>
            </a:r>
          </a:p>
        </p:txBody>
      </p:sp>
    </p:spTree>
    <p:extLst>
      <p:ext uri="{BB962C8B-B14F-4D97-AF65-F5344CB8AC3E}">
        <p14:creationId xmlns:p14="http://schemas.microsoft.com/office/powerpoint/2010/main" val="316445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2156319" y="1461310"/>
            <a:ext cx="7879362" cy="388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לַהוֹרָאָה הַזּוֹ, יֵשׁ קֶשֶׁר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מְיֻחָד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עִם יַלְדֵי יִשְׂרָאֵל ("צִבְאוֹת הַשֵּׁם"):</a:t>
            </a:r>
          </a:p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אָנוּ רוֹאִים, שֶׁהַתְּכוּנָה שֶׁל צְמִיחָה מַתְמֶדֶת קַיֶּמֶת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דַּוְקָא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בִּילָדִים צְעִירִים. רוֹאִים בְּפַשְׁטוּת שֶׁהֵם גְּדֵלִים כָּל הַזְּמַן, כְּשֶׁיֶּלֶד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יִמְדֹּד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אֶת גָּבְהוֹ – הוּא יִרְאֶה מִיָּד,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שֶׁמִּט"ו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בִּשְׁבָט שֶׁל הַשָּׁנָה שֶׁעָבְרָה עַד לְט"ו בִּשְׁבָט שֶׁל הַשָּׁנָה הוּא גָּבַהּ!</a:t>
            </a:r>
          </a:p>
        </p:txBody>
      </p:sp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49FF929-2C51-4DFB-99D7-FD1DF717B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75" y="1969714"/>
            <a:ext cx="2689719" cy="5591785"/>
          </a:xfrm>
          <a:prstGeom prst="rect">
            <a:avLst/>
          </a:prstGeom>
        </p:spPr>
      </p:pic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88A5F0EC-75C9-4A2F-B20F-4C8113DB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7059"/>
            <a:ext cx="2295570" cy="4226915"/>
          </a:xfrm>
          <a:prstGeom prst="rect">
            <a:avLst/>
          </a:prstGeom>
        </p:spPr>
      </p:pic>
      <p:pic>
        <p:nvPicPr>
          <p:cNvPr id="8" name="תמונה 7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6D41B123-23A4-4EE6-9140-334971AF5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320" y="-368618"/>
            <a:ext cx="13502640" cy="759523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2156319" y="1794685"/>
            <a:ext cx="7879362" cy="320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כָּל אֶחָד מֵבִין, שֶׁעִקָּרוֹ שֶׁל אָדָם אֵינוֹ הַגּוּף אֶלָּא הַנְּשָׁמָה, שֶׁהִיא נוֹתֶנֶת חַיִּים לַגּוּף וּלְאֵיבָרָיו. מוּבָן בְּפַשְׁטוּת, שֶׁאִם גּוּפוֹ שֶׁל הַיֶּלֶד גָּדֵל, עָלָיו לְהִשְׁתַּדֵּל שֶׁגַּם הַנְּשָׁמָה "תִּגְדַּל" וְתַעֲלֶה מַעְלָה מָעְלָה,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עַל־יְדֵי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הוֹסָפָה כְּכָל הָאֶפְשָׁר בְּדִבְרֵי תּוֹרָה וּבְמִצְווֹת.</a:t>
            </a:r>
          </a:p>
        </p:txBody>
      </p:sp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49FF929-2C51-4DFB-99D7-FD1DF717B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75" y="1969714"/>
            <a:ext cx="2689719" cy="5591785"/>
          </a:xfrm>
          <a:prstGeom prst="rect">
            <a:avLst/>
          </a:prstGeom>
        </p:spPr>
      </p:pic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88A5F0EC-75C9-4A2F-B20F-4C8113DB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7059"/>
            <a:ext cx="2295570" cy="4226915"/>
          </a:xfrm>
          <a:prstGeom prst="rect">
            <a:avLst/>
          </a:prstGeom>
        </p:spPr>
      </p:pic>
      <p:pic>
        <p:nvPicPr>
          <p:cNvPr id="8" name="תמונה 7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6D41B123-23A4-4EE6-9140-334971AF5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320" y="-368618"/>
            <a:ext cx="13502640" cy="759523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67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1671782" y="1726910"/>
            <a:ext cx="8848436" cy="320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זוֹהִי, אִם כֵּן, הַהוֹרָאָה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הַמְּיֻחֶדֶת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עֲבוּר יַלְדֵי "צִבְאוֹת הַשֵּׁם", הָרוֹצִים לְמַלֵּא אֶת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פְּקֻדּוֹתָיו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שֶׁל הַשֵּׁם (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הַמְּפַקֵּד־הָעֶלְיוֹן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שֶׁל "צִבְאוֹת הַשֵּׁם"): יֶלֶד יְהוּדִי צָרִיךְ לָדַעַת שֶׁהוּא כְּמוֹ עֵץ קָטָן  הַמַּתְחִיל לִצְמֹחַ, וּכְכָל שֶׁהוּא גָּדֵל וְצוֹמֵחַ יוֹתֵר – הוּא צָרִיךְ לְהַצְמִיחַ פֵּרוֹת טוֹבִים יוֹתֵר וְגַם לְהַשְׁפִּיעַ בָּזֶה עַל חֲבֵרָיו.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CEDF91F-CEC5-487B-83C1-93F51285AAC8}"/>
              </a:ext>
            </a:extLst>
          </p:cNvPr>
          <p:cNvSpPr txBox="1"/>
          <p:nvPr/>
        </p:nvSpPr>
        <p:spPr>
          <a:xfrm>
            <a:off x="1671782" y="4813372"/>
            <a:ext cx="8294254" cy="54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100"/>
              </a:lnSpc>
              <a:spcAft>
                <a:spcPts val="1200"/>
              </a:spcAft>
            </a:pPr>
            <a:r>
              <a:rPr lang="he-IL" i="0" u="none" strike="noStrike" dirty="0">
                <a:solidFill>
                  <a:srgbClr val="204199"/>
                </a:solidFill>
                <a:effectLst/>
                <a:latin typeface="Mekomi DL 2.0 AAA Light" panose="00000400000000000000" pitchFamily="50" charset="-79"/>
                <a:cs typeface="Mekomi DL 2.0 AAA Light" panose="00000400000000000000" pitchFamily="50" charset="-79"/>
              </a:rPr>
              <a:t>(עַל־פִּי הָרַבִּי מְדַבֵּר לְיַלְדֵי יִשְׂרָאֵל א, עַמּוּד 231)</a:t>
            </a:r>
          </a:p>
        </p:txBody>
      </p:sp>
      <p:pic>
        <p:nvPicPr>
          <p:cNvPr id="8" name="תמונה 7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8C419CA1-5BDC-44B9-8494-514C5ED07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8" y="4655126"/>
            <a:ext cx="1320847" cy="2419603"/>
          </a:xfrm>
          <a:prstGeom prst="rect">
            <a:avLst/>
          </a:prstGeom>
        </p:spPr>
      </p:pic>
      <p:pic>
        <p:nvPicPr>
          <p:cNvPr id="10" name="תמונה 9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F8A6EFB-C7D0-4DAB-A89B-7BA3B2998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326" y="337757"/>
            <a:ext cx="1129566" cy="19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875002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נבחן את עצמנו...</a:t>
            </a:r>
          </a:p>
        </p:txBody>
      </p:sp>
    </p:spTree>
    <p:extLst>
      <p:ext uri="{BB962C8B-B14F-4D97-AF65-F5344CB8AC3E}">
        <p14:creationId xmlns:p14="http://schemas.microsoft.com/office/powerpoint/2010/main" val="389555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1EF24035-3652-43AF-B5F3-8D4EC8333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0" r="18641" b="5272"/>
          <a:stretch/>
        </p:blipFill>
        <p:spPr>
          <a:xfrm rot="5400000">
            <a:off x="5138057" y="-195943"/>
            <a:ext cx="6858000" cy="724988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5479A8B-F524-4CC0-9ECE-EFAAAC626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83676"/>
            <a:ext cx="6400800" cy="122901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3A9CEBF2-2BB6-4E23-BD1C-A5077D7E3B45}"/>
              </a:ext>
            </a:extLst>
          </p:cNvPr>
          <p:cNvSpPr txBox="1"/>
          <p:nvPr/>
        </p:nvSpPr>
        <p:spPr>
          <a:xfrm>
            <a:off x="3526971" y="1036571"/>
            <a:ext cx="51380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במה דומה הילד לעץ?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D7DED20-197A-41C4-B9A9-CE92FB785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85" y="4667250"/>
            <a:ext cx="1347326" cy="1767685"/>
          </a:xfrm>
          <a:prstGeom prst="rect">
            <a:avLst/>
          </a:prstGeom>
        </p:spPr>
      </p:pic>
      <p:pic>
        <p:nvPicPr>
          <p:cNvPr id="5" name="תמונה 4" descr="תמונה שמכילה עץ, צמח&#10;&#10;התיאור נוצר באופן אוטומטי">
            <a:extLst>
              <a:ext uri="{FF2B5EF4-FFF2-40B4-BE49-F238E27FC236}">
                <a16:creationId xmlns:a16="http://schemas.microsoft.com/office/drawing/2014/main" id="{42DB8229-B624-4729-AC06-A191FFF29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80" y="1918234"/>
            <a:ext cx="4227570" cy="472882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44456B2-3159-41A4-A2DB-BA1B1474FA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1347" r="3842" b="14581"/>
          <a:stretch/>
        </p:blipFill>
        <p:spPr>
          <a:xfrm>
            <a:off x="977969" y="4162805"/>
            <a:ext cx="4474923" cy="2510488"/>
          </a:xfrm>
          <a:prstGeom prst="rect">
            <a:avLst/>
          </a:prstGeom>
        </p:spPr>
      </p:pic>
      <p:pic>
        <p:nvPicPr>
          <p:cNvPr id="12" name="תמונה 11" descr="תמונה שמכילה הנעלה&#10;&#10;התיאור נוצר באופן אוטומטי">
            <a:extLst>
              <a:ext uri="{FF2B5EF4-FFF2-40B4-BE49-F238E27FC236}">
                <a16:creationId xmlns:a16="http://schemas.microsoft.com/office/drawing/2014/main" id="{ED3268F2-ABE6-4C90-8ACF-751A60B8E3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r="21206" b="13893"/>
          <a:stretch/>
        </p:blipFill>
        <p:spPr>
          <a:xfrm>
            <a:off x="389435" y="2391193"/>
            <a:ext cx="1838345" cy="20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7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BDE493C-6771-4BC4-89D0-24F513833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01" y="922540"/>
            <a:ext cx="6562199" cy="1423498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2740634-CEE9-4D36-9697-BD063CE1E85B}"/>
              </a:ext>
            </a:extLst>
          </p:cNvPr>
          <p:cNvSpPr txBox="1"/>
          <p:nvPr/>
        </p:nvSpPr>
        <p:spPr>
          <a:xfrm>
            <a:off x="3288145" y="1195044"/>
            <a:ext cx="561571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chemeClr val="bg1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איזו הוראה בעבודת השם אנחנו יכולים ללמוד מן החולצה? </a:t>
            </a: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0FBC2E7-D32C-4F3D-840E-F2945DD256E6}"/>
              </a:ext>
            </a:extLst>
          </p:cNvPr>
          <p:cNvGrpSpPr/>
          <p:nvPr/>
        </p:nvGrpSpPr>
        <p:grpSpPr>
          <a:xfrm>
            <a:off x="461862" y="2507723"/>
            <a:ext cx="11399648" cy="3053961"/>
            <a:chOff x="461862" y="2507723"/>
            <a:chExt cx="11399648" cy="3053961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AA125D70-7772-4363-BA6E-25C670B3F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8" t="8095" r="10936" b="6190"/>
            <a:stretch/>
          </p:blipFill>
          <p:spPr>
            <a:xfrm>
              <a:off x="461862" y="4010957"/>
              <a:ext cx="1796143" cy="1520247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6A827C9D-843F-494F-A510-37FB4E1DD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8" t="8095" r="10936" b="6190"/>
            <a:stretch/>
          </p:blipFill>
          <p:spPr>
            <a:xfrm>
              <a:off x="2482208" y="3571892"/>
              <a:ext cx="2323893" cy="1966932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295AA41F-C6C0-4EB5-A433-FD25E84EA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8" t="8095" r="10936" b="6190"/>
            <a:stretch/>
          </p:blipFill>
          <p:spPr>
            <a:xfrm>
              <a:off x="5030304" y="3015888"/>
              <a:ext cx="2998807" cy="2538176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29046A44-ACDF-428F-A4E1-1C53C46CC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8" t="8095" r="10936" b="6190"/>
            <a:stretch/>
          </p:blipFill>
          <p:spPr>
            <a:xfrm>
              <a:off x="8253313" y="2507723"/>
              <a:ext cx="3608197" cy="3053961"/>
            </a:xfrm>
            <a:prstGeom prst="rect">
              <a:avLst/>
            </a:prstGeom>
          </p:spPr>
        </p:pic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6DFE0F7C-EAD9-4838-B9EB-932C74BB5C74}"/>
                </a:ext>
              </a:extLst>
            </p:cNvPr>
            <p:cNvSpPr txBox="1"/>
            <p:nvPr/>
          </p:nvSpPr>
          <p:spPr>
            <a:xfrm rot="18556500">
              <a:off x="1695446" y="4581334"/>
              <a:ext cx="4756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4</a:t>
              </a:r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D10B8712-1AE3-4895-BFF6-DB33E0C9C4E6}"/>
                </a:ext>
              </a:extLst>
            </p:cNvPr>
            <p:cNvSpPr txBox="1"/>
            <p:nvPr/>
          </p:nvSpPr>
          <p:spPr>
            <a:xfrm rot="18556500">
              <a:off x="4159285" y="4374847"/>
              <a:ext cx="4756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6</a:t>
              </a:r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4FE785E6-BC52-4141-84F9-6457E7A2D7D4}"/>
                </a:ext>
              </a:extLst>
            </p:cNvPr>
            <p:cNvSpPr txBox="1"/>
            <p:nvPr/>
          </p:nvSpPr>
          <p:spPr>
            <a:xfrm rot="18556500">
              <a:off x="7241960" y="4108622"/>
              <a:ext cx="4756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8</a:t>
              </a:r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81C33B49-5DB4-4984-8308-B00C9C721401}"/>
                </a:ext>
              </a:extLst>
            </p:cNvPr>
            <p:cNvSpPr txBox="1"/>
            <p:nvPr/>
          </p:nvSpPr>
          <p:spPr>
            <a:xfrm rot="18556500">
              <a:off x="10954555" y="3840607"/>
              <a:ext cx="4756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569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CC038C6D-7A9A-468F-86EE-C3F9C27ECE2B}"/>
              </a:ext>
            </a:extLst>
          </p:cNvPr>
          <p:cNvSpPr txBox="1"/>
          <p:nvPr/>
        </p:nvSpPr>
        <p:spPr>
          <a:xfrm>
            <a:off x="6899735" y="2080290"/>
            <a:ext cx="377952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96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כל הכבוד!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9BFB55B7-3DEA-44BC-9EC1-05F6239A37A7}"/>
              </a:ext>
            </a:extLst>
          </p:cNvPr>
          <p:cNvSpPr txBox="1"/>
          <p:nvPr/>
        </p:nvSpPr>
        <p:spPr>
          <a:xfrm>
            <a:off x="6096000" y="3649950"/>
            <a:ext cx="538699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כעת תוכלו לקבל</a:t>
            </a:r>
          </a:p>
          <a:p>
            <a:pPr algn="ctr"/>
            <a:r>
              <a:rPr lang="he-IL" sz="32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את המדבקה היומית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E118A82-448D-4361-811D-C1A6396A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96">
            <a:off x="1172969" y="2034704"/>
            <a:ext cx="4946503" cy="278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18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599047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105493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זוכרים ויוצרים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944733"/>
            <a:ext cx="94488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נערוך כעת הגרלה בין ילדי הכיתה.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כל ילד יכין פתק של יחס אישי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עבור החבר שיצא לו בהגרלה.</a:t>
            </a:r>
          </a:p>
        </p:txBody>
      </p:sp>
    </p:spTree>
    <p:extLst>
      <p:ext uri="{BB962C8B-B14F-4D97-AF65-F5344CB8AC3E}">
        <p14:creationId xmlns:p14="http://schemas.microsoft.com/office/powerpoint/2010/main" val="319425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המנון השביעין חביבין גירסה ב (1)">
            <a:hlinkClick r:id="" action="ppaction://media"/>
            <a:extLst>
              <a:ext uri="{FF2B5EF4-FFF2-40B4-BE49-F238E27FC236}">
                <a16:creationId xmlns:a16="http://schemas.microsoft.com/office/drawing/2014/main" id="{930929C4-3EC4-43FE-9CB3-C30EEFE06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644" y="1574800"/>
            <a:ext cx="6592712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379972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1886418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החלטה טובה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725658"/>
            <a:ext cx="9448800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המשימה שלנו היום: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לרשום לפחות ילד אחד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לאות בספר התורה של ילדי ישראל</a:t>
            </a:r>
          </a:p>
        </p:txBody>
      </p:sp>
    </p:spTree>
    <p:extLst>
      <p:ext uri="{BB962C8B-B14F-4D97-AF65-F5344CB8AC3E}">
        <p14:creationId xmlns:p14="http://schemas.microsoft.com/office/powerpoint/2010/main" val="3360461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606594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  <p:pic>
        <p:nvPicPr>
          <p:cNvPr id="2" name="המנון מקוצר 2">
            <a:hlinkClick r:id="" action="ppaction://media"/>
            <a:extLst>
              <a:ext uri="{FF2B5EF4-FFF2-40B4-BE49-F238E27FC236}">
                <a16:creationId xmlns:a16="http://schemas.microsoft.com/office/drawing/2014/main" id="{9BD62D03-A38C-404B-857C-D0E3AE29A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2025" y="625140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394879"/>
            <a:ext cx="5140037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האם תצליחו למצוא את דף היומן?</a:t>
            </a:r>
          </a:p>
        </p:txBody>
      </p:sp>
    </p:spTree>
    <p:extLst>
      <p:ext uri="{BB962C8B-B14F-4D97-AF65-F5344CB8AC3E}">
        <p14:creationId xmlns:p14="http://schemas.microsoft.com/office/powerpoint/2010/main" val="247402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6" y="1736803"/>
            <a:ext cx="4904509" cy="11079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1739097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המשימה היומית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A36D663-F278-461E-AF62-3F6E0AB4F6B4}"/>
              </a:ext>
            </a:extLst>
          </p:cNvPr>
          <p:cNvSpPr txBox="1"/>
          <p:nvPr/>
        </p:nvSpPr>
        <p:spPr>
          <a:xfrm>
            <a:off x="1838036" y="3381294"/>
            <a:ext cx="8515928" cy="5155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הסתדרו בזריזות במעגל גדול.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4904509" y="4430922"/>
            <a:ext cx="23829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מוכנים?</a:t>
            </a:r>
          </a:p>
        </p:txBody>
      </p:sp>
    </p:spTree>
    <p:extLst>
      <p:ext uri="{BB962C8B-B14F-4D97-AF65-F5344CB8AC3E}">
        <p14:creationId xmlns:p14="http://schemas.microsoft.com/office/powerpoint/2010/main" val="325622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2281382" y="1173546"/>
            <a:ext cx="7629236" cy="10412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800"/>
              </a:lnSpc>
            </a:pPr>
            <a:r>
              <a:rPr lang="he-IL" sz="30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כעת, עלינו לשים לב באופן אישי</a:t>
            </a:r>
          </a:p>
          <a:p>
            <a:pPr algn="ctr">
              <a:lnSpc>
                <a:spcPts val="3800"/>
              </a:lnSpc>
            </a:pPr>
            <a:r>
              <a:rPr lang="he-IL" sz="30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לכל ילד בכיתה!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B8B4466-5B4B-4759-BDD5-603B352FCB69}"/>
              </a:ext>
            </a:extLst>
          </p:cNvPr>
          <p:cNvSpPr txBox="1"/>
          <p:nvPr/>
        </p:nvSpPr>
        <p:spPr>
          <a:xfrm>
            <a:off x="2540000" y="2201621"/>
            <a:ext cx="7112000" cy="10412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800"/>
              </a:lnSpc>
            </a:pPr>
            <a:r>
              <a:rPr lang="he-IL" sz="30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כל אחד ימסור את הכדור לחבר אחר, תוך כדי אמירת מחמאה לאותו חבר.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F2B09CDA-1209-4CA3-92FC-DE3CAEDC8B2D}"/>
              </a:ext>
            </a:extLst>
          </p:cNvPr>
          <p:cNvSpPr txBox="1"/>
          <p:nvPr/>
        </p:nvSpPr>
        <p:spPr>
          <a:xfrm>
            <a:off x="2281382" y="3598967"/>
            <a:ext cx="7629236" cy="5539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800"/>
              </a:lnSpc>
            </a:pPr>
            <a:r>
              <a:rPr lang="he-IL" sz="3000" u="sng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שימו לב לכללים הבאים: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9558B86-EF71-441A-87E0-B3BD0CFBBD2A}"/>
              </a:ext>
            </a:extLst>
          </p:cNvPr>
          <p:cNvSpPr txBox="1"/>
          <p:nvPr/>
        </p:nvSpPr>
        <p:spPr>
          <a:xfrm>
            <a:off x="895927" y="4163294"/>
            <a:ext cx="10400146" cy="15285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4350" indent="-514350" algn="ctr">
              <a:lnSpc>
                <a:spcPts val="3800"/>
              </a:lnSpc>
              <a:buAutoNum type="arabicPeriod"/>
            </a:pPr>
            <a:r>
              <a:rPr lang="he-IL" sz="30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אסור למסור לחבר שעומד לידי.</a:t>
            </a:r>
          </a:p>
          <a:p>
            <a:pPr marL="514350" indent="-514350" algn="ctr">
              <a:lnSpc>
                <a:spcPts val="3800"/>
              </a:lnSpc>
              <a:buAutoNum type="arabicPeriod"/>
            </a:pPr>
            <a:r>
              <a:rPr lang="he-IL" sz="30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אסור שהכדור יגיע פעמיים לאותו ילד.</a:t>
            </a:r>
          </a:p>
          <a:p>
            <a:pPr marL="514350" indent="-514350" algn="ctr">
              <a:lnSpc>
                <a:spcPts val="3800"/>
              </a:lnSpc>
              <a:buAutoNum type="arabicPeriod"/>
            </a:pPr>
            <a:r>
              <a:rPr lang="he-IL" sz="30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חובה למסור לכל ילדי הכיתה, בלי לפספס אף אחד.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2DB25C21-9999-4D0F-AF31-69DB598D50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45" y="3355498"/>
            <a:ext cx="2969110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9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A36D663-F278-461E-AF62-3F6E0AB4F6B4}"/>
              </a:ext>
            </a:extLst>
          </p:cNvPr>
          <p:cNvSpPr txBox="1"/>
          <p:nvPr/>
        </p:nvSpPr>
        <p:spPr>
          <a:xfrm>
            <a:off x="3288145" y="3646686"/>
            <a:ext cx="561571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כעת תוכלו לקבל ולהרכיב</a:t>
            </a:r>
          </a:p>
          <a:p>
            <a:pPr algn="ctr"/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את דף היומן היומי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4904509" y="2010985"/>
            <a:ext cx="23829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הצלחתם?</a:t>
            </a:r>
          </a:p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כל הכבוד!</a:t>
            </a:r>
          </a:p>
        </p:txBody>
      </p:sp>
    </p:spTree>
    <p:extLst>
      <p:ext uri="{BB962C8B-B14F-4D97-AF65-F5344CB8AC3E}">
        <p14:creationId xmlns:p14="http://schemas.microsoft.com/office/powerpoint/2010/main" val="2724999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5" name="תמונה 4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1ECC56BC-3C8F-47A6-81F6-C74BA3F5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5">
            <a:off x="804349" y="1655090"/>
            <a:ext cx="2851451" cy="2016000"/>
          </a:xfrm>
          <a:prstGeom prst="rect">
            <a:avLst/>
          </a:prstGeom>
        </p:spPr>
      </p:pic>
      <p:pic>
        <p:nvPicPr>
          <p:cNvPr id="11" name="תמונה 1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7636252-FEA2-4901-A1A8-5392C41E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20">
            <a:off x="2841748" y="3843526"/>
            <a:ext cx="2851451" cy="2016000"/>
          </a:xfrm>
          <a:prstGeom prst="rect">
            <a:avLst/>
          </a:prstGeom>
        </p:spPr>
      </p:pic>
      <p:pic>
        <p:nvPicPr>
          <p:cNvPr id="13" name="תמונה 12" descr="תמונה שמכילה טקסט&#10;&#10;התיאור נוצר באופן אוטומטי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403AE9-47BB-4C76-95D8-BCEFA41F7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589">
            <a:off x="6989822" y="4026025"/>
            <a:ext cx="2851451" cy="2016000"/>
          </a:xfrm>
          <a:prstGeom prst="rect">
            <a:avLst/>
          </a:prstGeom>
        </p:spPr>
      </p:pic>
      <p:pic>
        <p:nvPicPr>
          <p:cNvPr id="15" name="תמונה 1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28F0FCA-76B8-4C8E-A73D-0DD46B6EF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46">
            <a:off x="4761715" y="1520817"/>
            <a:ext cx="2851451" cy="2016000"/>
          </a:xfrm>
          <a:prstGeom prst="rect">
            <a:avLst/>
          </a:prstGeom>
        </p:spPr>
      </p:pic>
      <p:pic>
        <p:nvPicPr>
          <p:cNvPr id="17" name="תמונה 16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BE99B71C-5519-4368-AB7A-C31E256B9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179">
            <a:off x="8781771" y="1656694"/>
            <a:ext cx="2851451" cy="20160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43E8C2E-1579-466F-B066-39DBC0520820}"/>
              </a:ext>
            </a:extLst>
          </p:cNvPr>
          <p:cNvSpPr txBox="1"/>
          <p:nvPr/>
        </p:nvSpPr>
        <p:spPr>
          <a:xfrm>
            <a:off x="2262000" y="896973"/>
            <a:ext cx="7668000" cy="4843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לקריאת היומן, לחצו על הדף אותו מצאתם:</a:t>
            </a:r>
          </a:p>
        </p:txBody>
      </p:sp>
    </p:spTree>
    <p:extLst>
      <p:ext uri="{BB962C8B-B14F-4D97-AF65-F5344CB8AC3E}">
        <p14:creationId xmlns:p14="http://schemas.microsoft.com/office/powerpoint/2010/main" val="16863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3E6A82-D54A-491C-A38B-D8059ED68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70" y="971283"/>
            <a:ext cx="6874061" cy="48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2" name="יומן 3 מוקטן">
            <a:hlinkClick r:id="" action="ppaction://media"/>
            <a:extLst>
              <a:ext uri="{FF2B5EF4-FFF2-40B4-BE49-F238E27FC236}">
                <a16:creationId xmlns:a16="http://schemas.microsoft.com/office/drawing/2014/main" id="{28DE0EBF-B10F-4F50-924A-8E14EB96A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  <a:ln w="76200">
            <a:solidFill>
              <a:srgbClr val="CA6DA8"/>
            </a:solidFill>
          </a:ln>
        </p:spPr>
      </p:pic>
    </p:spTree>
    <p:extLst>
      <p:ext uri="{BB962C8B-B14F-4D97-AF65-F5344CB8AC3E}">
        <p14:creationId xmlns:p14="http://schemas.microsoft.com/office/powerpoint/2010/main" val="32637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387</Words>
  <Application>Microsoft Office PowerPoint</Application>
  <PresentationFormat>מסך רחב</PresentationFormat>
  <Paragraphs>46</Paragraphs>
  <Slides>21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30" baseType="lpstr">
      <vt:lpstr>Mekomi DL 2.0 AAA Medium</vt:lpstr>
      <vt:lpstr>Mekomi DL 2.0 AAA Light</vt:lpstr>
      <vt:lpstr>Arial</vt:lpstr>
      <vt:lpstr>Calibri</vt:lpstr>
      <vt:lpstr>Mekomi DL 2.0 AAA</vt:lpstr>
      <vt:lpstr>Calibri Light</vt:lpstr>
      <vt:lpstr>Mekomi DL 2.0 AAA UltraBold</vt:lpstr>
      <vt:lpstr>Klugman FM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52</cp:revision>
  <dcterms:created xsi:type="dcterms:W3CDTF">2022-01-03T09:15:38Z</dcterms:created>
  <dcterms:modified xsi:type="dcterms:W3CDTF">2022-01-06T11:18:56Z</dcterms:modified>
</cp:coreProperties>
</file>