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339" r:id="rId3"/>
    <p:sldId id="317" r:id="rId4"/>
    <p:sldId id="329" r:id="rId5"/>
    <p:sldId id="330" r:id="rId6"/>
    <p:sldId id="331" r:id="rId7"/>
    <p:sldId id="332" r:id="rId8"/>
    <p:sldId id="333" r:id="rId9"/>
    <p:sldId id="258" r:id="rId10"/>
    <p:sldId id="345" r:id="rId11"/>
    <p:sldId id="344" r:id="rId12"/>
    <p:sldId id="335" r:id="rId13"/>
    <p:sldId id="346" r:id="rId14"/>
    <p:sldId id="347" r:id="rId15"/>
    <p:sldId id="340" r:id="rId16"/>
    <p:sldId id="348" r:id="rId17"/>
    <p:sldId id="354" r:id="rId18"/>
    <p:sldId id="341" r:id="rId19"/>
    <p:sldId id="342" r:id="rId20"/>
    <p:sldId id="349" r:id="rId21"/>
    <p:sldId id="350" r:id="rId22"/>
    <p:sldId id="352" r:id="rId23"/>
    <p:sldId id="353" r:id="rId24"/>
    <p:sldId id="355" r:id="rId25"/>
    <p:sldId id="357" r:id="rId26"/>
  </p:sldIdLst>
  <p:sldSz cx="12192000" cy="6858000"/>
  <p:notesSz cx="6858000" cy="9144000"/>
  <p:embeddedFontLst>
    <p:embeddedFont>
      <p:font typeface="Afek 1.5 AAA Light" panose="00000400000000000000" pitchFamily="50" charset="-79"/>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Klugman FM" panose="00000500000000000000" pitchFamily="50" charset="-79"/>
      <p:regular r:id="rId34"/>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FC8"/>
    <a:srgbClr val="071B43"/>
    <a:srgbClr val="E56C7F"/>
    <a:srgbClr val="ACD6D8"/>
    <a:srgbClr val="1CB3C5"/>
    <a:srgbClr val="4122B2"/>
    <a:srgbClr val="132400"/>
    <a:srgbClr val="E6E6E6"/>
    <a:srgbClr val="FFFFFF"/>
    <a:srgbClr val="154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p:scale>
          <a:sx n="50" d="100"/>
          <a:sy n="50" d="100"/>
        </p:scale>
        <p:origin x="1934"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3" name="תמונה 2">
            <a:extLst>
              <a:ext uri="{FF2B5EF4-FFF2-40B4-BE49-F238E27FC236}">
                <a16:creationId xmlns:a16="http://schemas.microsoft.com/office/drawing/2014/main" id="{13BC106A-09BB-49BE-8CE7-9A2CC6ECB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526" y="-458271"/>
            <a:ext cx="7504834" cy="7644308"/>
          </a:xfrm>
          <a:prstGeom prst="rect">
            <a:avLst/>
          </a:prstGeom>
        </p:spPr>
      </p:pic>
    </p:spTree>
    <p:extLst>
      <p:ext uri="{BB962C8B-B14F-4D97-AF65-F5344CB8AC3E}">
        <p14:creationId xmlns:p14="http://schemas.microsoft.com/office/powerpoint/2010/main" val="116830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FAB5590-E489-4185-BEFD-92617858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תמונה 8">
            <a:extLst>
              <a:ext uri="{FF2B5EF4-FFF2-40B4-BE49-F238E27FC236}">
                <a16:creationId xmlns:a16="http://schemas.microsoft.com/office/drawing/2014/main" id="{EB539E7D-67B4-4C87-BF87-B6DCC6800A48}"/>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985601" y="-391450"/>
            <a:ext cx="9747916" cy="6146778"/>
          </a:xfrm>
          <a:prstGeom prst="rect">
            <a:avLst/>
          </a:prstGeom>
        </p:spPr>
      </p:pic>
      <p:sp>
        <p:nvSpPr>
          <p:cNvPr id="13" name="תיבת טקסט 12">
            <a:extLst>
              <a:ext uri="{FF2B5EF4-FFF2-40B4-BE49-F238E27FC236}">
                <a16:creationId xmlns:a16="http://schemas.microsoft.com/office/drawing/2014/main" id="{812701F6-3865-45E9-BAF6-F45EACD5BE78}"/>
              </a:ext>
            </a:extLst>
          </p:cNvPr>
          <p:cNvSpPr txBox="1"/>
          <p:nvPr/>
        </p:nvSpPr>
        <p:spPr>
          <a:xfrm>
            <a:off x="1892855" y="946714"/>
            <a:ext cx="7984345" cy="3785652"/>
          </a:xfrm>
          <a:prstGeom prst="rect">
            <a:avLst/>
          </a:prstGeom>
          <a:noFill/>
        </p:spPr>
        <p:txBody>
          <a:bodyPr wrap="square">
            <a:spAutoFit/>
          </a:bodyPr>
          <a:lstStyle/>
          <a:p>
            <a:r>
              <a:rPr lang="he-IL" sz="2400" dirty="0" err="1">
                <a:latin typeface="Afek 1.5 AAA Light" panose="00000400000000000000" pitchFamily="50" charset="-79"/>
                <a:cs typeface="Afek 1.5 AAA Light" panose="00000400000000000000" pitchFamily="50" charset="-79"/>
              </a:rPr>
              <a:t>או.קיי</a:t>
            </a:r>
            <a:r>
              <a:rPr lang="he-IL" sz="2400" dirty="0">
                <a:latin typeface="Afek 1.5 AAA Light" panose="00000400000000000000" pitchFamily="50" charset="-79"/>
                <a:cs typeface="Afek 1.5 AAA Light" panose="00000400000000000000" pitchFamily="50" charset="-79"/>
              </a:rPr>
              <a:t>...</a:t>
            </a:r>
          </a:p>
          <a:p>
            <a:r>
              <a:rPr lang="he-IL" sz="2400" dirty="0">
                <a:latin typeface="Afek 1.5 AAA Light" panose="00000400000000000000" pitchFamily="50" charset="-79"/>
                <a:cs typeface="Afek 1.5 AAA Light" panose="00000400000000000000" pitchFamily="50" charset="-79"/>
              </a:rPr>
              <a:t>אז יש באמת שאלה, שמטרידה אותי כבר זמן רב: </a:t>
            </a:r>
          </a:p>
          <a:p>
            <a:r>
              <a:rPr lang="he-IL" sz="2400" dirty="0">
                <a:latin typeface="Afek 1.5 AAA Light" panose="00000400000000000000" pitchFamily="50" charset="-79"/>
                <a:cs typeface="Afek 1.5 AAA Light" panose="00000400000000000000" pitchFamily="50" charset="-79"/>
              </a:rPr>
              <a:t>בבת מצווה שלי הדגישו בפני פעמים רבות, שמעתה אני מקבלת עלי "עול מצוות". הביטוי הזה מרגיש לי קצת כבד... ממש עול... משהו כזה מגביל, שנוטל ממני את חופש הפעולה...</a:t>
            </a:r>
          </a:p>
          <a:p>
            <a:r>
              <a:rPr lang="he-IL" sz="2400" dirty="0">
                <a:latin typeface="Afek 1.5 AAA Light" panose="00000400000000000000" pitchFamily="50" charset="-79"/>
                <a:cs typeface="Afek 1.5 AAA Light" panose="00000400000000000000" pitchFamily="50" charset="-79"/>
              </a:rPr>
              <a:t>למה אני צריכה להיות כפופה לכל החוקים – המצוות, שמכתיבים לי איך להתנהג ומה עלי לעשות? </a:t>
            </a:r>
          </a:p>
          <a:p>
            <a:r>
              <a:rPr lang="he-IL" sz="2400" dirty="0">
                <a:latin typeface="Afek 1.5 AAA Light" panose="00000400000000000000" pitchFamily="50" charset="-79"/>
                <a:cs typeface="Afek 1.5 AAA Light" panose="00000400000000000000" pitchFamily="50" charset="-79"/>
              </a:rPr>
              <a:t>אולי עדיף, שאני בעצמי אחקור, אבדוק ואקבע באופן חופשי, בהתאם לחשיבה האישית שלי, כיצד עלי להתנהג?</a:t>
            </a:r>
          </a:p>
        </p:txBody>
      </p:sp>
      <p:pic>
        <p:nvPicPr>
          <p:cNvPr id="15" name="Picture 2">
            <a:extLst>
              <a:ext uri="{FF2B5EF4-FFF2-40B4-BE49-F238E27FC236}">
                <a16:creationId xmlns:a16="http://schemas.microsoft.com/office/drawing/2014/main" id="{079C74E1-4CD5-4A98-9CDF-614DC1003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16" name="תמונה 15">
            <a:extLst>
              <a:ext uri="{FF2B5EF4-FFF2-40B4-BE49-F238E27FC236}">
                <a16:creationId xmlns:a16="http://schemas.microsoft.com/office/drawing/2014/main" id="{326F173F-889F-4740-A339-DAE79880B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8" name="תמונה 7">
            <a:extLst>
              <a:ext uri="{FF2B5EF4-FFF2-40B4-BE49-F238E27FC236}">
                <a16:creationId xmlns:a16="http://schemas.microsoft.com/office/drawing/2014/main" id="{E438EAF1-2757-41DF-BF8F-221299A8A1BE}"/>
              </a:ext>
            </a:extLst>
          </p:cNvPr>
          <p:cNvPicPr>
            <a:picLocks noChangeAspect="1"/>
          </p:cNvPicPr>
          <p:nvPr/>
        </p:nvPicPr>
        <p:blipFill rotWithShape="1">
          <a:blip r:embed="rId7">
            <a:extLst>
              <a:ext uri="{28A0092B-C50C-407E-A947-70E740481C1C}">
                <a14:useLocalDpi xmlns:a14="http://schemas.microsoft.com/office/drawing/2010/main" val="0"/>
              </a:ext>
            </a:extLst>
          </a:blip>
          <a:srcRect t="1" r="77438" b="57516"/>
          <a:stretch/>
        </p:blipFill>
        <p:spPr>
          <a:xfrm>
            <a:off x="140856" y="2632405"/>
            <a:ext cx="2351609" cy="4052625"/>
          </a:xfrm>
          <a:prstGeom prst="rect">
            <a:avLst/>
          </a:prstGeom>
        </p:spPr>
      </p:pic>
    </p:spTree>
    <p:extLst>
      <p:ext uri="{BB962C8B-B14F-4D97-AF65-F5344CB8AC3E}">
        <p14:creationId xmlns:p14="http://schemas.microsoft.com/office/powerpoint/2010/main" val="218916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FCC312AF-3476-43DC-ABBE-8711145C4B7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10" name="תמונה 9">
            <a:extLst>
              <a:ext uri="{FF2B5EF4-FFF2-40B4-BE49-F238E27FC236}">
                <a16:creationId xmlns:a16="http://schemas.microsoft.com/office/drawing/2014/main" id="{EEDA00F1-C10F-47C9-8246-1E8BD23C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8" name="תמונה 7">
            <a:extLst>
              <a:ext uri="{FF2B5EF4-FFF2-40B4-BE49-F238E27FC236}">
                <a16:creationId xmlns:a16="http://schemas.microsoft.com/office/drawing/2014/main" id="{0CB6126A-5CE4-43B6-B2AB-DB8124607700}"/>
              </a:ext>
            </a:extLst>
          </p:cNvPr>
          <p:cNvPicPr>
            <a:picLocks noChangeAspect="1"/>
          </p:cNvPicPr>
          <p:nvPr/>
        </p:nvPicPr>
        <p:blipFill rotWithShape="1">
          <a:blip r:embed="rId4">
            <a:extLst>
              <a:ext uri="{28A0092B-C50C-407E-A947-70E740481C1C}">
                <a14:useLocalDpi xmlns:a14="http://schemas.microsoft.com/office/drawing/2010/main" val="0"/>
              </a:ext>
            </a:extLst>
          </a:blip>
          <a:srcRect t="1" r="77438" b="57516"/>
          <a:stretch/>
        </p:blipFill>
        <p:spPr>
          <a:xfrm>
            <a:off x="140856" y="2632405"/>
            <a:ext cx="2351609" cy="4052625"/>
          </a:xfrm>
          <a:prstGeom prst="rect">
            <a:avLst/>
          </a:prstGeom>
        </p:spPr>
      </p:pic>
      <p:pic>
        <p:nvPicPr>
          <p:cNvPr id="9" name="תמונה 8">
            <a:extLst>
              <a:ext uri="{FF2B5EF4-FFF2-40B4-BE49-F238E27FC236}">
                <a16:creationId xmlns:a16="http://schemas.microsoft.com/office/drawing/2014/main" id="{4A010B9D-AA81-41E6-BC58-FE9411C312DB}"/>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4018470" y="371340"/>
            <a:ext cx="7434484" cy="3694814"/>
          </a:xfrm>
          <a:prstGeom prst="rect">
            <a:avLst/>
          </a:prstGeom>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4927198" y="1337196"/>
            <a:ext cx="5617028" cy="193899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אכן, השאלה הזאת איננה מטרידה רק אותך...</a:t>
            </a:r>
          </a:p>
          <a:p>
            <a:r>
              <a:rPr lang="he-IL" sz="2400" dirty="0">
                <a:latin typeface="Afek 1.5 AAA Light" panose="00000400000000000000" pitchFamily="50" charset="-79"/>
                <a:cs typeface="Afek 1.5 AAA Light" panose="00000400000000000000" pitchFamily="50" charset="-79"/>
              </a:rPr>
              <a:t>נערה ממינסוטה כתבה על כך לרבי, וזכתה לקבל ממנו מכתב עם הסבר מאוד נרחב בנושא: </a:t>
            </a:r>
          </a:p>
        </p:txBody>
      </p:sp>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07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8EF34F7-AEE1-463B-84A2-E09123C6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1" y="-2658183"/>
            <a:ext cx="6875633" cy="12192002"/>
          </a:xfrm>
          <a:prstGeom prst="rect">
            <a:avLst/>
          </a:prstGeom>
        </p:spPr>
      </p:pic>
      <p:pic>
        <p:nvPicPr>
          <p:cNvPr id="5" name="תמונה 4">
            <a:extLst>
              <a:ext uri="{FF2B5EF4-FFF2-40B4-BE49-F238E27FC236}">
                <a16:creationId xmlns:a16="http://schemas.microsoft.com/office/drawing/2014/main" id="{9F54BD0A-008F-48DF-86AE-576FDCA22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 y="-873916"/>
            <a:ext cx="13045460" cy="7993172"/>
          </a:xfrm>
          <a:prstGeom prst="rect">
            <a:avLst/>
          </a:prstGeom>
        </p:spPr>
      </p:pic>
      <p:sp>
        <p:nvSpPr>
          <p:cNvPr id="2" name="תיבת טקסט 1">
            <a:extLst>
              <a:ext uri="{FF2B5EF4-FFF2-40B4-BE49-F238E27FC236}">
                <a16:creationId xmlns:a16="http://schemas.microsoft.com/office/drawing/2014/main" id="{FFBACCDB-4872-493E-AD51-0FD4F17612E7}"/>
              </a:ext>
            </a:extLst>
          </p:cNvPr>
          <p:cNvSpPr txBox="1"/>
          <p:nvPr/>
        </p:nvSpPr>
        <p:spPr>
          <a:xfrm>
            <a:off x="2272938" y="1096783"/>
            <a:ext cx="9035935" cy="4463786"/>
          </a:xfrm>
          <a:prstGeom prst="rect">
            <a:avLst/>
          </a:prstGeom>
          <a:noFill/>
        </p:spPr>
        <p:txBody>
          <a:bodyPr wrap="square" rtlCol="1">
            <a:spAutoFit/>
          </a:bodyPr>
          <a:lstStyle/>
          <a:p>
            <a:pPr algn="r" rtl="1">
              <a:lnSpc>
                <a:spcPct val="107000"/>
              </a:lnSpc>
              <a:spcAft>
                <a:spcPts val="800"/>
              </a:spcAft>
            </a:pPr>
            <a:r>
              <a:rPr lang="he-IL" dirty="0">
                <a:latin typeface="Afek 1.5 AAA Light" panose="00000400000000000000" pitchFamily="50" charset="-79"/>
                <a:cs typeface="Afek 1.5 AAA Light" panose="00000400000000000000" pitchFamily="50" charset="-79"/>
              </a:rPr>
              <a:t>ב"ה, ו' שבט תשל"א </a:t>
            </a:r>
            <a:endParaRPr lang="en-US" dirty="0">
              <a:latin typeface="Afek 1.5 AAA Light" panose="00000400000000000000" pitchFamily="50" charset="-79"/>
              <a:cs typeface="Afek 1.5 AAA Light" panose="00000400000000000000" pitchFamily="50" charset="-79"/>
            </a:endParaRPr>
          </a:p>
          <a:p>
            <a:pPr algn="r" rtl="1">
              <a:lnSpc>
                <a:spcPct val="107000"/>
              </a:lnSpc>
              <a:spcAft>
                <a:spcPts val="800"/>
              </a:spcAft>
            </a:pPr>
            <a:r>
              <a:rPr lang="he-IL" dirty="0">
                <a:latin typeface="Afek 1.5 AAA Light" panose="00000400000000000000" pitchFamily="50" charset="-79"/>
                <a:cs typeface="Afek 1.5 AAA Light" panose="00000400000000000000" pitchFamily="50" charset="-79"/>
              </a:rPr>
              <a:t>הנערה מרת...</a:t>
            </a:r>
            <a:endParaRPr lang="en-US" dirty="0">
              <a:latin typeface="Afek 1.5 AAA Light" panose="00000400000000000000" pitchFamily="50" charset="-79"/>
              <a:cs typeface="Afek 1.5 AAA Light" panose="00000400000000000000" pitchFamily="50" charset="-79"/>
            </a:endParaRPr>
          </a:p>
          <a:p>
            <a:pPr algn="r" rtl="1">
              <a:lnSpc>
                <a:spcPct val="107000"/>
              </a:lnSpc>
              <a:spcAft>
                <a:spcPts val="800"/>
              </a:spcAft>
            </a:pPr>
            <a:r>
              <a:rPr lang="he-IL" dirty="0" err="1">
                <a:latin typeface="Afek 1.5 AAA Light" panose="00000400000000000000" pitchFamily="50" charset="-79"/>
                <a:cs typeface="Afek 1.5 AAA Light" panose="00000400000000000000" pitchFamily="50" charset="-79"/>
              </a:rPr>
              <a:t>מיניאפוליס</a:t>
            </a:r>
            <a:r>
              <a:rPr lang="he-IL" dirty="0">
                <a:latin typeface="Afek 1.5 AAA Light" panose="00000400000000000000" pitchFamily="50" charset="-79"/>
                <a:cs typeface="Afek 1.5 AAA Light" panose="00000400000000000000" pitchFamily="50" charset="-79"/>
              </a:rPr>
              <a:t> מינסוטה</a:t>
            </a:r>
            <a:endParaRPr lang="en-US" dirty="0">
              <a:latin typeface="Afek 1.5 AAA Light" panose="00000400000000000000" pitchFamily="50" charset="-79"/>
              <a:cs typeface="Afek 1.5 AAA Light" panose="00000400000000000000" pitchFamily="50" charset="-79"/>
            </a:endParaRPr>
          </a:p>
          <a:p>
            <a:pPr algn="r" rtl="1">
              <a:lnSpc>
                <a:spcPct val="107000"/>
              </a:lnSpc>
              <a:spcAft>
                <a:spcPts val="800"/>
              </a:spcAft>
            </a:pPr>
            <a:r>
              <a:rPr lang="he-IL" dirty="0">
                <a:latin typeface="Afek 1.5 AAA Light" panose="00000400000000000000" pitchFamily="50" charset="-79"/>
                <a:cs typeface="Afek 1.5 AAA Light" panose="00000400000000000000" pitchFamily="50" charset="-79"/>
              </a:rPr>
              <a:t>ברכה ושלום!</a:t>
            </a:r>
            <a:endParaRPr lang="en-US" dirty="0">
              <a:latin typeface="Afek 1.5 AAA Light" panose="00000400000000000000" pitchFamily="50" charset="-79"/>
              <a:cs typeface="Afek 1.5 AAA Light" panose="00000400000000000000" pitchFamily="50" charset="-79"/>
            </a:endParaRPr>
          </a:p>
          <a:p>
            <a:pPr algn="r" rtl="1">
              <a:lnSpc>
                <a:spcPct val="107000"/>
              </a:lnSpc>
              <a:spcAft>
                <a:spcPts val="800"/>
              </a:spcAft>
            </a:pPr>
            <a:r>
              <a:rPr lang="he-IL" dirty="0">
                <a:latin typeface="Afek 1.5 AAA Light" panose="00000400000000000000" pitchFamily="50" charset="-79"/>
                <a:cs typeface="Afek 1.5 AAA Light" panose="00000400000000000000" pitchFamily="50" charset="-79"/>
              </a:rPr>
              <a:t> </a:t>
            </a:r>
            <a:endParaRPr lang="en-US" dirty="0">
              <a:latin typeface="Afek 1.5 AAA Light" panose="00000400000000000000" pitchFamily="50" charset="-79"/>
              <a:cs typeface="Afek 1.5 AAA Light" panose="00000400000000000000" pitchFamily="50" charset="-79"/>
            </a:endParaRPr>
          </a:p>
          <a:p>
            <a:pPr algn="r" rtl="1">
              <a:lnSpc>
                <a:spcPct val="107000"/>
              </a:lnSpc>
              <a:spcAft>
                <a:spcPts val="800"/>
              </a:spcAft>
            </a:pPr>
            <a:r>
              <a:rPr lang="he-IL" dirty="0">
                <a:latin typeface="Afek 1.5 AAA Light" panose="00000400000000000000" pitchFamily="50" charset="-79"/>
                <a:cs typeface="Afek 1.5 AAA Light" panose="00000400000000000000" pitchFamily="50" charset="-79"/>
              </a:rPr>
              <a:t>מכתבך הגיעני באיחור מה. כתבת אודות חוסר הוודאות שיש לך כלפי קיום תורה ומצוות, היות וסבורה את, שחיים בהתאם לתורה ומצוות הינם חיים מגבילים; יש בהם משום הגבלה של כושר היצירה האישי, במיוחד בנושא חשיבה ובחירה עצמית </a:t>
            </a:r>
            <a:r>
              <a:rPr lang="he-IL" dirty="0" err="1">
                <a:latin typeface="Afek 1.5 AAA Light" panose="00000400000000000000" pitchFamily="50" charset="-79"/>
                <a:cs typeface="Afek 1.5 AAA Light" panose="00000400000000000000" pitchFamily="50" charset="-79"/>
              </a:rPr>
              <a:t>וכו</a:t>
            </a:r>
            <a:r>
              <a:rPr lang="he-IL" dirty="0">
                <a:latin typeface="Afek 1.5 AAA Light" panose="00000400000000000000" pitchFamily="50" charset="-79"/>
                <a:cs typeface="Afek 1.5 AAA Light" panose="00000400000000000000" pitchFamily="50" charset="-79"/>
              </a:rPr>
              <a:t>'...</a:t>
            </a:r>
            <a:endParaRPr lang="en-US" dirty="0">
              <a:latin typeface="Afek 1.5 AAA Light" panose="00000400000000000000" pitchFamily="50" charset="-79"/>
              <a:cs typeface="Afek 1.5 AAA Light" panose="00000400000000000000" pitchFamily="50" charset="-79"/>
            </a:endParaRPr>
          </a:p>
          <a:p>
            <a:r>
              <a:rPr lang="he-IL" dirty="0">
                <a:latin typeface="Afek 1.5 AAA Light" panose="00000400000000000000" pitchFamily="50" charset="-79"/>
                <a:cs typeface="Afek 1.5 AAA Light" panose="00000400000000000000" pitchFamily="50" charset="-79"/>
              </a:rPr>
              <a:t>... אני מניח, שהתרשמותך הנ"ל נובעת מההבנה השטחית של המונח "קבלת עול תורה ומצוות", מכיוון שהמילה "עול" מעוררת את האסוציאציה של הגבלה. </a:t>
            </a:r>
          </a:p>
          <a:p>
            <a:endParaRPr lang="he-IL" dirty="0">
              <a:latin typeface="Afek 1.5 AAA Light" panose="00000400000000000000" pitchFamily="50" charset="-79"/>
              <a:cs typeface="Afek 1.5 AAA Light" panose="00000400000000000000" pitchFamily="50" charset="-79"/>
            </a:endParaRPr>
          </a:p>
          <a:p>
            <a:r>
              <a:rPr lang="he-IL" dirty="0">
                <a:latin typeface="Afek 1.5 AAA Light" panose="00000400000000000000" pitchFamily="50" charset="-79"/>
                <a:cs typeface="Afek 1.5 AAA Light" panose="00000400000000000000" pitchFamily="50" charset="-79"/>
              </a:rPr>
              <a:t>לאמיתו של דבר, קיימים בחיי היום-יום דברים רבים אותם מקבל האדם כמובנים מאליהם אפילו אם מדובר באדם משכיל ומוכשר, בעל נטייה להעמקה וחקירה...</a:t>
            </a:r>
          </a:p>
        </p:txBody>
      </p:sp>
      <p:pic>
        <p:nvPicPr>
          <p:cNvPr id="6" name="תמונה 5">
            <a:extLst>
              <a:ext uri="{FF2B5EF4-FFF2-40B4-BE49-F238E27FC236}">
                <a16:creationId xmlns:a16="http://schemas.microsoft.com/office/drawing/2014/main" id="{0C0CBF13-6BCA-4896-91CE-15C99AF89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545" y="74004"/>
            <a:ext cx="3533176" cy="1022779"/>
          </a:xfrm>
          <a:prstGeom prst="rect">
            <a:avLst/>
          </a:prstGeom>
        </p:spPr>
      </p:pic>
      <p:sp>
        <p:nvSpPr>
          <p:cNvPr id="7" name="תיבת טקסט 6">
            <a:extLst>
              <a:ext uri="{FF2B5EF4-FFF2-40B4-BE49-F238E27FC236}">
                <a16:creationId xmlns:a16="http://schemas.microsoft.com/office/drawing/2014/main" id="{93A68F27-AA34-49E2-AC01-7F1A313F0FD6}"/>
              </a:ext>
            </a:extLst>
          </p:cNvPr>
          <p:cNvSpPr txBox="1"/>
          <p:nvPr/>
        </p:nvSpPr>
        <p:spPr>
          <a:xfrm>
            <a:off x="4950823" y="123729"/>
            <a:ext cx="2769326"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מכתב הרבי</a:t>
            </a:r>
          </a:p>
        </p:txBody>
      </p:sp>
      <p:pic>
        <p:nvPicPr>
          <p:cNvPr id="9" name="תמונה 8">
            <a:extLst>
              <a:ext uri="{FF2B5EF4-FFF2-40B4-BE49-F238E27FC236}">
                <a16:creationId xmlns:a16="http://schemas.microsoft.com/office/drawing/2014/main" id="{70A16AEE-DF1F-430D-8408-B923D858E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2797632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FAB5590-E489-4185-BEFD-92617858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תמונה 6">
            <a:extLst>
              <a:ext uri="{FF2B5EF4-FFF2-40B4-BE49-F238E27FC236}">
                <a16:creationId xmlns:a16="http://schemas.microsoft.com/office/drawing/2014/main" id="{147F9184-C367-4FDA-BDB3-3B14C2611F65}"/>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815744" y="237901"/>
            <a:ext cx="9383296" cy="3112050"/>
          </a:xfrm>
          <a:prstGeom prst="rect">
            <a:avLst/>
          </a:prstGeom>
        </p:spPr>
      </p:pic>
      <p:pic>
        <p:nvPicPr>
          <p:cNvPr id="10" name="תמונה 9">
            <a:extLst>
              <a:ext uri="{FF2B5EF4-FFF2-40B4-BE49-F238E27FC236}">
                <a16:creationId xmlns:a16="http://schemas.microsoft.com/office/drawing/2014/main" id="{7782D192-D80F-49F6-97FF-FF6C07386E56}"/>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2492465" y="2941250"/>
            <a:ext cx="9506467" cy="3537960"/>
          </a:xfrm>
          <a:prstGeom prst="rect">
            <a:avLst/>
          </a:prstGeom>
        </p:spPr>
      </p:pic>
      <p:sp>
        <p:nvSpPr>
          <p:cNvPr id="13" name="תיבת טקסט 12">
            <a:extLst>
              <a:ext uri="{FF2B5EF4-FFF2-40B4-BE49-F238E27FC236}">
                <a16:creationId xmlns:a16="http://schemas.microsoft.com/office/drawing/2014/main" id="{812701F6-3865-45E9-BAF6-F45EACD5BE78}"/>
              </a:ext>
            </a:extLst>
          </p:cNvPr>
          <p:cNvSpPr txBox="1"/>
          <p:nvPr/>
        </p:nvSpPr>
        <p:spPr>
          <a:xfrm>
            <a:off x="1992960" y="1205098"/>
            <a:ext cx="6948065" cy="1200329"/>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מ... מ... הרבי טוען, שבעצם ישנם הרבה חוקים וכללים בעולם בכלל, שאנחנו מקבלים אותם כמובנים מאליהם... בלי לבדוק ולחקור?</a:t>
            </a:r>
          </a:p>
        </p:txBody>
      </p:sp>
      <p:pic>
        <p:nvPicPr>
          <p:cNvPr id="15" name="Picture 2">
            <a:extLst>
              <a:ext uri="{FF2B5EF4-FFF2-40B4-BE49-F238E27FC236}">
                <a16:creationId xmlns:a16="http://schemas.microsoft.com/office/drawing/2014/main" id="{079C74E1-4CD5-4A98-9CDF-614DC1003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D029A6F4-B60A-4368-B7A8-4B71CACC1D14}"/>
              </a:ext>
            </a:extLst>
          </p:cNvPr>
          <p:cNvSpPr txBox="1"/>
          <p:nvPr/>
        </p:nvSpPr>
        <p:spPr>
          <a:xfrm>
            <a:off x="3187652" y="3776589"/>
            <a:ext cx="6948065" cy="193899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נכון. אני נזכרת, שבשיעור מתמטיקה המורה לימדה איזה "חוק" חדש, וכשביקשתי שתוכיח לי אותו, היא אמרה, שכבר חוקרים רבים לפני בדקו את זה... אנחנו משתמשים ומתנהלים לפי חוקים ומשפטים מתמטיים שונים מבלי לחקור אותם...</a:t>
            </a:r>
          </a:p>
        </p:txBody>
      </p:sp>
      <p:pic>
        <p:nvPicPr>
          <p:cNvPr id="16" name="תמונה 15">
            <a:extLst>
              <a:ext uri="{FF2B5EF4-FFF2-40B4-BE49-F238E27FC236}">
                <a16:creationId xmlns:a16="http://schemas.microsoft.com/office/drawing/2014/main" id="{E2BCFD1D-8F60-4923-BD4B-81AF25050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2" name="תמונה 11">
            <a:extLst>
              <a:ext uri="{FF2B5EF4-FFF2-40B4-BE49-F238E27FC236}">
                <a16:creationId xmlns:a16="http://schemas.microsoft.com/office/drawing/2014/main" id="{FF8AA476-2EC5-42FD-8E2F-EF4180AC8F2D}"/>
              </a:ext>
            </a:extLst>
          </p:cNvPr>
          <p:cNvPicPr>
            <a:picLocks noChangeAspect="1"/>
          </p:cNvPicPr>
          <p:nvPr/>
        </p:nvPicPr>
        <p:blipFill rotWithShape="1">
          <a:blip r:embed="rId8">
            <a:extLst>
              <a:ext uri="{28A0092B-C50C-407E-A947-70E740481C1C}">
                <a14:useLocalDpi xmlns:a14="http://schemas.microsoft.com/office/drawing/2010/main" val="0"/>
              </a:ext>
            </a:extLst>
          </a:blip>
          <a:srcRect t="1" r="77438" b="57516"/>
          <a:stretch/>
        </p:blipFill>
        <p:spPr>
          <a:xfrm>
            <a:off x="305129" y="1777082"/>
            <a:ext cx="2351609" cy="4052625"/>
          </a:xfrm>
          <a:prstGeom prst="rect">
            <a:avLst/>
          </a:prstGeom>
        </p:spPr>
      </p:pic>
    </p:spTree>
    <p:extLst>
      <p:ext uri="{BB962C8B-B14F-4D97-AF65-F5344CB8AC3E}">
        <p14:creationId xmlns:p14="http://schemas.microsoft.com/office/powerpoint/2010/main" val="190508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FCC312AF-3476-43DC-ABBE-8711145C4B7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16" name="תמונה 15">
            <a:extLst>
              <a:ext uri="{FF2B5EF4-FFF2-40B4-BE49-F238E27FC236}">
                <a16:creationId xmlns:a16="http://schemas.microsoft.com/office/drawing/2014/main" id="{3C9C93D3-24D2-4D2F-8070-F68D0DF97C47}"/>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1056358" y="-84392"/>
            <a:ext cx="8915086" cy="4296472"/>
          </a:xfrm>
          <a:prstGeom prst="rect">
            <a:avLst/>
          </a:prstGeom>
        </p:spPr>
      </p:pic>
      <p:pic>
        <p:nvPicPr>
          <p:cNvPr id="7" name="תמונה 6">
            <a:extLst>
              <a:ext uri="{FF2B5EF4-FFF2-40B4-BE49-F238E27FC236}">
                <a16:creationId xmlns:a16="http://schemas.microsoft.com/office/drawing/2014/main" id="{130F5BAC-4306-4AB1-8096-F9123E0AD9AC}"/>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3683237" y="2427807"/>
            <a:ext cx="8555375" cy="3474138"/>
          </a:xfrm>
          <a:prstGeom prst="rect">
            <a:avLst/>
          </a:prstGeom>
        </p:spPr>
      </p:pic>
      <p:sp>
        <p:nvSpPr>
          <p:cNvPr id="8" name="תיבת טקסט 7">
            <a:extLst>
              <a:ext uri="{FF2B5EF4-FFF2-40B4-BE49-F238E27FC236}">
                <a16:creationId xmlns:a16="http://schemas.microsoft.com/office/drawing/2014/main" id="{BC508755-3365-46DD-A6F6-C6147C5ACBF6}"/>
              </a:ext>
            </a:extLst>
          </p:cNvPr>
          <p:cNvSpPr txBox="1"/>
          <p:nvPr/>
        </p:nvSpPr>
        <p:spPr>
          <a:xfrm>
            <a:off x="2206885" y="1032792"/>
            <a:ext cx="6358161" cy="2062103"/>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הדוגמא שהבאת </a:t>
            </a:r>
            <a:r>
              <a:rPr lang="he-IL" sz="2400" dirty="0" err="1">
                <a:latin typeface="Afek 1.5 AAA Light" panose="00000400000000000000" pitchFamily="50" charset="-79"/>
                <a:cs typeface="Afek 1.5 AAA Light" panose="00000400000000000000" pitchFamily="50" charset="-79"/>
              </a:rPr>
              <a:t>מצויינת</a:t>
            </a:r>
            <a:r>
              <a:rPr lang="he-IL" sz="2400" dirty="0">
                <a:latin typeface="Afek 1.5 AAA Light" panose="00000400000000000000" pitchFamily="50" charset="-79"/>
                <a:cs typeface="Afek 1.5 AAA Light" panose="00000400000000000000" pitchFamily="50" charset="-79"/>
              </a:rPr>
              <a:t>, אבל אני מדברת על חוקים, שמשפיעים על ההתנהגות ועל המעשים שלנו... לא רק על החשיבה והלמידה... גם הרבי מזכיר בשורות שקראנו, דברים </a:t>
            </a:r>
            <a:r>
              <a:rPr lang="he-IL" sz="2800" b="1" dirty="0">
                <a:latin typeface="Afek 1.5 AAA Light" panose="00000400000000000000" pitchFamily="50" charset="-79"/>
                <a:cs typeface="Afek 1.5 AAA Light" panose="00000400000000000000" pitchFamily="50" charset="-79"/>
              </a:rPr>
              <a:t>שבחיי היום יום </a:t>
            </a:r>
            <a:r>
              <a:rPr lang="he-IL" sz="2400" dirty="0">
                <a:latin typeface="Afek 1.5 AAA Light" panose="00000400000000000000" pitchFamily="50" charset="-79"/>
                <a:cs typeface="Afek 1.5 AAA Light" panose="00000400000000000000" pitchFamily="50" charset="-79"/>
              </a:rPr>
              <a:t>מקבלים אותם כמו שהם...</a:t>
            </a:r>
          </a:p>
        </p:txBody>
      </p:sp>
      <p:pic>
        <p:nvPicPr>
          <p:cNvPr id="10" name="תמונה 9">
            <a:extLst>
              <a:ext uri="{FF2B5EF4-FFF2-40B4-BE49-F238E27FC236}">
                <a16:creationId xmlns:a16="http://schemas.microsoft.com/office/drawing/2014/main" id="{7B290F22-284C-4A9F-871B-95DE45DF32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1" name="תמונה 10">
            <a:extLst>
              <a:ext uri="{FF2B5EF4-FFF2-40B4-BE49-F238E27FC236}">
                <a16:creationId xmlns:a16="http://schemas.microsoft.com/office/drawing/2014/main" id="{45594288-BC67-4576-865A-C72D673B5F37}"/>
              </a:ext>
            </a:extLst>
          </p:cNvPr>
          <p:cNvPicPr>
            <a:picLocks noChangeAspect="1"/>
          </p:cNvPicPr>
          <p:nvPr/>
        </p:nvPicPr>
        <p:blipFill rotWithShape="1">
          <a:blip r:embed="rId7">
            <a:extLst>
              <a:ext uri="{28A0092B-C50C-407E-A947-70E740481C1C}">
                <a14:useLocalDpi xmlns:a14="http://schemas.microsoft.com/office/drawing/2010/main" val="0"/>
              </a:ext>
            </a:extLst>
          </a:blip>
          <a:srcRect t="1" r="77438" b="57516"/>
          <a:stretch/>
        </p:blipFill>
        <p:spPr>
          <a:xfrm>
            <a:off x="140856" y="2632405"/>
            <a:ext cx="2351609" cy="4052625"/>
          </a:xfrm>
          <a:prstGeom prst="rect">
            <a:avLst/>
          </a:prstGeom>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3867200" y="3380046"/>
            <a:ext cx="6210311" cy="1569660"/>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את צודקת!!</a:t>
            </a:r>
          </a:p>
          <a:p>
            <a:r>
              <a:rPr lang="he-IL" sz="2400" dirty="0">
                <a:latin typeface="Afek 1.5 AAA Light" panose="00000400000000000000" pitchFamily="50" charset="-79"/>
                <a:cs typeface="Afek 1.5 AAA Light" panose="00000400000000000000" pitchFamily="50" charset="-79"/>
              </a:rPr>
              <a:t>הנה... בואי נמשיך לקרוא, הוא גם מביא דוגמאות </a:t>
            </a:r>
            <a:r>
              <a:rPr lang="he-IL" sz="2400" dirty="0" err="1">
                <a:latin typeface="Afek 1.5 AAA Light" panose="00000400000000000000" pitchFamily="50" charset="-79"/>
                <a:cs typeface="Afek 1.5 AAA Light" panose="00000400000000000000" pitchFamily="50" charset="-79"/>
              </a:rPr>
              <a:t>מחיי</a:t>
            </a:r>
            <a:r>
              <a:rPr lang="he-IL" sz="2400" dirty="0">
                <a:latin typeface="Afek 1.5 AAA Light" panose="00000400000000000000" pitchFamily="50" charset="-79"/>
                <a:cs typeface="Afek 1.5 AAA Light" panose="00000400000000000000" pitchFamily="50" charset="-79"/>
              </a:rPr>
              <a:t> היום יום להסתמכות שלנו על דברים, שקבעו אחרים:</a:t>
            </a:r>
          </a:p>
        </p:txBody>
      </p:sp>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653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8EF34F7-AEE1-463B-84A2-E09123C6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1" y="-2658183"/>
            <a:ext cx="6875633" cy="12192002"/>
          </a:xfrm>
          <a:prstGeom prst="rect">
            <a:avLst/>
          </a:prstGeom>
        </p:spPr>
      </p:pic>
      <p:pic>
        <p:nvPicPr>
          <p:cNvPr id="5" name="תמונה 4">
            <a:extLst>
              <a:ext uri="{FF2B5EF4-FFF2-40B4-BE49-F238E27FC236}">
                <a16:creationId xmlns:a16="http://schemas.microsoft.com/office/drawing/2014/main" id="{9F54BD0A-008F-48DF-86AE-576FDCA22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 y="-873916"/>
            <a:ext cx="13045460" cy="7993172"/>
          </a:xfrm>
          <a:prstGeom prst="rect">
            <a:avLst/>
          </a:prstGeom>
        </p:spPr>
      </p:pic>
      <p:sp>
        <p:nvSpPr>
          <p:cNvPr id="2" name="תיבת טקסט 1">
            <a:extLst>
              <a:ext uri="{FF2B5EF4-FFF2-40B4-BE49-F238E27FC236}">
                <a16:creationId xmlns:a16="http://schemas.microsoft.com/office/drawing/2014/main" id="{FFBACCDB-4872-493E-AD51-0FD4F17612E7}"/>
              </a:ext>
            </a:extLst>
          </p:cNvPr>
          <p:cNvSpPr txBox="1"/>
          <p:nvPr/>
        </p:nvSpPr>
        <p:spPr>
          <a:xfrm>
            <a:off x="1578029" y="1339406"/>
            <a:ext cx="9035935" cy="1163139"/>
          </a:xfrm>
          <a:prstGeom prst="rect">
            <a:avLst/>
          </a:prstGeom>
          <a:noFill/>
        </p:spPr>
        <p:txBody>
          <a:bodyPr wrap="square" rtlCol="1">
            <a:spAutoFit/>
          </a:bodyPr>
          <a:lstStyle/>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לדוגמא, אדם ימריא במטוס בלא שילמד קודם את כללי </a:t>
            </a:r>
            <a:r>
              <a:rPr lang="he-IL" sz="2000" dirty="0" err="1">
                <a:latin typeface="Afek 1.5 AAA Light" panose="00000400000000000000" pitchFamily="50" charset="-79"/>
                <a:cs typeface="Afek 1.5 AAA Light" panose="00000400000000000000" pitchFamily="50" charset="-79"/>
              </a:rPr>
              <a:t>האוירודינמיקה</a:t>
            </a:r>
            <a:r>
              <a:rPr lang="he-IL" sz="2000" dirty="0">
                <a:latin typeface="Afek 1.5 AAA Light" panose="00000400000000000000" pitchFamily="50" charset="-79"/>
                <a:cs typeface="Afek 1.5 AAA Light" panose="00000400000000000000" pitchFamily="50" charset="-79"/>
              </a:rPr>
              <a:t> </a:t>
            </a:r>
            <a:r>
              <a:rPr lang="he-IL" sz="2000" dirty="0" err="1">
                <a:latin typeface="Afek 1.5 AAA Light" panose="00000400000000000000" pitchFamily="50" charset="-79"/>
                <a:cs typeface="Afek 1.5 AAA Light" panose="00000400000000000000" pitchFamily="50" charset="-79"/>
              </a:rPr>
              <a:t>וכו</a:t>
            </a:r>
            <a:r>
              <a:rPr lang="he-IL" sz="2000" dirty="0">
                <a:latin typeface="Afek 1.5 AAA Light" panose="00000400000000000000" pitchFamily="50" charset="-79"/>
                <a:cs typeface="Afek 1.5 AAA Light" panose="00000400000000000000" pitchFamily="50" charset="-79"/>
              </a:rPr>
              <a:t>', כדי לוודא שאמנם טיסה היא דבר בטוח, שאכן יביאנו המטוס ליעדו בזמן המתוכנן. </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נתונים אלו נתקבלו אצלו כמובנים מאליהם למרות שהוא עצמו לא עסק באימותם.</a:t>
            </a:r>
          </a:p>
        </p:txBody>
      </p:sp>
      <p:pic>
        <p:nvPicPr>
          <p:cNvPr id="6" name="תמונה 5">
            <a:extLst>
              <a:ext uri="{FF2B5EF4-FFF2-40B4-BE49-F238E27FC236}">
                <a16:creationId xmlns:a16="http://schemas.microsoft.com/office/drawing/2014/main" id="{4C76E11A-0A27-47FE-B0C8-9C607D30C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545" y="74004"/>
            <a:ext cx="3533176" cy="1022779"/>
          </a:xfrm>
          <a:prstGeom prst="rect">
            <a:avLst/>
          </a:prstGeom>
        </p:spPr>
      </p:pic>
      <p:sp>
        <p:nvSpPr>
          <p:cNvPr id="7" name="תיבת טקסט 6">
            <a:extLst>
              <a:ext uri="{FF2B5EF4-FFF2-40B4-BE49-F238E27FC236}">
                <a16:creationId xmlns:a16="http://schemas.microsoft.com/office/drawing/2014/main" id="{1ED40F0C-F4A5-43B1-BDD9-D1E4C8C5B241}"/>
              </a:ext>
            </a:extLst>
          </p:cNvPr>
          <p:cNvSpPr txBox="1"/>
          <p:nvPr/>
        </p:nvSpPr>
        <p:spPr>
          <a:xfrm>
            <a:off x="4950823" y="123729"/>
            <a:ext cx="2769326"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מכתב הרבי</a:t>
            </a:r>
          </a:p>
        </p:txBody>
      </p:sp>
      <p:pic>
        <p:nvPicPr>
          <p:cNvPr id="4" name="תמונה 3">
            <a:extLst>
              <a:ext uri="{FF2B5EF4-FFF2-40B4-BE49-F238E27FC236}">
                <a16:creationId xmlns:a16="http://schemas.microsoft.com/office/drawing/2014/main" id="{3EB6C2D5-014B-4632-8921-B96FF82AA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576" y="2670749"/>
            <a:ext cx="6302839" cy="4063522"/>
          </a:xfrm>
          <a:prstGeom prst="rect">
            <a:avLst/>
          </a:prstGeom>
        </p:spPr>
      </p:pic>
      <p:pic>
        <p:nvPicPr>
          <p:cNvPr id="9" name="תמונה 8">
            <a:extLst>
              <a:ext uri="{FF2B5EF4-FFF2-40B4-BE49-F238E27FC236}">
                <a16:creationId xmlns:a16="http://schemas.microsoft.com/office/drawing/2014/main" id="{FFAF8612-B24B-4D51-A54B-6BD659724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4174966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E411CEAC-FFCB-4B22-A123-FC8892CFB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sp>
        <p:nvSpPr>
          <p:cNvPr id="3" name="תיבת טקסט 2">
            <a:extLst>
              <a:ext uri="{FF2B5EF4-FFF2-40B4-BE49-F238E27FC236}">
                <a16:creationId xmlns:a16="http://schemas.microsoft.com/office/drawing/2014/main" id="{1B49D042-C910-42D9-BC65-3F8C5345F91E}"/>
              </a:ext>
            </a:extLst>
          </p:cNvPr>
          <p:cNvSpPr txBox="1"/>
          <p:nvPr/>
        </p:nvSpPr>
        <p:spPr>
          <a:xfrm>
            <a:off x="-248198" y="1076409"/>
            <a:ext cx="12298099" cy="1077218"/>
          </a:xfrm>
          <a:prstGeom prst="rect">
            <a:avLst/>
          </a:prstGeom>
          <a:noFill/>
        </p:spPr>
        <p:txBody>
          <a:bodyPr wrap="square" rtlCol="1">
            <a:spAutoFit/>
          </a:bodyPr>
          <a:lstStyle/>
          <a:p>
            <a:pPr algn="ctr"/>
            <a:r>
              <a:rPr lang="he-IL" sz="3200" dirty="0">
                <a:latin typeface="Afek 1.5 AAA Light" panose="00000400000000000000" pitchFamily="50" charset="-79"/>
                <a:cs typeface="Afek 1.5 AAA Light" panose="00000400000000000000" pitchFamily="50" charset="-79"/>
              </a:rPr>
              <a:t>אולי יש לכן, בנות, דוגמאות נוספות לכך?</a:t>
            </a:r>
          </a:p>
          <a:p>
            <a:pPr algn="ctr"/>
            <a:r>
              <a:rPr lang="he-IL" sz="3200" dirty="0">
                <a:latin typeface="Afek 1.5 AAA Light" panose="00000400000000000000" pitchFamily="50" charset="-79"/>
                <a:cs typeface="Afek 1.5 AAA Light" panose="00000400000000000000" pitchFamily="50" charset="-79"/>
              </a:rPr>
              <a:t>תוכלנה לקבל השראה מהתמונות:</a:t>
            </a:r>
          </a:p>
        </p:txBody>
      </p:sp>
      <p:pic>
        <p:nvPicPr>
          <p:cNvPr id="7" name="תמונה 6">
            <a:extLst>
              <a:ext uri="{FF2B5EF4-FFF2-40B4-BE49-F238E27FC236}">
                <a16:creationId xmlns:a16="http://schemas.microsoft.com/office/drawing/2014/main" id="{6794A2F3-63DE-43BE-8803-4F01841A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491" y="2353489"/>
            <a:ext cx="3526973" cy="3526973"/>
          </a:xfrm>
          <a:prstGeom prst="rect">
            <a:avLst/>
          </a:prstGeom>
        </p:spPr>
      </p:pic>
      <p:pic>
        <p:nvPicPr>
          <p:cNvPr id="9" name="תמונה 8">
            <a:extLst>
              <a:ext uri="{FF2B5EF4-FFF2-40B4-BE49-F238E27FC236}">
                <a16:creationId xmlns:a16="http://schemas.microsoft.com/office/drawing/2014/main" id="{D8118D75-0995-4F9E-AB26-DCFDDD89B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26" y="2353489"/>
            <a:ext cx="3542014" cy="3526973"/>
          </a:xfrm>
          <a:prstGeom prst="rect">
            <a:avLst/>
          </a:prstGeom>
        </p:spPr>
      </p:pic>
      <p:pic>
        <p:nvPicPr>
          <p:cNvPr id="12" name="תמונה 11">
            <a:extLst>
              <a:ext uri="{FF2B5EF4-FFF2-40B4-BE49-F238E27FC236}">
                <a16:creationId xmlns:a16="http://schemas.microsoft.com/office/drawing/2014/main" id="{646D1AE0-5D37-43CA-81E3-F8E2625F7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45274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E411CEAC-FFCB-4B22-A123-FC8892CFB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sp>
        <p:nvSpPr>
          <p:cNvPr id="3" name="תיבת טקסט 2">
            <a:extLst>
              <a:ext uri="{FF2B5EF4-FFF2-40B4-BE49-F238E27FC236}">
                <a16:creationId xmlns:a16="http://schemas.microsoft.com/office/drawing/2014/main" id="{1B49D042-C910-42D9-BC65-3F8C5345F91E}"/>
              </a:ext>
            </a:extLst>
          </p:cNvPr>
          <p:cNvSpPr txBox="1"/>
          <p:nvPr/>
        </p:nvSpPr>
        <p:spPr>
          <a:xfrm>
            <a:off x="-248198" y="1076409"/>
            <a:ext cx="12298099" cy="1077218"/>
          </a:xfrm>
          <a:prstGeom prst="rect">
            <a:avLst/>
          </a:prstGeom>
          <a:noFill/>
        </p:spPr>
        <p:txBody>
          <a:bodyPr wrap="square" rtlCol="1">
            <a:spAutoFit/>
          </a:bodyPr>
          <a:lstStyle/>
          <a:p>
            <a:pPr algn="ctr"/>
            <a:r>
              <a:rPr lang="he-IL" sz="3200" dirty="0">
                <a:latin typeface="Afek 1.5 AAA Light" panose="00000400000000000000" pitchFamily="50" charset="-79"/>
                <a:cs typeface="Afek 1.5 AAA Light" panose="00000400000000000000" pitchFamily="50" charset="-79"/>
              </a:rPr>
              <a:t>אולי יש לכן, בנות, דוגמאות נוספות לכך?</a:t>
            </a:r>
          </a:p>
          <a:p>
            <a:pPr algn="ctr"/>
            <a:r>
              <a:rPr lang="he-IL" sz="3200" dirty="0">
                <a:latin typeface="Afek 1.5 AAA Light" panose="00000400000000000000" pitchFamily="50" charset="-79"/>
                <a:cs typeface="Afek 1.5 AAA Light" panose="00000400000000000000" pitchFamily="50" charset="-79"/>
              </a:rPr>
              <a:t>תוכלנה לקבל השראה מהתמונות:</a:t>
            </a:r>
          </a:p>
        </p:txBody>
      </p:sp>
      <p:pic>
        <p:nvPicPr>
          <p:cNvPr id="11" name="תמונה 10">
            <a:extLst>
              <a:ext uri="{FF2B5EF4-FFF2-40B4-BE49-F238E27FC236}">
                <a16:creationId xmlns:a16="http://schemas.microsoft.com/office/drawing/2014/main" id="{E3059DFE-77E3-4B07-9D61-F85891C3F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177" y="2464525"/>
            <a:ext cx="3248659" cy="3170076"/>
          </a:xfrm>
          <a:prstGeom prst="rect">
            <a:avLst/>
          </a:prstGeom>
        </p:spPr>
      </p:pic>
      <p:pic>
        <p:nvPicPr>
          <p:cNvPr id="4" name="תמונה 3">
            <a:extLst>
              <a:ext uri="{FF2B5EF4-FFF2-40B4-BE49-F238E27FC236}">
                <a16:creationId xmlns:a16="http://schemas.microsoft.com/office/drawing/2014/main" id="{A3059A47-ADC6-4D8B-81A5-A54EF04FA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873" y="2438832"/>
            <a:ext cx="3392127" cy="3195769"/>
          </a:xfrm>
          <a:prstGeom prst="rect">
            <a:avLst/>
          </a:prstGeom>
        </p:spPr>
      </p:pic>
      <p:pic>
        <p:nvPicPr>
          <p:cNvPr id="10" name="תמונה 9">
            <a:extLst>
              <a:ext uri="{FF2B5EF4-FFF2-40B4-BE49-F238E27FC236}">
                <a16:creationId xmlns:a16="http://schemas.microsoft.com/office/drawing/2014/main" id="{B0B46D0D-A481-400C-8681-02BBFCB10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3534585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8EF34F7-AEE1-463B-84A2-E09123C6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1" y="-2658183"/>
            <a:ext cx="6875633" cy="12192002"/>
          </a:xfrm>
          <a:prstGeom prst="rect">
            <a:avLst/>
          </a:prstGeom>
        </p:spPr>
      </p:pic>
      <p:pic>
        <p:nvPicPr>
          <p:cNvPr id="5" name="תמונה 4">
            <a:extLst>
              <a:ext uri="{FF2B5EF4-FFF2-40B4-BE49-F238E27FC236}">
                <a16:creationId xmlns:a16="http://schemas.microsoft.com/office/drawing/2014/main" id="{9F54BD0A-008F-48DF-86AE-576FDCA22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 y="-873916"/>
            <a:ext cx="13045460" cy="7993172"/>
          </a:xfrm>
          <a:prstGeom prst="rect">
            <a:avLst/>
          </a:prstGeom>
        </p:spPr>
      </p:pic>
      <p:sp>
        <p:nvSpPr>
          <p:cNvPr id="2" name="תיבת טקסט 1">
            <a:extLst>
              <a:ext uri="{FF2B5EF4-FFF2-40B4-BE49-F238E27FC236}">
                <a16:creationId xmlns:a16="http://schemas.microsoft.com/office/drawing/2014/main" id="{FFBACCDB-4872-493E-AD51-0FD4F17612E7}"/>
              </a:ext>
            </a:extLst>
          </p:cNvPr>
          <p:cNvSpPr txBox="1"/>
          <p:nvPr/>
        </p:nvSpPr>
        <p:spPr>
          <a:xfrm>
            <a:off x="2037806" y="1339417"/>
            <a:ext cx="9035935" cy="3900298"/>
          </a:xfrm>
          <a:prstGeom prst="rect">
            <a:avLst/>
          </a:prstGeom>
          <a:noFill/>
        </p:spPr>
        <p:txBody>
          <a:bodyPr wrap="square" rtlCol="1">
            <a:spAutoFit/>
          </a:bodyPr>
          <a:lstStyle/>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ניקח דוגמא נוספת, מתחום הבריאות: </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קיימים דברים אשר לגביהם נקבע בבירור כי הם מועילים או מזיקים לבריאותו של אדם. איש לא יתחיל לבדוק את היעילות או את מידת הנזק של תרופה </a:t>
            </a:r>
            <a:r>
              <a:rPr lang="he-IL" sz="2000" dirty="0" err="1">
                <a:latin typeface="Afek 1.5 AAA Light" panose="00000400000000000000" pitchFamily="50" charset="-79"/>
                <a:cs typeface="Afek 1.5 AAA Light" panose="00000400000000000000" pitchFamily="50" charset="-79"/>
              </a:rPr>
              <a:t>מסויימת</a:t>
            </a:r>
            <a:r>
              <a:rPr lang="he-IL" sz="2000" dirty="0">
                <a:latin typeface="Afek 1.5 AAA Light" panose="00000400000000000000" pitchFamily="50" charset="-79"/>
                <a:cs typeface="Afek 1.5 AAA Light" panose="00000400000000000000" pitchFamily="50" charset="-79"/>
              </a:rPr>
              <a:t> על ידי התנסות אישית.</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אפילו אדם שיש לו נטייה מיוחדת לעסוק במחקר </a:t>
            </a:r>
            <a:r>
              <a:rPr lang="he-IL" sz="2000" dirty="0" err="1">
                <a:latin typeface="Afek 1.5 AAA Light" panose="00000400000000000000" pitchFamily="50" charset="-79"/>
                <a:cs typeface="Afek 1.5 AAA Light" panose="00000400000000000000" pitchFamily="50" charset="-79"/>
              </a:rPr>
              <a:t>ונסיונות</a:t>
            </a:r>
            <a:r>
              <a:rPr lang="he-IL" sz="2000" dirty="0">
                <a:latin typeface="Afek 1.5 AAA Light" panose="00000400000000000000" pitchFamily="50" charset="-79"/>
                <a:cs typeface="Afek 1.5 AAA Light" panose="00000400000000000000" pitchFamily="50" charset="-79"/>
              </a:rPr>
              <a:t>, בוודאי יבחר לו תחומים שעדיין לא עסקו בהם אחרים. זוהי גישה מובנת והגיונית. כי כאשר מומחים ואנשי מדע בדקו וחקרו תחומים </a:t>
            </a:r>
            <a:r>
              <a:rPr lang="he-IL" sz="2000" dirty="0" err="1">
                <a:latin typeface="Afek 1.5 AAA Light" panose="00000400000000000000" pitchFamily="50" charset="-79"/>
                <a:cs typeface="Afek 1.5 AAA Light" panose="00000400000000000000" pitchFamily="50" charset="-79"/>
              </a:rPr>
              <a:t>מסויימים</a:t>
            </a:r>
            <a:r>
              <a:rPr lang="he-IL" sz="2000" dirty="0">
                <a:latin typeface="Afek 1.5 AAA Light" panose="00000400000000000000" pitchFamily="50" charset="-79"/>
                <a:cs typeface="Afek 1.5 AAA Light" panose="00000400000000000000" pitchFamily="50" charset="-79"/>
              </a:rPr>
              <a:t> וקבעו מה מועיל ומה מזיק לבריאות, או שקבעו שיטות כיצד לקדם את פיתוח הטכנולוגיה, הרי, במקרה הטוב ביותר, יהיה בזה משום בזבוז זמן, לחזור על חקירות וקביעות אלו מראשיתן. נוסף על כך, אין כל ביטחון שלא ישגה ויגיע למסקנות מוטעות העלולות להובילו לתוצאות הרסניות, כפי שקרה אמנם במקרים שונים.</a:t>
            </a:r>
          </a:p>
        </p:txBody>
      </p:sp>
      <p:pic>
        <p:nvPicPr>
          <p:cNvPr id="7" name="תמונה 6">
            <a:extLst>
              <a:ext uri="{FF2B5EF4-FFF2-40B4-BE49-F238E27FC236}">
                <a16:creationId xmlns:a16="http://schemas.microsoft.com/office/drawing/2014/main" id="{854C7B21-E906-460F-BA2F-105CFC088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806" y="74004"/>
            <a:ext cx="8399417" cy="1022779"/>
          </a:xfrm>
          <a:prstGeom prst="rect">
            <a:avLst/>
          </a:prstGeom>
        </p:spPr>
      </p:pic>
      <p:sp>
        <p:nvSpPr>
          <p:cNvPr id="9" name="תיבת טקסט 8">
            <a:extLst>
              <a:ext uri="{FF2B5EF4-FFF2-40B4-BE49-F238E27FC236}">
                <a16:creationId xmlns:a16="http://schemas.microsoft.com/office/drawing/2014/main" id="{CC2A1D77-37D1-48E1-80D5-86164CCB3C30}"/>
              </a:ext>
            </a:extLst>
          </p:cNvPr>
          <p:cNvSpPr txBox="1"/>
          <p:nvPr/>
        </p:nvSpPr>
        <p:spPr>
          <a:xfrm>
            <a:off x="2390503" y="123729"/>
            <a:ext cx="7615646"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גם הרבי מעלה במכתב דוגמא נוספת:</a:t>
            </a:r>
          </a:p>
        </p:txBody>
      </p:sp>
      <p:pic>
        <p:nvPicPr>
          <p:cNvPr id="10" name="תמונה 9">
            <a:extLst>
              <a:ext uri="{FF2B5EF4-FFF2-40B4-BE49-F238E27FC236}">
                <a16:creationId xmlns:a16="http://schemas.microsoft.com/office/drawing/2014/main" id="{E491F5C0-9A7B-482B-97DC-76C994B25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203170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8EF34F7-AEE1-463B-84A2-E09123C6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1" y="-2658183"/>
            <a:ext cx="6875633" cy="12192002"/>
          </a:xfrm>
          <a:prstGeom prst="rect">
            <a:avLst/>
          </a:prstGeom>
        </p:spPr>
      </p:pic>
      <p:pic>
        <p:nvPicPr>
          <p:cNvPr id="5" name="תמונה 4">
            <a:extLst>
              <a:ext uri="{FF2B5EF4-FFF2-40B4-BE49-F238E27FC236}">
                <a16:creationId xmlns:a16="http://schemas.microsoft.com/office/drawing/2014/main" id="{9F54BD0A-008F-48DF-86AE-576FDCA22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 y="-873916"/>
            <a:ext cx="13045460" cy="7993172"/>
          </a:xfrm>
          <a:prstGeom prst="rect">
            <a:avLst/>
          </a:prstGeom>
        </p:spPr>
      </p:pic>
      <p:sp>
        <p:nvSpPr>
          <p:cNvPr id="2" name="תיבת טקסט 1">
            <a:extLst>
              <a:ext uri="{FF2B5EF4-FFF2-40B4-BE49-F238E27FC236}">
                <a16:creationId xmlns:a16="http://schemas.microsoft.com/office/drawing/2014/main" id="{FFBACCDB-4872-493E-AD51-0FD4F17612E7}"/>
              </a:ext>
            </a:extLst>
          </p:cNvPr>
          <p:cNvSpPr txBox="1"/>
          <p:nvPr/>
        </p:nvSpPr>
        <p:spPr>
          <a:xfrm>
            <a:off x="2168434" y="1009289"/>
            <a:ext cx="9035935" cy="3014928"/>
          </a:xfrm>
          <a:prstGeom prst="rect">
            <a:avLst/>
          </a:prstGeom>
          <a:noFill/>
        </p:spPr>
        <p:txBody>
          <a:bodyPr wrap="square" rtlCol="1">
            <a:spAutoFit/>
          </a:bodyPr>
          <a:lstStyle/>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כל האמור לעיל ביחס לבריאות הגוף, מתאים גם ביחס לבריאות הנפש, ולדרך בה תשיג הנשמה את שלימותה...</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ברור ומובן כי הקדוש-ברוך-הוא אשר הוא בורא האדם והעולם כולו, הינו הסמכות העליונה והבלעדית, היודע לקבוע מה טוב לאדם ולעולם שבו הוא חי. </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הוא אשר סיפק לנו בטובו תוצאות סופיות ומושלמות, בהודיעו לנו שאם ינהג האדם בחיי היום-יום שלו בדרך התורה והמצוות, מובטח הוא, שתהיה לו נשמה בריאה בגוף בריא וייטב לו בעולם הזה ובעולם הבא...</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בין לאלו שיש להם נטיות וכישורים למחקר עצמי ובין לאלו החסרים נטייה מעין זו</a:t>
            </a:r>
            <a:r>
              <a:rPr lang="he-IL" sz="1600" dirty="0">
                <a:latin typeface="Afek 1.5 AAA Light" panose="00000400000000000000" pitchFamily="50" charset="-79"/>
                <a:cs typeface="Afek 1.5 AAA Light" panose="00000400000000000000" pitchFamily="50" charset="-79"/>
              </a:rPr>
              <a:t>.</a:t>
            </a:r>
          </a:p>
        </p:txBody>
      </p:sp>
      <p:pic>
        <p:nvPicPr>
          <p:cNvPr id="6" name="תמונה 5">
            <a:extLst>
              <a:ext uri="{FF2B5EF4-FFF2-40B4-BE49-F238E27FC236}">
                <a16:creationId xmlns:a16="http://schemas.microsoft.com/office/drawing/2014/main" id="{4142F986-C967-486D-B420-4AD27E958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370813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862" y="5438580"/>
            <a:ext cx="487363" cy="487363"/>
          </a:xfrm>
          <a:prstGeom prst="rect">
            <a:avLst/>
          </a:prstGeom>
        </p:spPr>
      </p:pic>
      <p:pic>
        <p:nvPicPr>
          <p:cNvPr id="6" name="תמונה 5">
            <a:extLst>
              <a:ext uri="{FF2B5EF4-FFF2-40B4-BE49-F238E27FC236}">
                <a16:creationId xmlns:a16="http://schemas.microsoft.com/office/drawing/2014/main" id="{451C58FE-712F-47C0-BC1F-B8222D67AD9B}"/>
              </a:ext>
            </a:extLst>
          </p:cNvPr>
          <p:cNvPicPr>
            <a:picLocks noChangeAspect="1"/>
          </p:cNvPicPr>
          <p:nvPr/>
        </p:nvPicPr>
        <p:blipFill rotWithShape="1">
          <a:blip r:embed="rId7">
            <a:extLst>
              <a:ext uri="{28A0092B-C50C-407E-A947-70E740481C1C}">
                <a14:useLocalDpi xmlns:a14="http://schemas.microsoft.com/office/drawing/2010/main" val="0"/>
              </a:ext>
            </a:extLst>
          </a:blip>
          <a:srcRect l="4455" t="4455" r="4453" b="4453"/>
          <a:stretch/>
        </p:blipFill>
        <p:spPr>
          <a:xfrm>
            <a:off x="0" y="0"/>
            <a:ext cx="12192000" cy="6858000"/>
          </a:xfrm>
          <a:prstGeom prst="rect">
            <a:avLst/>
          </a:prstGeom>
        </p:spPr>
      </p:pic>
      <p:pic>
        <p:nvPicPr>
          <p:cNvPr id="8" name="תמונה 7">
            <a:extLst>
              <a:ext uri="{FF2B5EF4-FFF2-40B4-BE49-F238E27FC236}">
                <a16:creationId xmlns:a16="http://schemas.microsoft.com/office/drawing/2014/main" id="{24324BEA-1838-4F55-8484-82918867B5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3673" y="2028540"/>
            <a:ext cx="7684654" cy="2800921"/>
          </a:xfrm>
          <a:prstGeom prst="rect">
            <a:avLst/>
          </a:prstGeom>
        </p:spPr>
      </p:pic>
      <p:pic>
        <p:nvPicPr>
          <p:cNvPr id="10" name="תמונה 9">
            <a:extLst>
              <a:ext uri="{FF2B5EF4-FFF2-40B4-BE49-F238E27FC236}">
                <a16:creationId xmlns:a16="http://schemas.microsoft.com/office/drawing/2014/main" id="{FDD563B2-8F01-4A30-91AD-4014C5934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
        <p:nvSpPr>
          <p:cNvPr id="11" name="תיבת טקסט 10">
            <a:extLst>
              <a:ext uri="{FF2B5EF4-FFF2-40B4-BE49-F238E27FC236}">
                <a16:creationId xmlns:a16="http://schemas.microsoft.com/office/drawing/2014/main" id="{1815E718-9892-4BA1-85E6-4A0F6A36AD03}"/>
              </a:ext>
            </a:extLst>
          </p:cNvPr>
          <p:cNvSpPr txBox="1"/>
          <p:nvPr/>
        </p:nvSpPr>
        <p:spPr>
          <a:xfrm>
            <a:off x="3525981" y="2875002"/>
            <a:ext cx="5140037" cy="1107996"/>
          </a:xfrm>
          <a:prstGeom prst="rect">
            <a:avLst/>
          </a:prstGeom>
          <a:noFill/>
        </p:spPr>
        <p:txBody>
          <a:bodyPr wrap="square" rtlCol="1">
            <a:spAutoFit/>
          </a:bodyPr>
          <a:lstStyle/>
          <a:p>
            <a:pPr algn="ctr"/>
            <a:r>
              <a:rPr lang="he-IL" sz="6600" dirty="0">
                <a:solidFill>
                  <a:schemeClr val="bg1"/>
                </a:solidFill>
                <a:latin typeface="Klugman FM" panose="00000500000000000000" pitchFamily="50" charset="-79"/>
                <a:cs typeface="Klugman FM" panose="00000500000000000000" pitchFamily="50" charset="-79"/>
              </a:rPr>
              <a:t>שבוע נרות להאיר</a:t>
            </a:r>
          </a:p>
        </p:txBody>
      </p:sp>
    </p:spTree>
    <p:extLst>
      <p:ext uri="{BB962C8B-B14F-4D97-AF65-F5344CB8AC3E}">
        <p14:creationId xmlns:p14="http://schemas.microsoft.com/office/powerpoint/2010/main" val="220496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FAB5590-E489-4185-BEFD-92617858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תמונה 6">
            <a:extLst>
              <a:ext uri="{FF2B5EF4-FFF2-40B4-BE49-F238E27FC236}">
                <a16:creationId xmlns:a16="http://schemas.microsoft.com/office/drawing/2014/main" id="{147F9184-C367-4FDA-BDB3-3B14C2611F65}"/>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884110" y="1913624"/>
            <a:ext cx="9383296" cy="4296472"/>
          </a:xfrm>
          <a:prstGeom prst="rect">
            <a:avLst/>
          </a:prstGeom>
        </p:spPr>
      </p:pic>
      <p:pic>
        <p:nvPicPr>
          <p:cNvPr id="10" name="תמונה 9">
            <a:extLst>
              <a:ext uri="{FF2B5EF4-FFF2-40B4-BE49-F238E27FC236}">
                <a16:creationId xmlns:a16="http://schemas.microsoft.com/office/drawing/2014/main" id="{7782D192-D80F-49F6-97FF-FF6C07386E56}"/>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7564463" y="1041177"/>
            <a:ext cx="4813962" cy="1960604"/>
          </a:xfrm>
          <a:prstGeom prst="rect">
            <a:avLst/>
          </a:prstGeom>
        </p:spPr>
      </p:pic>
      <p:sp>
        <p:nvSpPr>
          <p:cNvPr id="13" name="תיבת טקסט 12">
            <a:extLst>
              <a:ext uri="{FF2B5EF4-FFF2-40B4-BE49-F238E27FC236}">
                <a16:creationId xmlns:a16="http://schemas.microsoft.com/office/drawing/2014/main" id="{812701F6-3865-45E9-BAF6-F45EACD5BE78}"/>
              </a:ext>
            </a:extLst>
          </p:cNvPr>
          <p:cNvSpPr txBox="1"/>
          <p:nvPr/>
        </p:nvSpPr>
        <p:spPr>
          <a:xfrm>
            <a:off x="4530672" y="1830086"/>
            <a:ext cx="6948065" cy="461665"/>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פשוט: "הוראות יצרן"...</a:t>
            </a:r>
          </a:p>
        </p:txBody>
      </p:sp>
      <p:pic>
        <p:nvPicPr>
          <p:cNvPr id="15" name="Picture 2">
            <a:extLst>
              <a:ext uri="{FF2B5EF4-FFF2-40B4-BE49-F238E27FC236}">
                <a16:creationId xmlns:a16="http://schemas.microsoft.com/office/drawing/2014/main" id="{079C74E1-4CD5-4A98-9CDF-614DC1003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D029A6F4-B60A-4368-B7A8-4B71CACC1D14}"/>
              </a:ext>
            </a:extLst>
          </p:cNvPr>
          <p:cNvSpPr txBox="1"/>
          <p:nvPr/>
        </p:nvSpPr>
        <p:spPr>
          <a:xfrm>
            <a:off x="2281324" y="3129418"/>
            <a:ext cx="6948065" cy="2677656"/>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כן.. כמו, שכאשר אני רוצה לכבס בגד שקניתי, אני בודקת תחילה את הוראות היצרן כיצד לכבס, ופועלת לפי ה"חוקים" שהוא קבע. לא אקח סיכון לחקור ולנסות בעצמי.... כדי שלא אהרוס את הבגד... </a:t>
            </a:r>
          </a:p>
          <a:p>
            <a:r>
              <a:rPr lang="he-IL" sz="2400" dirty="0">
                <a:latin typeface="Afek 1.5 AAA Light" panose="00000400000000000000" pitchFamily="50" charset="-79"/>
                <a:cs typeface="Afek 1.5 AAA Light" panose="00000400000000000000" pitchFamily="50" charset="-79"/>
              </a:rPr>
              <a:t>גם את מכונת הכביסה אפעיל בהתאם להנחיות ההפעלה...</a:t>
            </a:r>
          </a:p>
          <a:p>
            <a:endParaRPr lang="he-IL" sz="2400" dirty="0">
              <a:latin typeface="Afek 1.5 AAA Light" panose="00000400000000000000" pitchFamily="50" charset="-79"/>
              <a:cs typeface="Afek 1.5 AAA Light" panose="00000400000000000000" pitchFamily="50" charset="-79"/>
            </a:endParaRPr>
          </a:p>
        </p:txBody>
      </p:sp>
      <p:pic>
        <p:nvPicPr>
          <p:cNvPr id="12" name="תמונה 11">
            <a:extLst>
              <a:ext uri="{FF2B5EF4-FFF2-40B4-BE49-F238E27FC236}">
                <a16:creationId xmlns:a16="http://schemas.microsoft.com/office/drawing/2014/main" id="{8A3AC6E1-CF12-4E14-8EF0-92B0B0E8EF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6" name="תמונה 15">
            <a:extLst>
              <a:ext uri="{FF2B5EF4-FFF2-40B4-BE49-F238E27FC236}">
                <a16:creationId xmlns:a16="http://schemas.microsoft.com/office/drawing/2014/main" id="{8B42AF9F-C9F4-4074-9CBC-5B394A1F60AD}"/>
              </a:ext>
            </a:extLst>
          </p:cNvPr>
          <p:cNvPicPr>
            <a:picLocks noChangeAspect="1"/>
          </p:cNvPicPr>
          <p:nvPr/>
        </p:nvPicPr>
        <p:blipFill rotWithShape="1">
          <a:blip r:embed="rId8">
            <a:extLst>
              <a:ext uri="{28A0092B-C50C-407E-A947-70E740481C1C}">
                <a14:useLocalDpi xmlns:a14="http://schemas.microsoft.com/office/drawing/2010/main" val="0"/>
              </a:ext>
            </a:extLst>
          </a:blip>
          <a:srcRect t="1" r="77438" b="57516"/>
          <a:stretch/>
        </p:blipFill>
        <p:spPr>
          <a:xfrm>
            <a:off x="140856" y="2632405"/>
            <a:ext cx="2351609" cy="4052625"/>
          </a:xfrm>
          <a:prstGeom prst="rect">
            <a:avLst/>
          </a:prstGeom>
        </p:spPr>
      </p:pic>
    </p:spTree>
    <p:extLst>
      <p:ext uri="{BB962C8B-B14F-4D97-AF65-F5344CB8AC3E}">
        <p14:creationId xmlns:p14="http://schemas.microsoft.com/office/powerpoint/2010/main" val="257352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FCC312AF-3476-43DC-ABBE-8711145C4B7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7" name="תמונה 6">
            <a:extLst>
              <a:ext uri="{FF2B5EF4-FFF2-40B4-BE49-F238E27FC236}">
                <a16:creationId xmlns:a16="http://schemas.microsoft.com/office/drawing/2014/main" id="{130F5BAC-4306-4AB1-8096-F9123E0AD9AC}"/>
              </a:ext>
            </a:extLst>
          </p:cNvPr>
          <p:cNvPicPr>
            <a:picLocks noChangeAspect="1"/>
          </p:cNvPicPr>
          <p:nvPr/>
        </p:nvPicPr>
        <p:blipFill rotWithShape="1">
          <a:blip r:embed="rId3">
            <a:extLst>
              <a:ext uri="{28A0092B-C50C-407E-A947-70E740481C1C}">
                <a14:useLocalDpi xmlns:a14="http://schemas.microsoft.com/office/drawing/2010/main" val="0"/>
              </a:ext>
            </a:extLst>
          </a:blip>
          <a:srcRect t="-3660" r="78113" b="83465"/>
          <a:stretch/>
        </p:blipFill>
        <p:spPr>
          <a:xfrm>
            <a:off x="2833544" y="3606727"/>
            <a:ext cx="9506467" cy="2062554"/>
          </a:xfrm>
          <a:prstGeom prst="rect">
            <a:avLst/>
          </a:prstGeom>
        </p:spPr>
      </p:pic>
      <p:pic>
        <p:nvPicPr>
          <p:cNvPr id="16" name="תמונה 15">
            <a:extLst>
              <a:ext uri="{FF2B5EF4-FFF2-40B4-BE49-F238E27FC236}">
                <a16:creationId xmlns:a16="http://schemas.microsoft.com/office/drawing/2014/main" id="{3C9C93D3-24D2-4D2F-8070-F68D0DF97C47}"/>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652651" y="491793"/>
            <a:ext cx="7724314" cy="3606727"/>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2360052" y="1731495"/>
            <a:ext cx="5182422" cy="1569660"/>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אז... אם זה כל כך מובן מאליו, שעלינו לקיים את התורה והמצוות – חוקי יצרן העולם, מדוע מכנים זאת "עול" מצוות?</a:t>
            </a:r>
          </a:p>
          <a:p>
            <a:endParaRPr lang="he-IL" sz="2400" dirty="0">
              <a:latin typeface="Afek 1.5 AAA Light" panose="00000400000000000000" pitchFamily="50" charset="-79"/>
              <a:cs typeface="Afek 1.5 AAA Light" panose="00000400000000000000" pitchFamily="50" charset="-79"/>
            </a:endParaRPr>
          </a:p>
        </p:txBody>
      </p:sp>
      <p:pic>
        <p:nvPicPr>
          <p:cNvPr id="9" name="תמונה 8">
            <a:extLst>
              <a:ext uri="{FF2B5EF4-FFF2-40B4-BE49-F238E27FC236}">
                <a16:creationId xmlns:a16="http://schemas.microsoft.com/office/drawing/2014/main" id="{CE0712F6-5949-4C16-92D5-3FF441C29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165" y="1928694"/>
            <a:ext cx="2166494" cy="4063020"/>
          </a:xfrm>
          <a:prstGeom prst="rect">
            <a:avLst/>
          </a:prstGeom>
        </p:spPr>
      </p:pic>
      <p:sp>
        <p:nvSpPr>
          <p:cNvPr id="8" name="תיבת טקסט 7">
            <a:extLst>
              <a:ext uri="{FF2B5EF4-FFF2-40B4-BE49-F238E27FC236}">
                <a16:creationId xmlns:a16="http://schemas.microsoft.com/office/drawing/2014/main" id="{BC508755-3365-46DD-A6F6-C6147C5ACBF6}"/>
              </a:ext>
            </a:extLst>
          </p:cNvPr>
          <p:cNvSpPr txBox="1"/>
          <p:nvPr/>
        </p:nvSpPr>
        <p:spPr>
          <a:xfrm>
            <a:off x="3661738" y="4357924"/>
            <a:ext cx="6553418" cy="830997"/>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גם לכך יש התייחסות במכתב של הרבי בהמשך, אך לפני כן אשאל אותך שאלה: </a:t>
            </a:r>
          </a:p>
        </p:txBody>
      </p:sp>
      <p:pic>
        <p:nvPicPr>
          <p:cNvPr id="10" name="תמונה 9">
            <a:extLst>
              <a:ext uri="{FF2B5EF4-FFF2-40B4-BE49-F238E27FC236}">
                <a16:creationId xmlns:a16="http://schemas.microsoft.com/office/drawing/2014/main" id="{BA62ECC7-04BF-4AFC-BC69-7D32F00B7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4036112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E411CEAC-FFCB-4B22-A123-FC8892CFB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sp>
        <p:nvSpPr>
          <p:cNvPr id="3" name="תיבת טקסט 2">
            <a:extLst>
              <a:ext uri="{FF2B5EF4-FFF2-40B4-BE49-F238E27FC236}">
                <a16:creationId xmlns:a16="http://schemas.microsoft.com/office/drawing/2014/main" id="{1B49D042-C910-42D9-BC65-3F8C5345F91E}"/>
              </a:ext>
            </a:extLst>
          </p:cNvPr>
          <p:cNvSpPr txBox="1"/>
          <p:nvPr/>
        </p:nvSpPr>
        <p:spPr>
          <a:xfrm>
            <a:off x="927463" y="1076409"/>
            <a:ext cx="10162904" cy="3046988"/>
          </a:xfrm>
          <a:prstGeom prst="rect">
            <a:avLst/>
          </a:prstGeom>
          <a:noFill/>
        </p:spPr>
        <p:txBody>
          <a:bodyPr wrap="square" rtlCol="1">
            <a:spAutoFit/>
          </a:bodyPr>
          <a:lstStyle/>
          <a:p>
            <a:pPr algn="ctr"/>
            <a:r>
              <a:rPr lang="he-IL" sz="3200" dirty="0">
                <a:highlight>
                  <a:srgbClr val="41BFC8"/>
                </a:highlight>
                <a:latin typeface="Afek 1.5 AAA Light" panose="00000400000000000000" pitchFamily="50" charset="-79"/>
                <a:cs typeface="Afek 1.5 AAA Light" panose="00000400000000000000" pitchFamily="50" charset="-79"/>
              </a:rPr>
              <a:t>וגם אתכן: </a:t>
            </a:r>
          </a:p>
          <a:p>
            <a:pPr algn="ctr"/>
            <a:endParaRPr lang="he-IL" sz="3200" dirty="0">
              <a:latin typeface="Afek 1.5 AAA Light" panose="00000400000000000000" pitchFamily="50" charset="-79"/>
              <a:cs typeface="Afek 1.5 AAA Light" panose="00000400000000000000" pitchFamily="50" charset="-79"/>
            </a:endParaRPr>
          </a:p>
          <a:p>
            <a:pPr algn="ctr"/>
            <a:r>
              <a:rPr lang="he-IL" sz="3200" dirty="0">
                <a:latin typeface="Afek 1.5 AAA Light" panose="00000400000000000000" pitchFamily="50" charset="-79"/>
                <a:cs typeface="Afek 1.5 AAA Light" panose="00000400000000000000" pitchFamily="50" charset="-79"/>
              </a:rPr>
              <a:t>מה ישפיע יותר על אחותך הקטנה לא לאכול ממתק </a:t>
            </a:r>
            <a:r>
              <a:rPr lang="he-IL" sz="3200" dirty="0" err="1">
                <a:latin typeface="Afek 1.5 AAA Light" panose="00000400000000000000" pitchFamily="50" charset="-79"/>
                <a:cs typeface="Afek 1.5 AAA Light" panose="00000400000000000000" pitchFamily="50" charset="-79"/>
              </a:rPr>
              <a:t>מסויים</a:t>
            </a:r>
            <a:r>
              <a:rPr lang="he-IL" sz="3200" dirty="0">
                <a:latin typeface="Afek 1.5 AAA Light" panose="00000400000000000000" pitchFamily="50" charset="-79"/>
                <a:cs typeface="Afek 1.5 AAA Light" panose="00000400000000000000" pitchFamily="50" charset="-79"/>
              </a:rPr>
              <a:t>:</a:t>
            </a:r>
          </a:p>
          <a:p>
            <a:pPr algn="ctr"/>
            <a:r>
              <a:rPr lang="he-IL" sz="3200" dirty="0">
                <a:latin typeface="Afek 1.5 AAA Light" panose="00000400000000000000" pitchFamily="50" charset="-79"/>
                <a:cs typeface="Afek 1.5 AAA Light" panose="00000400000000000000" pitchFamily="50" charset="-79"/>
              </a:rPr>
              <a:t>אם יאמרו לה, שהסוכריה איננה בריאה...</a:t>
            </a:r>
          </a:p>
          <a:p>
            <a:pPr algn="ctr"/>
            <a:r>
              <a:rPr lang="he-IL" sz="3200" dirty="0">
                <a:latin typeface="Afek 1.5 AAA Light" panose="00000400000000000000" pitchFamily="50" charset="-79"/>
                <a:cs typeface="Afek 1.5 AAA Light" panose="00000400000000000000" pitchFamily="50" charset="-79"/>
              </a:rPr>
              <a:t>או שמא יאמרו לה, שהסוכריה איננה כשרה?</a:t>
            </a:r>
          </a:p>
        </p:txBody>
      </p:sp>
      <p:pic>
        <p:nvPicPr>
          <p:cNvPr id="4" name="תמונה 3">
            <a:extLst>
              <a:ext uri="{FF2B5EF4-FFF2-40B4-BE49-F238E27FC236}">
                <a16:creationId xmlns:a16="http://schemas.microsoft.com/office/drawing/2014/main" id="{A957089E-3FB5-4A3C-8303-A65C6DE44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4489250"/>
            <a:ext cx="3108960" cy="1022779"/>
          </a:xfrm>
          <a:prstGeom prst="rect">
            <a:avLst/>
          </a:prstGeom>
        </p:spPr>
      </p:pic>
      <p:sp>
        <p:nvSpPr>
          <p:cNvPr id="5" name="תיבת טקסט 4">
            <a:extLst>
              <a:ext uri="{FF2B5EF4-FFF2-40B4-BE49-F238E27FC236}">
                <a16:creationId xmlns:a16="http://schemas.microsoft.com/office/drawing/2014/main" id="{D64EC3DF-FC94-4AD7-9400-4B41908562CD}"/>
              </a:ext>
            </a:extLst>
          </p:cNvPr>
          <p:cNvSpPr txBox="1"/>
          <p:nvPr/>
        </p:nvSpPr>
        <p:spPr>
          <a:xfrm>
            <a:off x="4907280" y="4558200"/>
            <a:ext cx="2377440"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מדוע?</a:t>
            </a:r>
          </a:p>
        </p:txBody>
      </p:sp>
      <p:pic>
        <p:nvPicPr>
          <p:cNvPr id="7" name="תמונה 6">
            <a:extLst>
              <a:ext uri="{FF2B5EF4-FFF2-40B4-BE49-F238E27FC236}">
                <a16:creationId xmlns:a16="http://schemas.microsoft.com/office/drawing/2014/main" id="{6396B6F4-91A0-4235-87DB-627D3ABF6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412466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08EF34F7-AEE1-463B-84A2-E09123C62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1" y="-2658183"/>
            <a:ext cx="6875633" cy="12192002"/>
          </a:xfrm>
          <a:prstGeom prst="rect">
            <a:avLst/>
          </a:prstGeom>
        </p:spPr>
      </p:pic>
      <p:pic>
        <p:nvPicPr>
          <p:cNvPr id="5" name="תמונה 4">
            <a:extLst>
              <a:ext uri="{FF2B5EF4-FFF2-40B4-BE49-F238E27FC236}">
                <a16:creationId xmlns:a16="http://schemas.microsoft.com/office/drawing/2014/main" id="{9F54BD0A-008F-48DF-86AE-576FDCA22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 y="-873916"/>
            <a:ext cx="13045460" cy="7993172"/>
          </a:xfrm>
          <a:prstGeom prst="rect">
            <a:avLst/>
          </a:prstGeom>
        </p:spPr>
      </p:pic>
      <p:sp>
        <p:nvSpPr>
          <p:cNvPr id="2" name="תיבת טקסט 1">
            <a:extLst>
              <a:ext uri="{FF2B5EF4-FFF2-40B4-BE49-F238E27FC236}">
                <a16:creationId xmlns:a16="http://schemas.microsoft.com/office/drawing/2014/main" id="{FFBACCDB-4872-493E-AD51-0FD4F17612E7}"/>
              </a:ext>
            </a:extLst>
          </p:cNvPr>
          <p:cNvSpPr txBox="1"/>
          <p:nvPr/>
        </p:nvSpPr>
        <p:spPr>
          <a:xfrm>
            <a:off x="2037806" y="1339417"/>
            <a:ext cx="9035935" cy="4961679"/>
          </a:xfrm>
          <a:prstGeom prst="rect">
            <a:avLst/>
          </a:prstGeom>
          <a:noFill/>
        </p:spPr>
        <p:txBody>
          <a:bodyPr wrap="square" rtlCol="1">
            <a:spAutoFit/>
          </a:bodyPr>
          <a:lstStyle/>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את הביטוי "עול" בעניין קבלת תורה ומצוות בחיי היום-יום, יש להבין מתוך התייחסות לטבע האנושי המחייב אותנו לנהוג על-פי ציוויים. כי טבע האדם ויצרו הרע הם הדוחפים את האדם להיכנע לפיתויים. </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הפיתוי מתוק בתחילתו אבל מר בסופו, אולם טבע האדם נוטה להתעלם מהתוצאות המרות למען הסיפוק הראשוני. </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רואים אנו, למשל, ילדים, ולעיתים תכופות אף מבוגרים, אשר הוזהרו כי אכילה מוגזמת של מאכלים </a:t>
            </a:r>
            <a:r>
              <a:rPr lang="he-IL" sz="2000" dirty="0" err="1">
                <a:latin typeface="Afek 1.5 AAA Light" panose="00000400000000000000" pitchFamily="50" charset="-79"/>
                <a:cs typeface="Afek 1.5 AAA Light" panose="00000400000000000000" pitchFamily="50" charset="-79"/>
              </a:rPr>
              <a:t>מסויימים</a:t>
            </a:r>
            <a:r>
              <a:rPr lang="he-IL" sz="2000" dirty="0">
                <a:latin typeface="Afek 1.5 AAA Light" panose="00000400000000000000" pitchFamily="50" charset="-79"/>
                <a:cs typeface="Afek 1.5 AAA Light" panose="00000400000000000000" pitchFamily="50" charset="-79"/>
              </a:rPr>
              <a:t> עלולה להזיק להם ולגרום להם מחלה במועד מאוחר יותר, עד כדי איבוד אפשרות האכילה למשך זמן ממושך. למרות זאת מתעלמים הם מידיעה ברורה זו, בכדי לספק את תאוות האכילה הרגעית. </a:t>
            </a:r>
          </a:p>
          <a:p>
            <a:pPr algn="r" rtl="1">
              <a:lnSpc>
                <a:spcPct val="107000"/>
              </a:lnSpc>
              <a:spcAft>
                <a:spcPts val="800"/>
              </a:spcAft>
            </a:pPr>
            <a:r>
              <a:rPr lang="he-IL" sz="2400" b="1" dirty="0">
                <a:latin typeface="Afek 1.5 AAA Light" panose="00000400000000000000" pitchFamily="50" charset="-79"/>
                <a:cs typeface="Afek 1.5 AAA Light" panose="00000400000000000000" pitchFamily="50" charset="-79"/>
              </a:rPr>
              <a:t>על דרך זה הטיל עלינו ה' את "עול" התורה והמצוות וציוונו לקיימן בין אם נבין טעמיהן ובין לאו. יהיה הפיתוי לסטות מהן גדול ככל שיהיה, מכל מקום חייבים אנו לקיימן ללא פקפוקים.</a:t>
            </a:r>
          </a:p>
          <a:p>
            <a:pPr algn="r" rtl="1">
              <a:lnSpc>
                <a:spcPct val="107000"/>
              </a:lnSpc>
              <a:spcAft>
                <a:spcPts val="800"/>
              </a:spcAft>
            </a:pPr>
            <a:r>
              <a:rPr lang="he-IL" sz="2000" dirty="0">
                <a:latin typeface="Afek 1.5 AAA Light" panose="00000400000000000000" pitchFamily="50" charset="-79"/>
                <a:cs typeface="Afek 1.5 AAA Light" panose="00000400000000000000" pitchFamily="50" charset="-79"/>
              </a:rPr>
              <a:t>בברכה.</a:t>
            </a:r>
          </a:p>
        </p:txBody>
      </p:sp>
      <p:pic>
        <p:nvPicPr>
          <p:cNvPr id="7" name="תמונה 6">
            <a:extLst>
              <a:ext uri="{FF2B5EF4-FFF2-40B4-BE49-F238E27FC236}">
                <a16:creationId xmlns:a16="http://schemas.microsoft.com/office/drawing/2014/main" id="{854C7B21-E906-460F-BA2F-105CFC088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806" y="74004"/>
            <a:ext cx="8399417" cy="1022779"/>
          </a:xfrm>
          <a:prstGeom prst="rect">
            <a:avLst/>
          </a:prstGeom>
        </p:spPr>
      </p:pic>
      <p:sp>
        <p:nvSpPr>
          <p:cNvPr id="9" name="תיבת טקסט 8">
            <a:extLst>
              <a:ext uri="{FF2B5EF4-FFF2-40B4-BE49-F238E27FC236}">
                <a16:creationId xmlns:a16="http://schemas.microsoft.com/office/drawing/2014/main" id="{CC2A1D77-37D1-48E1-80D5-86164CCB3C30}"/>
              </a:ext>
            </a:extLst>
          </p:cNvPr>
          <p:cNvSpPr txBox="1"/>
          <p:nvPr/>
        </p:nvSpPr>
        <p:spPr>
          <a:xfrm>
            <a:off x="2390503" y="123729"/>
            <a:ext cx="7615646"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הרבי, כאמור, מתייחס גם לכך:</a:t>
            </a:r>
          </a:p>
        </p:txBody>
      </p:sp>
      <p:pic>
        <p:nvPicPr>
          <p:cNvPr id="10" name="תמונה 9">
            <a:extLst>
              <a:ext uri="{FF2B5EF4-FFF2-40B4-BE49-F238E27FC236}">
                <a16:creationId xmlns:a16="http://schemas.microsoft.com/office/drawing/2014/main" id="{AE61A962-D9ED-483A-A703-F92691B67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3273091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FAB5590-E489-4185-BEFD-92617858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תמונה 9">
            <a:extLst>
              <a:ext uri="{FF2B5EF4-FFF2-40B4-BE49-F238E27FC236}">
                <a16:creationId xmlns:a16="http://schemas.microsoft.com/office/drawing/2014/main" id="{7782D192-D80F-49F6-97FF-FF6C07386E56}"/>
              </a:ext>
            </a:extLst>
          </p:cNvPr>
          <p:cNvPicPr>
            <a:picLocks noChangeAspect="1"/>
          </p:cNvPicPr>
          <p:nvPr/>
        </p:nvPicPr>
        <p:blipFill rotWithShape="1">
          <a:blip r:embed="rId3">
            <a:extLst>
              <a:ext uri="{28A0092B-C50C-407E-A947-70E740481C1C}">
                <a14:useLocalDpi xmlns:a14="http://schemas.microsoft.com/office/drawing/2010/main" val="0"/>
              </a:ext>
            </a:extLst>
          </a:blip>
          <a:srcRect t="-3660" r="78113" b="83465"/>
          <a:stretch/>
        </p:blipFill>
        <p:spPr>
          <a:xfrm>
            <a:off x="5762547" y="2717385"/>
            <a:ext cx="5073521" cy="3620932"/>
          </a:xfrm>
          <a:prstGeom prst="rect">
            <a:avLst/>
          </a:prstGeom>
        </p:spPr>
      </p:pic>
      <p:pic>
        <p:nvPicPr>
          <p:cNvPr id="15" name="Picture 2">
            <a:extLst>
              <a:ext uri="{FF2B5EF4-FFF2-40B4-BE49-F238E27FC236}">
                <a16:creationId xmlns:a16="http://schemas.microsoft.com/office/drawing/2014/main" id="{079C74E1-4CD5-4A98-9CDF-614DC1003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44" y="2839540"/>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D029A6F4-B60A-4368-B7A8-4B71CACC1D14}"/>
              </a:ext>
            </a:extLst>
          </p:cNvPr>
          <p:cNvSpPr txBox="1"/>
          <p:nvPr/>
        </p:nvSpPr>
        <p:spPr>
          <a:xfrm>
            <a:off x="6146686" y="4178471"/>
            <a:ext cx="3998795" cy="1200329"/>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ולא להתפתות למה שנראה כמתוק..... אבל, הוא בסופו מר...</a:t>
            </a:r>
          </a:p>
        </p:txBody>
      </p:sp>
      <p:pic>
        <p:nvPicPr>
          <p:cNvPr id="7" name="תמונה 6">
            <a:extLst>
              <a:ext uri="{FF2B5EF4-FFF2-40B4-BE49-F238E27FC236}">
                <a16:creationId xmlns:a16="http://schemas.microsoft.com/office/drawing/2014/main" id="{147F9184-C367-4FDA-BDB3-3B14C2611F65}"/>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1000265" y="-223900"/>
            <a:ext cx="9524563" cy="4296472"/>
          </a:xfrm>
          <a:prstGeom prst="rect">
            <a:avLst/>
          </a:prstGeom>
        </p:spPr>
      </p:pic>
      <p:sp>
        <p:nvSpPr>
          <p:cNvPr id="13" name="תיבת טקסט 12">
            <a:extLst>
              <a:ext uri="{FF2B5EF4-FFF2-40B4-BE49-F238E27FC236}">
                <a16:creationId xmlns:a16="http://schemas.microsoft.com/office/drawing/2014/main" id="{812701F6-3865-45E9-BAF6-F45EACD5BE78}"/>
              </a:ext>
            </a:extLst>
          </p:cNvPr>
          <p:cNvSpPr txBox="1"/>
          <p:nvPr/>
        </p:nvSpPr>
        <p:spPr>
          <a:xfrm>
            <a:off x="2603175" y="954840"/>
            <a:ext cx="6948065" cy="193899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וואו! אז ה"עול" הזה הוא בעצם לטובתי!</a:t>
            </a:r>
          </a:p>
          <a:p>
            <a:r>
              <a:rPr lang="he-IL" sz="2400" dirty="0">
                <a:latin typeface="Afek 1.5 AAA Light" panose="00000400000000000000" pitchFamily="50" charset="-79"/>
                <a:cs typeface="Afek 1.5 AAA Light" panose="00000400000000000000" pitchFamily="50" charset="-79"/>
              </a:rPr>
              <a:t>הוא גורם לי לקבל את המצוות באופן יותר סמכותי – לדעת באופן חד משמעי, שכל העניין הזה הוא רק למעני ולטובת העולם כולו, כי אלו ההוראות של מי שברא אותי!</a:t>
            </a:r>
          </a:p>
        </p:txBody>
      </p:sp>
      <p:pic>
        <p:nvPicPr>
          <p:cNvPr id="12" name="תמונה 11">
            <a:extLst>
              <a:ext uri="{FF2B5EF4-FFF2-40B4-BE49-F238E27FC236}">
                <a16:creationId xmlns:a16="http://schemas.microsoft.com/office/drawing/2014/main" id="{8A3AC6E1-CF12-4E14-8EF0-92B0B0E8EF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6" name="תמונה 15">
            <a:extLst>
              <a:ext uri="{FF2B5EF4-FFF2-40B4-BE49-F238E27FC236}">
                <a16:creationId xmlns:a16="http://schemas.microsoft.com/office/drawing/2014/main" id="{D0F0B0E0-527A-4344-8AD5-4F0D3AC1983E}"/>
              </a:ext>
            </a:extLst>
          </p:cNvPr>
          <p:cNvPicPr>
            <a:picLocks noChangeAspect="1"/>
          </p:cNvPicPr>
          <p:nvPr/>
        </p:nvPicPr>
        <p:blipFill rotWithShape="1">
          <a:blip r:embed="rId8">
            <a:extLst>
              <a:ext uri="{28A0092B-C50C-407E-A947-70E740481C1C}">
                <a14:useLocalDpi xmlns:a14="http://schemas.microsoft.com/office/drawing/2010/main" val="0"/>
              </a:ext>
            </a:extLst>
          </a:blip>
          <a:srcRect t="1" r="77438" b="57516"/>
          <a:stretch/>
        </p:blipFill>
        <p:spPr>
          <a:xfrm>
            <a:off x="140856" y="2632405"/>
            <a:ext cx="2351609" cy="4052625"/>
          </a:xfrm>
          <a:prstGeom prst="rect">
            <a:avLst/>
          </a:prstGeom>
        </p:spPr>
      </p:pic>
    </p:spTree>
    <p:extLst>
      <p:ext uri="{BB962C8B-B14F-4D97-AF65-F5344CB8AC3E}">
        <p14:creationId xmlns:p14="http://schemas.microsoft.com/office/powerpoint/2010/main" val="62090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065ECB0B-5E5A-4776-AD0C-9720A8F1C3CD}"/>
              </a:ext>
            </a:extLst>
          </p:cNvPr>
          <p:cNvPicPr>
            <a:picLocks noChangeAspect="1"/>
          </p:cNvPicPr>
          <p:nvPr/>
        </p:nvPicPr>
        <p:blipFill rotWithShape="1">
          <a:blip r:embed="rId2">
            <a:extLst>
              <a:ext uri="{28A0092B-C50C-407E-A947-70E740481C1C}">
                <a14:useLocalDpi xmlns:a14="http://schemas.microsoft.com/office/drawing/2010/main" val="0"/>
              </a:ext>
            </a:extLst>
          </a:blip>
          <a:srcRect l="4455" t="4455" r="4453" b="4453"/>
          <a:stretch/>
        </p:blipFill>
        <p:spPr>
          <a:xfrm>
            <a:off x="0" y="0"/>
            <a:ext cx="12192000" cy="6858000"/>
          </a:xfrm>
          <a:prstGeom prst="rect">
            <a:avLst/>
          </a:prstGeom>
        </p:spPr>
      </p:pic>
      <p:sp>
        <p:nvSpPr>
          <p:cNvPr id="5" name="תיבת טקסט 4">
            <a:extLst>
              <a:ext uri="{FF2B5EF4-FFF2-40B4-BE49-F238E27FC236}">
                <a16:creationId xmlns:a16="http://schemas.microsoft.com/office/drawing/2014/main" id="{D64EC3DF-FC94-4AD7-9400-4B41908562CD}"/>
              </a:ext>
            </a:extLst>
          </p:cNvPr>
          <p:cNvSpPr txBox="1"/>
          <p:nvPr/>
        </p:nvSpPr>
        <p:spPr>
          <a:xfrm>
            <a:off x="4907280" y="4558200"/>
            <a:ext cx="2377440" cy="923330"/>
          </a:xfrm>
          <a:prstGeom prst="rect">
            <a:avLst/>
          </a:prstGeom>
          <a:noFill/>
        </p:spPr>
        <p:txBody>
          <a:bodyPr wrap="square" rtlCol="1">
            <a:spAutoFit/>
          </a:bodyPr>
          <a:lstStyle/>
          <a:p>
            <a:pPr algn="ctr"/>
            <a:r>
              <a:rPr lang="he-IL" sz="5400" dirty="0">
                <a:solidFill>
                  <a:schemeClr val="bg1"/>
                </a:solidFill>
                <a:latin typeface="Klugman FM" panose="00000500000000000000" pitchFamily="50" charset="-79"/>
                <a:cs typeface="Klugman FM" panose="00000500000000000000" pitchFamily="50" charset="-79"/>
              </a:rPr>
              <a:t>מדוע?</a:t>
            </a:r>
          </a:p>
        </p:txBody>
      </p:sp>
      <p:pic>
        <p:nvPicPr>
          <p:cNvPr id="7" name="תמונה 6">
            <a:extLst>
              <a:ext uri="{FF2B5EF4-FFF2-40B4-BE49-F238E27FC236}">
                <a16:creationId xmlns:a16="http://schemas.microsoft.com/office/drawing/2014/main" id="{6396B6F4-91A0-4235-87DB-627D3ABF6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8" name="תמונה 7">
            <a:extLst>
              <a:ext uri="{FF2B5EF4-FFF2-40B4-BE49-F238E27FC236}">
                <a16:creationId xmlns:a16="http://schemas.microsoft.com/office/drawing/2014/main" id="{A453117F-F33D-41AD-AB7E-2238C229612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2480605" y="838438"/>
            <a:ext cx="7724314" cy="3606727"/>
          </a:xfrm>
          <a:prstGeom prst="rect">
            <a:avLst/>
          </a:prstGeom>
        </p:spPr>
      </p:pic>
      <p:sp>
        <p:nvSpPr>
          <p:cNvPr id="9" name="תיבת טקסט 8">
            <a:extLst>
              <a:ext uri="{FF2B5EF4-FFF2-40B4-BE49-F238E27FC236}">
                <a16:creationId xmlns:a16="http://schemas.microsoft.com/office/drawing/2014/main" id="{D87B97F6-E836-4933-AB7D-733F4E236D52}"/>
              </a:ext>
            </a:extLst>
          </p:cNvPr>
          <p:cNvSpPr txBox="1"/>
          <p:nvPr/>
        </p:nvSpPr>
        <p:spPr>
          <a:xfrm>
            <a:off x="5022497" y="2459504"/>
            <a:ext cx="5182422" cy="193899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עכשיו אני מבינה כמה המצוות הן המתוקות!</a:t>
            </a:r>
          </a:p>
          <a:p>
            <a:r>
              <a:rPr lang="he-IL" sz="2400" dirty="0">
                <a:latin typeface="Afek 1.5 AAA Light" panose="00000400000000000000" pitchFamily="50" charset="-79"/>
                <a:cs typeface="Afek 1.5 AAA Light" panose="00000400000000000000" pitchFamily="50" charset="-79"/>
              </a:rPr>
              <a:t>תודה לך רבי! תודה לך בינה על הטעימה המתוקה הזו...</a:t>
            </a:r>
          </a:p>
          <a:p>
            <a:r>
              <a:rPr lang="he-IL" sz="2400" dirty="0">
                <a:latin typeface="Afek 1.5 AAA Light" panose="00000400000000000000" pitchFamily="50" charset="-79"/>
                <a:cs typeface="Afek 1.5 AAA Light" panose="00000400000000000000" pitchFamily="50" charset="-79"/>
              </a:rPr>
              <a:t>תודה לכן בנות על שיתוף הפעולה!</a:t>
            </a:r>
          </a:p>
        </p:txBody>
      </p:sp>
      <p:pic>
        <p:nvPicPr>
          <p:cNvPr id="13" name="תמונה 12">
            <a:extLst>
              <a:ext uri="{FF2B5EF4-FFF2-40B4-BE49-F238E27FC236}">
                <a16:creationId xmlns:a16="http://schemas.microsoft.com/office/drawing/2014/main" id="{93FCE0BC-56A5-4788-B2B1-DE8772144BB6}"/>
              </a:ext>
            </a:extLst>
          </p:cNvPr>
          <p:cNvPicPr>
            <a:picLocks noChangeAspect="1"/>
          </p:cNvPicPr>
          <p:nvPr/>
        </p:nvPicPr>
        <p:blipFill rotWithShape="1">
          <a:blip r:embed="rId6">
            <a:extLst>
              <a:ext uri="{28A0092B-C50C-407E-A947-70E740481C1C}">
                <a14:useLocalDpi xmlns:a14="http://schemas.microsoft.com/office/drawing/2010/main" val="0"/>
              </a:ext>
            </a:extLst>
          </a:blip>
          <a:srcRect l="23735" t="53333" r="50000"/>
          <a:stretch/>
        </p:blipFill>
        <p:spPr>
          <a:xfrm>
            <a:off x="1630468" y="-177620"/>
            <a:ext cx="4101737" cy="6669860"/>
          </a:xfrm>
          <a:prstGeom prst="rect">
            <a:avLst/>
          </a:prstGeom>
        </p:spPr>
      </p:pic>
    </p:spTree>
    <p:extLst>
      <p:ext uri="{BB962C8B-B14F-4D97-AF65-F5344CB8AC3E}">
        <p14:creationId xmlns:p14="http://schemas.microsoft.com/office/powerpoint/2010/main" val="253971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תמונה 16">
            <a:extLst>
              <a:ext uri="{FF2B5EF4-FFF2-40B4-BE49-F238E27FC236}">
                <a16:creationId xmlns:a16="http://schemas.microsoft.com/office/drawing/2014/main" id="{774CC6CC-AD19-4E3F-AA0F-4C5A66C4BBC5}"/>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8" name="תמונה 7">
            <a:extLst>
              <a:ext uri="{FF2B5EF4-FFF2-40B4-BE49-F238E27FC236}">
                <a16:creationId xmlns:a16="http://schemas.microsoft.com/office/drawing/2014/main" id="{C0BE5EDE-115B-4B58-BE2E-62FB988CAA2C}"/>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6257627" y="967381"/>
            <a:ext cx="4303892" cy="3381499"/>
          </a:xfrm>
          <a:prstGeom prst="rect">
            <a:avLst/>
          </a:prstGeom>
        </p:spPr>
      </p:pic>
      <p:pic>
        <p:nvPicPr>
          <p:cNvPr id="7" name="תמונה 6">
            <a:extLst>
              <a:ext uri="{FF2B5EF4-FFF2-40B4-BE49-F238E27FC236}">
                <a16:creationId xmlns:a16="http://schemas.microsoft.com/office/drawing/2014/main" id="{E5AF7714-B181-400B-ADC1-41FE001B35F2}"/>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flipH="1">
            <a:off x="2503888" y="3142063"/>
            <a:ext cx="5136063" cy="334664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39" y="2345385"/>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6961491" y="2027190"/>
            <a:ext cx="2351609" cy="1384995"/>
          </a:xfrm>
          <a:prstGeom prst="rect">
            <a:avLst/>
          </a:prstGeom>
          <a:noFill/>
        </p:spPr>
        <p:txBody>
          <a:bodyPr wrap="square">
            <a:spAutoFit/>
          </a:bodyPr>
          <a:lstStyle/>
          <a:p>
            <a:r>
              <a:rPr lang="he-IL" sz="2800" dirty="0">
                <a:latin typeface="Afek 1.5 AAA Light" panose="00000400000000000000" pitchFamily="50" charset="-79"/>
                <a:cs typeface="Afek 1.5 AAA Light" panose="00000400000000000000" pitchFamily="50" charset="-79"/>
              </a:rPr>
              <a:t>היי אמונה, כבר הרבה זמן לא נפגשנו!</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3909616" y="4215220"/>
            <a:ext cx="2880074" cy="1200329"/>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לא רק הרבה זמן עבר מאז... גם הרבה מים זרמו מאז... </a:t>
            </a:r>
          </a:p>
        </p:txBody>
      </p:sp>
      <p:pic>
        <p:nvPicPr>
          <p:cNvPr id="9" name="תמונה 8">
            <a:extLst>
              <a:ext uri="{FF2B5EF4-FFF2-40B4-BE49-F238E27FC236}">
                <a16:creationId xmlns:a16="http://schemas.microsoft.com/office/drawing/2014/main" id="{8D6D4CC1-0830-47B1-96B4-189F87F41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3" name="תמונה 2">
            <a:extLst>
              <a:ext uri="{FF2B5EF4-FFF2-40B4-BE49-F238E27FC236}">
                <a16:creationId xmlns:a16="http://schemas.microsoft.com/office/drawing/2014/main" id="{75507897-181E-4CE9-B7B8-AD31A6AD2C53}"/>
              </a:ext>
            </a:extLst>
          </p:cNvPr>
          <p:cNvPicPr>
            <a:picLocks noChangeAspect="1"/>
          </p:cNvPicPr>
          <p:nvPr/>
        </p:nvPicPr>
        <p:blipFill rotWithShape="1">
          <a:blip r:embed="rId8">
            <a:extLst>
              <a:ext uri="{28A0092B-C50C-407E-A947-70E740481C1C}">
                <a14:useLocalDpi xmlns:a14="http://schemas.microsoft.com/office/drawing/2010/main" val="0"/>
              </a:ext>
            </a:extLst>
          </a:blip>
          <a:srcRect t="1" r="77438" b="57516"/>
          <a:stretch/>
        </p:blipFill>
        <p:spPr>
          <a:xfrm>
            <a:off x="9385714" y="2039697"/>
            <a:ext cx="2351609" cy="4052625"/>
          </a:xfrm>
          <a:prstGeom prst="rect">
            <a:avLst/>
          </a:prstGeom>
        </p:spPr>
      </p:pic>
    </p:spTree>
    <p:extLst>
      <p:ext uri="{BB962C8B-B14F-4D97-AF65-F5344CB8AC3E}">
        <p14:creationId xmlns:p14="http://schemas.microsoft.com/office/powerpoint/2010/main" val="265762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8152365-5E53-45D1-8CE8-8AA7BB4A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5" y="0"/>
            <a:ext cx="11374529" cy="6858000"/>
          </a:xfrm>
          <a:prstGeom prst="rect">
            <a:avLst/>
          </a:prstGeom>
        </p:spPr>
      </p:pic>
      <p:pic>
        <p:nvPicPr>
          <p:cNvPr id="5" name="תמונה 4">
            <a:extLst>
              <a:ext uri="{FF2B5EF4-FFF2-40B4-BE49-F238E27FC236}">
                <a16:creationId xmlns:a16="http://schemas.microsoft.com/office/drawing/2014/main" id="{D1D65EC9-8880-4914-B3E7-9D29E5246C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11" b="98844" l="10000" r="97500">
                        <a14:foregroundMark x1="95750" y1="6311" x2="97500" y2="98844"/>
                      </a14:backgroundRemoval>
                    </a14:imgEffect>
                  </a14:imgLayer>
                </a14:imgProps>
              </a:ext>
              <a:ext uri="{28A0092B-C50C-407E-A947-70E740481C1C}">
                <a14:useLocalDpi xmlns:a14="http://schemas.microsoft.com/office/drawing/2010/main" val="0"/>
              </a:ext>
            </a:extLst>
          </a:blip>
          <a:stretch>
            <a:fillRect/>
          </a:stretch>
        </p:blipFill>
        <p:spPr>
          <a:xfrm>
            <a:off x="-193217" y="-36363"/>
            <a:ext cx="12321290" cy="6930726"/>
          </a:xfrm>
          <a:prstGeom prst="rect">
            <a:avLst/>
          </a:prstGeom>
        </p:spPr>
      </p:pic>
      <p:pic>
        <p:nvPicPr>
          <p:cNvPr id="6" name="תמונה 5">
            <a:extLst>
              <a:ext uri="{FF2B5EF4-FFF2-40B4-BE49-F238E27FC236}">
                <a16:creationId xmlns:a16="http://schemas.microsoft.com/office/drawing/2014/main" id="{94C20282-559C-4197-AFB8-4B1255E87A7F}"/>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5600595" y="-381373"/>
            <a:ext cx="5033016" cy="4772931"/>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376" y="1732420"/>
            <a:ext cx="2927439" cy="4965627"/>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812701F6-3865-45E9-BAF6-F45EACD5BE78}"/>
              </a:ext>
            </a:extLst>
          </p:cNvPr>
          <p:cNvSpPr txBox="1"/>
          <p:nvPr/>
        </p:nvSpPr>
        <p:spPr>
          <a:xfrm>
            <a:off x="5967428" y="1232123"/>
            <a:ext cx="4299349" cy="2092881"/>
          </a:xfrm>
          <a:prstGeom prst="rect">
            <a:avLst/>
          </a:prstGeom>
          <a:noFill/>
        </p:spPr>
        <p:txBody>
          <a:bodyPr wrap="square">
            <a:spAutoFit/>
          </a:bodyPr>
          <a:lstStyle/>
          <a:p>
            <a:pPr algn="ctr"/>
            <a:r>
              <a:rPr lang="he-IL" sz="2800" dirty="0">
                <a:latin typeface="Afek 1.5 AAA Light" panose="00000400000000000000" pitchFamily="50" charset="-79"/>
                <a:cs typeface="Afek 1.5 AAA Light" panose="00000400000000000000" pitchFamily="50" charset="-79"/>
              </a:rPr>
              <a:t>נחשפתי בתקופה הזו למעיין נובע! בלתי נדלה! עצום!</a:t>
            </a:r>
          </a:p>
          <a:p>
            <a:pPr algn="ctr"/>
            <a:r>
              <a:rPr lang="he-IL" sz="2800" dirty="0">
                <a:latin typeface="Afek 1.5 AAA Light" panose="00000400000000000000" pitchFamily="50" charset="-79"/>
                <a:cs typeface="Afek 1.5 AAA Light" panose="00000400000000000000" pitchFamily="50" charset="-79"/>
              </a:rPr>
              <a:t>את מכירה את הספרים הללו?</a:t>
            </a:r>
          </a:p>
          <a:p>
            <a:pPr algn="ctr"/>
            <a:endParaRPr lang="he-IL" dirty="0"/>
          </a:p>
        </p:txBody>
      </p:sp>
    </p:spTree>
    <p:extLst>
      <p:ext uri="{BB962C8B-B14F-4D97-AF65-F5344CB8AC3E}">
        <p14:creationId xmlns:p14="http://schemas.microsoft.com/office/powerpoint/2010/main" val="130868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7DE2AAF-FA0D-4AD6-BE31-2AD425332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sp>
        <p:nvSpPr>
          <p:cNvPr id="2" name="תיבת טקסט 1">
            <a:extLst>
              <a:ext uri="{FF2B5EF4-FFF2-40B4-BE49-F238E27FC236}">
                <a16:creationId xmlns:a16="http://schemas.microsoft.com/office/drawing/2014/main" id="{144BF988-25B8-4241-9FE5-AF840052C9FB}"/>
              </a:ext>
            </a:extLst>
          </p:cNvPr>
          <p:cNvSpPr txBox="1"/>
          <p:nvPr/>
        </p:nvSpPr>
        <p:spPr>
          <a:xfrm>
            <a:off x="2605214" y="1137761"/>
            <a:ext cx="6588663" cy="954107"/>
          </a:xfrm>
          <a:prstGeom prst="rect">
            <a:avLst/>
          </a:prstGeom>
          <a:noFill/>
        </p:spPr>
        <p:txBody>
          <a:bodyPr wrap="none" rtlCol="1">
            <a:spAutoFit/>
          </a:bodyPr>
          <a:lstStyle/>
          <a:p>
            <a:pPr algn="ctr"/>
            <a:r>
              <a:rPr lang="he-IL" sz="2800" dirty="0">
                <a:highlight>
                  <a:srgbClr val="41BFC8"/>
                </a:highlight>
                <a:latin typeface="Afek 1.5 AAA Light" panose="00000400000000000000" pitchFamily="50" charset="-79"/>
                <a:cs typeface="Afek 1.5 AAA Light" panose="00000400000000000000" pitchFamily="50" charset="-79"/>
              </a:rPr>
              <a:t>מה אתכן? אתן מכירות את הספרים הללו?</a:t>
            </a:r>
          </a:p>
          <a:p>
            <a:pPr algn="ctr"/>
            <a:r>
              <a:rPr lang="he-IL" sz="2800" dirty="0">
                <a:latin typeface="Afek 1.5 AAA Light" panose="00000400000000000000" pitchFamily="50" charset="-79"/>
                <a:cs typeface="Afek 1.5 AAA Light" panose="00000400000000000000" pitchFamily="50" charset="-79"/>
              </a:rPr>
              <a:t>מה המשותף להם?</a:t>
            </a:r>
          </a:p>
        </p:txBody>
      </p:sp>
      <p:pic>
        <p:nvPicPr>
          <p:cNvPr id="1026" name="Picture 2" descr="מורה לדור נבוך, כרך בודד - חב''ד-שופ">
            <a:extLst>
              <a:ext uri="{FF2B5EF4-FFF2-40B4-BE49-F238E27FC236}">
                <a16:creationId xmlns:a16="http://schemas.microsoft.com/office/drawing/2014/main" id="{2172AD6A-BD69-4464-906F-0D299EE0D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689" y="30366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יודאיקה כפר חב&amp;quot;ד. במענה למכתבה - מכתבים מהרבי לנשים">
            <a:extLst>
              <a:ext uri="{FF2B5EF4-FFF2-40B4-BE49-F238E27FC236}">
                <a16:creationId xmlns:a16="http://schemas.microsoft.com/office/drawing/2014/main" id="{9841D424-CF77-4C8F-8FCD-0B2237E4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374" y="2777838"/>
            <a:ext cx="1345649" cy="24919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תשובות לשאלות החיים|ספר תשובות לשאלות החיים הרבי מלובביץ&amp;#39;">
            <a:extLst>
              <a:ext uri="{FF2B5EF4-FFF2-40B4-BE49-F238E27FC236}">
                <a16:creationId xmlns:a16="http://schemas.microsoft.com/office/drawing/2014/main" id="{63121B35-E9C5-4687-B5BD-4DE64A69C8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03"/>
          <a:stretch/>
        </p:blipFill>
        <p:spPr bwMode="auto">
          <a:xfrm>
            <a:off x="7200867" y="2844510"/>
            <a:ext cx="1763722" cy="25317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על כולנה - מכתבים לנשים | ספריית אשל כפר חב״ד | ספרי יהדות וחסידות לכל  הגילאים והקהלים">
            <a:extLst>
              <a:ext uri="{FF2B5EF4-FFF2-40B4-BE49-F238E27FC236}">
                <a16:creationId xmlns:a16="http://schemas.microsoft.com/office/drawing/2014/main" id="{80505ECE-1F4E-441F-B21B-8AC94405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511" y="2777837"/>
            <a:ext cx="1763657" cy="22831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263AE77-C1AB-4C80-8479-9B282DAC1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609" y="2918910"/>
            <a:ext cx="2209799" cy="2209799"/>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9ED4C6B7-57F9-46F0-A2C3-B3F63833729E}"/>
              </a:ext>
            </a:extLst>
          </p:cNvPr>
          <p:cNvSpPr txBox="1"/>
          <p:nvPr/>
        </p:nvSpPr>
        <p:spPr>
          <a:xfrm>
            <a:off x="2475168" y="5521574"/>
            <a:ext cx="7347758" cy="523220"/>
          </a:xfrm>
          <a:prstGeom prst="rect">
            <a:avLst/>
          </a:prstGeom>
          <a:noFill/>
        </p:spPr>
        <p:txBody>
          <a:bodyPr wrap="square" rtlCol="1">
            <a:spAutoFit/>
          </a:bodyPr>
          <a:lstStyle/>
          <a:p>
            <a:r>
              <a:rPr lang="he-IL" sz="2800" dirty="0">
                <a:latin typeface="Afek 1.5 AAA Light" panose="00000400000000000000" pitchFamily="50" charset="-79"/>
                <a:cs typeface="Afek 1.5 AAA Light" panose="00000400000000000000" pitchFamily="50" charset="-79"/>
              </a:rPr>
              <a:t>מי מכן עיינה בהם? באיזו הזדמנות? מה למדתן?</a:t>
            </a:r>
          </a:p>
        </p:txBody>
      </p:sp>
      <p:pic>
        <p:nvPicPr>
          <p:cNvPr id="10" name="תמונה 9">
            <a:extLst>
              <a:ext uri="{FF2B5EF4-FFF2-40B4-BE49-F238E27FC236}">
                <a16:creationId xmlns:a16="http://schemas.microsoft.com/office/drawing/2014/main" id="{B5DCF58B-0FCE-4966-BB2D-741F3355D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Tree>
    <p:extLst>
      <p:ext uri="{BB962C8B-B14F-4D97-AF65-F5344CB8AC3E}">
        <p14:creationId xmlns:p14="http://schemas.microsoft.com/office/powerpoint/2010/main" val="170478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FCC312AF-3476-43DC-ABBE-8711145C4B7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8" name="תמונה 7">
            <a:extLst>
              <a:ext uri="{FF2B5EF4-FFF2-40B4-BE49-F238E27FC236}">
                <a16:creationId xmlns:a16="http://schemas.microsoft.com/office/drawing/2014/main" id="{A542D64D-8E28-4B95-AF6C-9BC51A480A92}"/>
              </a:ext>
            </a:extLst>
          </p:cNvPr>
          <p:cNvPicPr>
            <a:picLocks noChangeAspect="1"/>
          </p:cNvPicPr>
          <p:nvPr/>
        </p:nvPicPr>
        <p:blipFill rotWithShape="1">
          <a:blip r:embed="rId3">
            <a:extLst>
              <a:ext uri="{28A0092B-C50C-407E-A947-70E740481C1C}">
                <a14:useLocalDpi xmlns:a14="http://schemas.microsoft.com/office/drawing/2010/main" val="0"/>
              </a:ext>
            </a:extLst>
          </a:blip>
          <a:srcRect t="-3660" r="78113" b="83465"/>
          <a:stretch/>
        </p:blipFill>
        <p:spPr>
          <a:xfrm>
            <a:off x="1953975" y="-855131"/>
            <a:ext cx="9506467" cy="5857148"/>
          </a:xfrm>
          <a:prstGeom prst="rect">
            <a:avLst/>
          </a:prstGeom>
        </p:spPr>
      </p:pic>
      <p:pic>
        <p:nvPicPr>
          <p:cNvPr id="16" name="תמונה 15">
            <a:extLst>
              <a:ext uri="{FF2B5EF4-FFF2-40B4-BE49-F238E27FC236}">
                <a16:creationId xmlns:a16="http://schemas.microsoft.com/office/drawing/2014/main" id="{3C9C93D3-24D2-4D2F-8070-F68D0DF97C47}"/>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731558" y="3272734"/>
            <a:ext cx="6079350" cy="3381499"/>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8471" y="3023447"/>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2086507" y="4383768"/>
            <a:ext cx="3369452" cy="1200329"/>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נו.. בסדר... אבל את יודעת, שאותי בעיקר מעניין ה"למעשה!"</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2395354" y="638252"/>
            <a:ext cx="8132272" cy="286232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זהו, שלא סתם דיברתי על "מעיין" ו"עיון"... </a:t>
            </a:r>
          </a:p>
          <a:p>
            <a:r>
              <a:rPr lang="he-IL" sz="2400" dirty="0">
                <a:latin typeface="Afek 1.5 AAA Light" panose="00000400000000000000" pitchFamily="50" charset="-79"/>
                <a:cs typeface="Afek 1.5 AAA Light" panose="00000400000000000000" pitchFamily="50" charset="-79"/>
              </a:rPr>
              <a:t>פשוט, מהרגע שהתחלתי </a:t>
            </a:r>
            <a:r>
              <a:rPr lang="he-IL" sz="3200" b="1" dirty="0">
                <a:latin typeface="Afek 1.5 AAA Light" panose="00000400000000000000" pitchFamily="50" charset="-79"/>
                <a:cs typeface="Afek 1.5 AAA Light" panose="00000400000000000000" pitchFamily="50" charset="-79"/>
              </a:rPr>
              <a:t>ללמוד</a:t>
            </a:r>
            <a:r>
              <a:rPr lang="he-IL" sz="2400" dirty="0">
                <a:latin typeface="Afek 1.5 AAA Light" panose="00000400000000000000" pitchFamily="50" charset="-79"/>
                <a:cs typeface="Afek 1.5 AAA Light" panose="00000400000000000000" pitchFamily="50" charset="-79"/>
              </a:rPr>
              <a:t> את המכתבים של הרבי, החיים שלי השתנו!!</a:t>
            </a:r>
          </a:p>
          <a:p>
            <a:r>
              <a:rPr lang="he-IL" sz="2400" dirty="0">
                <a:latin typeface="Afek 1.5 AAA Light" panose="00000400000000000000" pitchFamily="50" charset="-79"/>
                <a:cs typeface="Afek 1.5 AAA Light" panose="00000400000000000000" pitchFamily="50" charset="-79"/>
              </a:rPr>
              <a:t>הרבי כתב אין ספור מכתבים – הם בעצם "התורה שבכתב" של הרבי, </a:t>
            </a:r>
          </a:p>
          <a:p>
            <a:r>
              <a:rPr lang="he-IL" sz="2400" dirty="0">
                <a:latin typeface="Afek 1.5 AAA Light" panose="00000400000000000000" pitchFamily="50" charset="-79"/>
                <a:cs typeface="Afek 1.5 AAA Light" panose="00000400000000000000" pitchFamily="50" charset="-79"/>
              </a:rPr>
              <a:t>כך ש</a:t>
            </a:r>
            <a:r>
              <a:rPr lang="he-IL" sz="2800" b="1" dirty="0">
                <a:latin typeface="Afek 1.5 AAA Light" panose="00000400000000000000" pitchFamily="50" charset="-79"/>
                <a:cs typeface="Afek 1.5 AAA Light" panose="00000400000000000000" pitchFamily="50" charset="-79"/>
              </a:rPr>
              <a:t>הלימוד</a:t>
            </a:r>
            <a:r>
              <a:rPr lang="he-IL" sz="2400" dirty="0">
                <a:latin typeface="Afek 1.5 AAA Light" panose="00000400000000000000" pitchFamily="50" charset="-79"/>
                <a:cs typeface="Afek 1.5 AAA Light" panose="00000400000000000000" pitchFamily="50" charset="-79"/>
              </a:rPr>
              <a:t> בהם הוא כלי משמעותי בהתקשרות לרבי...</a:t>
            </a:r>
          </a:p>
          <a:p>
            <a:r>
              <a:rPr lang="he-IL" sz="2400" dirty="0">
                <a:latin typeface="Afek 1.5 AAA Light" panose="00000400000000000000" pitchFamily="50" charset="-79"/>
                <a:cs typeface="Afek 1.5 AAA Light" panose="00000400000000000000" pitchFamily="50" charset="-79"/>
              </a:rPr>
              <a:t>ויש בהם מענה לשאלות רבות בתחומים שונים.</a:t>
            </a:r>
          </a:p>
        </p:txBody>
      </p:sp>
      <p:pic>
        <p:nvPicPr>
          <p:cNvPr id="9" name="תמונה 8">
            <a:extLst>
              <a:ext uri="{FF2B5EF4-FFF2-40B4-BE49-F238E27FC236}">
                <a16:creationId xmlns:a16="http://schemas.microsoft.com/office/drawing/2014/main" id="{B5C0A927-E0AF-4DF5-BA58-02F69769C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0" name="תמונה 9">
            <a:extLst>
              <a:ext uri="{FF2B5EF4-FFF2-40B4-BE49-F238E27FC236}">
                <a16:creationId xmlns:a16="http://schemas.microsoft.com/office/drawing/2014/main" id="{F4EF66E1-30B1-492C-9DE4-18630C51325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5" b="39338" l="26497" r="45492">
                        <a14:foregroundMark x1="36733" y1="2221" x2="37214" y2="6058"/>
                        <a14:foregroundMark x1="36475" y1="3191" x2="37583" y2="565"/>
                        <a14:foregroundMark x1="45492" y1="27948" x2="42979" y2="28231"/>
                        <a14:foregroundMark x1="39616" y1="38934" x2="38101" y2="34814"/>
                        <a14:foregroundMark x1="33703" y1="39338" x2="35329" y2="36187"/>
                      </a14:backgroundRemoval>
                    </a14:imgEffect>
                  </a14:imgLayer>
                </a14:imgProps>
              </a:ext>
              <a:ext uri="{28A0092B-C50C-407E-A947-70E740481C1C}">
                <a14:useLocalDpi xmlns:a14="http://schemas.microsoft.com/office/drawing/2010/main" val="0"/>
              </a:ext>
            </a:extLst>
          </a:blip>
          <a:srcRect l="24211" t="-3614" r="52675" b="58953"/>
          <a:stretch/>
        </p:blipFill>
        <p:spPr>
          <a:xfrm>
            <a:off x="270827" y="2393915"/>
            <a:ext cx="2408944" cy="4260318"/>
          </a:xfrm>
          <a:prstGeom prst="rect">
            <a:avLst/>
          </a:prstGeom>
        </p:spPr>
      </p:pic>
    </p:spTree>
    <p:extLst>
      <p:ext uri="{BB962C8B-B14F-4D97-AF65-F5344CB8AC3E}">
        <p14:creationId xmlns:p14="http://schemas.microsoft.com/office/powerpoint/2010/main" val="1991250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6FAB5590-E489-4185-BEFD-92617858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4" name="תמונה 13">
            <a:extLst>
              <a:ext uri="{FF2B5EF4-FFF2-40B4-BE49-F238E27FC236}">
                <a16:creationId xmlns:a16="http://schemas.microsoft.com/office/drawing/2014/main" id="{E4CAA182-BEE8-4C8B-9ADA-3E465BFA56D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1006030" y="3148725"/>
            <a:ext cx="4488142" cy="3381499"/>
          </a:xfrm>
          <a:prstGeom prst="rect">
            <a:avLst/>
          </a:prstGeom>
        </p:spPr>
      </p:pic>
      <p:pic>
        <p:nvPicPr>
          <p:cNvPr id="10" name="תמונה 9">
            <a:extLst>
              <a:ext uri="{FF2B5EF4-FFF2-40B4-BE49-F238E27FC236}">
                <a16:creationId xmlns:a16="http://schemas.microsoft.com/office/drawing/2014/main" id="{7782D192-D80F-49F6-97FF-FF6C07386E56}"/>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2002032" y="-156363"/>
            <a:ext cx="9506467" cy="4654208"/>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8000" y="1429917"/>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2446084" y="4586517"/>
            <a:ext cx="2540588" cy="830997"/>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זה בטח בעיקר לאנשים מבוגרים...</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2621967" y="1000852"/>
            <a:ext cx="6948065" cy="2308324"/>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יודעת! אז ראשית, גם מכתבים, שמתייחסים לתובנות ולהשקפת עולם, עושים סדר בראש ומשפיעים על ההתנהגות והעשייה שלנו. </a:t>
            </a:r>
          </a:p>
          <a:p>
            <a:r>
              <a:rPr lang="he-IL" sz="2400" dirty="0">
                <a:latin typeface="Afek 1.5 AAA Light" panose="00000400000000000000" pitchFamily="50" charset="-79"/>
                <a:cs typeface="Afek 1.5 AAA Light" panose="00000400000000000000" pitchFamily="50" charset="-79"/>
              </a:rPr>
              <a:t>חוץ מזה הרבי גם נותן במכתביו הרבה עצות מעשיות, </a:t>
            </a:r>
          </a:p>
          <a:p>
            <a:r>
              <a:rPr lang="he-IL" sz="2400" dirty="0">
                <a:latin typeface="Afek 1.5 AAA Light" panose="00000400000000000000" pitchFamily="50" charset="-79"/>
                <a:cs typeface="Afek 1.5 AAA Light" panose="00000400000000000000" pitchFamily="50" charset="-79"/>
              </a:rPr>
              <a:t>שיכולות לעזור לנו לממש את תפקידנו, כדור השביעי והחביב, להוריד את השכינה למטה.</a:t>
            </a:r>
          </a:p>
        </p:txBody>
      </p:sp>
      <p:pic>
        <p:nvPicPr>
          <p:cNvPr id="15" name="תמונה 14">
            <a:extLst>
              <a:ext uri="{FF2B5EF4-FFF2-40B4-BE49-F238E27FC236}">
                <a16:creationId xmlns:a16="http://schemas.microsoft.com/office/drawing/2014/main" id="{3EE76636-F2C6-48D0-87B6-1B9222599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6" name="תמונה 15">
            <a:extLst>
              <a:ext uri="{FF2B5EF4-FFF2-40B4-BE49-F238E27FC236}">
                <a16:creationId xmlns:a16="http://schemas.microsoft.com/office/drawing/2014/main" id="{503A3B42-6BEA-4E55-A8ED-5BE1C0964EF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5" b="39338" l="26497" r="45492">
                        <a14:foregroundMark x1="36733" y1="2221" x2="37214" y2="6058"/>
                        <a14:foregroundMark x1="36475" y1="3191" x2="37583" y2="565"/>
                        <a14:foregroundMark x1="45492" y1="27948" x2="42979" y2="28231"/>
                        <a14:foregroundMark x1="39616" y1="38934" x2="38101" y2="34814"/>
                        <a14:foregroundMark x1="33703" y1="39338" x2="35329" y2="36187"/>
                      </a14:backgroundRemoval>
                    </a14:imgEffect>
                  </a14:imgLayer>
                </a14:imgProps>
              </a:ext>
              <a:ext uri="{28A0092B-C50C-407E-A947-70E740481C1C}">
                <a14:useLocalDpi xmlns:a14="http://schemas.microsoft.com/office/drawing/2010/main" val="0"/>
              </a:ext>
            </a:extLst>
          </a:blip>
          <a:srcRect l="24211" t="-3614" r="52675" b="58953"/>
          <a:stretch/>
        </p:blipFill>
        <p:spPr>
          <a:xfrm>
            <a:off x="270827" y="2393915"/>
            <a:ext cx="2408944" cy="4260318"/>
          </a:xfrm>
          <a:prstGeom prst="rect">
            <a:avLst/>
          </a:prstGeom>
        </p:spPr>
      </p:pic>
    </p:spTree>
    <p:extLst>
      <p:ext uri="{BB962C8B-B14F-4D97-AF65-F5344CB8AC3E}">
        <p14:creationId xmlns:p14="http://schemas.microsoft.com/office/powerpoint/2010/main" val="198126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a:extLst>
              <a:ext uri="{FF2B5EF4-FFF2-40B4-BE49-F238E27FC236}">
                <a16:creationId xmlns:a16="http://schemas.microsoft.com/office/drawing/2014/main" id="{F37A13AC-4DF4-4F96-BC69-07AF08B0A82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pic>
        <p:nvPicPr>
          <p:cNvPr id="9" name="תמונה 8">
            <a:extLst>
              <a:ext uri="{FF2B5EF4-FFF2-40B4-BE49-F238E27FC236}">
                <a16:creationId xmlns:a16="http://schemas.microsoft.com/office/drawing/2014/main" id="{540EEFA2-06FD-4830-97C1-0AE37BA571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660" r="78113" b="83465"/>
          <a:stretch/>
        </p:blipFill>
        <p:spPr>
          <a:xfrm flipH="1">
            <a:off x="1053961" y="2366145"/>
            <a:ext cx="5530337" cy="4166720"/>
          </a:xfrm>
          <a:prstGeom prst="rect">
            <a:avLst/>
          </a:prstGeom>
        </p:spPr>
      </p:pic>
      <p:pic>
        <p:nvPicPr>
          <p:cNvPr id="14" name="תמונה 13">
            <a:extLst>
              <a:ext uri="{FF2B5EF4-FFF2-40B4-BE49-F238E27FC236}">
                <a16:creationId xmlns:a16="http://schemas.microsoft.com/office/drawing/2014/main" id="{0A50EF9B-10BF-4DE4-A33D-AC9621250F60}"/>
              </a:ext>
            </a:extLst>
          </p:cNvPr>
          <p:cNvPicPr>
            <a:picLocks noChangeAspect="1"/>
          </p:cNvPicPr>
          <p:nvPr/>
        </p:nvPicPr>
        <p:blipFill rotWithShape="1">
          <a:blip r:embed="rId5">
            <a:extLst>
              <a:ext uri="{28A0092B-C50C-407E-A947-70E740481C1C}">
                <a14:useLocalDpi xmlns:a14="http://schemas.microsoft.com/office/drawing/2010/main" val="0"/>
              </a:ext>
            </a:extLst>
          </a:blip>
          <a:srcRect t="-3660" r="78113" b="83465"/>
          <a:stretch/>
        </p:blipFill>
        <p:spPr>
          <a:xfrm>
            <a:off x="5103786" y="-332407"/>
            <a:ext cx="7434484" cy="3694814"/>
          </a:xfrm>
          <a:prstGeom prst="rect">
            <a:avLst/>
          </a:prstGeom>
        </p:spPr>
      </p:pic>
      <p:pic>
        <p:nvPicPr>
          <p:cNvPr id="2050" name="Picture 2">
            <a:extLst>
              <a:ext uri="{FF2B5EF4-FFF2-40B4-BE49-F238E27FC236}">
                <a16:creationId xmlns:a16="http://schemas.microsoft.com/office/drawing/2014/main" id="{B61862FA-D070-4476-A9CD-BFDCB6205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727" y="2926138"/>
            <a:ext cx="2126312" cy="360672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A83629E-6F76-422D-B996-23A2EEB7DD4C}"/>
              </a:ext>
            </a:extLst>
          </p:cNvPr>
          <p:cNvSpPr txBox="1"/>
          <p:nvPr/>
        </p:nvSpPr>
        <p:spPr>
          <a:xfrm>
            <a:off x="1856664" y="3779359"/>
            <a:ext cx="3944922" cy="1569660"/>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הדבקת אותי בהתלהבות שלך! קדימה! מתחילים ללמוד ביחד.... יש לי הרבה שאלות...</a:t>
            </a:r>
          </a:p>
        </p:txBody>
      </p:sp>
      <p:sp>
        <p:nvSpPr>
          <p:cNvPr id="13" name="תיבת טקסט 12">
            <a:extLst>
              <a:ext uri="{FF2B5EF4-FFF2-40B4-BE49-F238E27FC236}">
                <a16:creationId xmlns:a16="http://schemas.microsoft.com/office/drawing/2014/main" id="{812701F6-3865-45E9-BAF6-F45EACD5BE78}"/>
              </a:ext>
            </a:extLst>
          </p:cNvPr>
          <p:cNvSpPr txBox="1"/>
          <p:nvPr/>
        </p:nvSpPr>
        <p:spPr>
          <a:xfrm>
            <a:off x="5539153" y="666495"/>
            <a:ext cx="5755547" cy="1938992"/>
          </a:xfrm>
          <a:prstGeom prst="rect">
            <a:avLst/>
          </a:prstGeom>
          <a:noFill/>
        </p:spPr>
        <p:txBody>
          <a:bodyPr wrap="square">
            <a:spAutoFit/>
          </a:bodyPr>
          <a:lstStyle/>
          <a:p>
            <a:r>
              <a:rPr lang="he-IL" sz="2400" dirty="0">
                <a:latin typeface="Afek 1.5 AAA Light" panose="00000400000000000000" pitchFamily="50" charset="-79"/>
                <a:cs typeface="Afek 1.5 AAA Light" panose="00000400000000000000" pitchFamily="50" charset="-79"/>
              </a:rPr>
              <a:t>לאו דווקא! זה גם בשבילנו! הרבי הוא הרי הראש של כל בני ישראל, והוא חשב גם על הצעירים ואפילו על הילדים!</a:t>
            </a:r>
          </a:p>
          <a:p>
            <a:r>
              <a:rPr lang="he-IL" sz="2400" dirty="0">
                <a:latin typeface="Afek 1.5 AAA Light" panose="00000400000000000000" pitchFamily="50" charset="-79"/>
                <a:cs typeface="Afek 1.5 AAA Light" panose="00000400000000000000" pitchFamily="50" charset="-79"/>
              </a:rPr>
              <a:t>ישנם גם מכתבים רבים, שהרבי כתב כמענה לנערות, ולבני נוער בכלל.</a:t>
            </a:r>
          </a:p>
        </p:txBody>
      </p:sp>
      <p:pic>
        <p:nvPicPr>
          <p:cNvPr id="16" name="תמונה 15">
            <a:extLst>
              <a:ext uri="{FF2B5EF4-FFF2-40B4-BE49-F238E27FC236}">
                <a16:creationId xmlns:a16="http://schemas.microsoft.com/office/drawing/2014/main" id="{1A992233-4C1B-4752-A89A-C6012AD8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11" name="תמונה 10">
            <a:extLst>
              <a:ext uri="{FF2B5EF4-FFF2-40B4-BE49-F238E27FC236}">
                <a16:creationId xmlns:a16="http://schemas.microsoft.com/office/drawing/2014/main" id="{76996DC9-3DB8-4285-98DB-2E7318353E09}"/>
              </a:ext>
            </a:extLst>
          </p:cNvPr>
          <p:cNvPicPr>
            <a:picLocks noChangeAspect="1"/>
          </p:cNvPicPr>
          <p:nvPr/>
        </p:nvPicPr>
        <p:blipFill rotWithShape="1">
          <a:blip r:embed="rId8">
            <a:extLst>
              <a:ext uri="{28A0092B-C50C-407E-A947-70E740481C1C}">
                <a14:useLocalDpi xmlns:a14="http://schemas.microsoft.com/office/drawing/2010/main" val="0"/>
              </a:ext>
            </a:extLst>
          </a:blip>
          <a:srcRect t="1" r="77438" b="57516"/>
          <a:stretch/>
        </p:blipFill>
        <p:spPr>
          <a:xfrm>
            <a:off x="247406" y="2420552"/>
            <a:ext cx="2351609" cy="4052625"/>
          </a:xfrm>
          <a:prstGeom prst="rect">
            <a:avLst/>
          </a:prstGeom>
        </p:spPr>
      </p:pic>
    </p:spTree>
    <p:extLst>
      <p:ext uri="{BB962C8B-B14F-4D97-AF65-F5344CB8AC3E}">
        <p14:creationId xmlns:p14="http://schemas.microsoft.com/office/powerpoint/2010/main" val="191111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E411CEAC-FFCB-4B22-A123-FC8892CFB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sp>
        <p:nvSpPr>
          <p:cNvPr id="3" name="תיבת טקסט 2">
            <a:extLst>
              <a:ext uri="{FF2B5EF4-FFF2-40B4-BE49-F238E27FC236}">
                <a16:creationId xmlns:a16="http://schemas.microsoft.com/office/drawing/2014/main" id="{1B49D042-C910-42D9-BC65-3F8C5345F91E}"/>
              </a:ext>
            </a:extLst>
          </p:cNvPr>
          <p:cNvSpPr txBox="1"/>
          <p:nvPr/>
        </p:nvSpPr>
        <p:spPr>
          <a:xfrm>
            <a:off x="-3" y="5152021"/>
            <a:ext cx="12298099" cy="707886"/>
          </a:xfrm>
          <a:prstGeom prst="rect">
            <a:avLst/>
          </a:prstGeom>
          <a:noFill/>
        </p:spPr>
        <p:txBody>
          <a:bodyPr wrap="square" rtlCol="1">
            <a:spAutoFit/>
          </a:bodyPr>
          <a:lstStyle/>
          <a:p>
            <a:pPr algn="ctr"/>
            <a:r>
              <a:rPr lang="he-IL" sz="4000" dirty="0">
                <a:highlight>
                  <a:srgbClr val="41BFC8"/>
                </a:highlight>
                <a:latin typeface="Afek 1.5 AAA Light" panose="00000400000000000000" pitchFamily="50" charset="-79"/>
                <a:cs typeface="Afek 1.5 AAA Light" panose="00000400000000000000" pitchFamily="50" charset="-79"/>
              </a:rPr>
              <a:t>מוזמנות להצטרף אלינו!</a:t>
            </a:r>
          </a:p>
        </p:txBody>
      </p:sp>
      <p:pic>
        <p:nvPicPr>
          <p:cNvPr id="4" name="Picture 2">
            <a:extLst>
              <a:ext uri="{FF2B5EF4-FFF2-40B4-BE49-F238E27FC236}">
                <a16:creationId xmlns:a16="http://schemas.microsoft.com/office/drawing/2014/main" id="{C5986158-6C48-4E63-8A6A-0669C0360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723" y="1293281"/>
            <a:ext cx="2126312" cy="360672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00DF76E7-1F5D-4A8C-85B3-D704E644A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pic>
        <p:nvPicPr>
          <p:cNvPr id="8" name="תמונה 7">
            <a:extLst>
              <a:ext uri="{FF2B5EF4-FFF2-40B4-BE49-F238E27FC236}">
                <a16:creationId xmlns:a16="http://schemas.microsoft.com/office/drawing/2014/main" id="{CB2D524C-1B3A-4732-9F2D-9FD753BD5574}"/>
              </a:ext>
            </a:extLst>
          </p:cNvPr>
          <p:cNvPicPr>
            <a:picLocks noChangeAspect="1"/>
          </p:cNvPicPr>
          <p:nvPr/>
        </p:nvPicPr>
        <p:blipFill rotWithShape="1">
          <a:blip r:embed="rId5">
            <a:extLst>
              <a:ext uri="{28A0092B-C50C-407E-A947-70E740481C1C}">
                <a14:useLocalDpi xmlns:a14="http://schemas.microsoft.com/office/drawing/2010/main" val="0"/>
              </a:ext>
            </a:extLst>
          </a:blip>
          <a:srcRect t="1" r="77438" b="57516"/>
          <a:stretch/>
        </p:blipFill>
        <p:spPr>
          <a:xfrm>
            <a:off x="4278137" y="1283835"/>
            <a:ext cx="2244585" cy="3868186"/>
          </a:xfrm>
          <a:prstGeom prst="rect">
            <a:avLst/>
          </a:prstGeom>
        </p:spPr>
      </p:pic>
    </p:spTree>
    <p:extLst>
      <p:ext uri="{BB962C8B-B14F-4D97-AF65-F5344CB8AC3E}">
        <p14:creationId xmlns:p14="http://schemas.microsoft.com/office/powerpoint/2010/main" val="399533408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9594</TotalTime>
  <Words>1291</Words>
  <Application>Microsoft Office PowerPoint</Application>
  <PresentationFormat>מסך רחב</PresentationFormat>
  <Paragraphs>83</Paragraphs>
  <Slides>25</Slides>
  <Notes>0</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25</vt:i4>
      </vt:variant>
    </vt:vector>
  </HeadingPairs>
  <TitlesOfParts>
    <vt:vector size="31" baseType="lpstr">
      <vt:lpstr>Afek 1.5 AAA Light</vt:lpstr>
      <vt:lpstr>Arial</vt:lpstr>
      <vt:lpstr>Calibri</vt:lpstr>
      <vt:lpstr>Klugman FM</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106</cp:revision>
  <dcterms:created xsi:type="dcterms:W3CDTF">2021-10-24T16:47:10Z</dcterms:created>
  <dcterms:modified xsi:type="dcterms:W3CDTF">2022-01-06T08:22:44Z</dcterms:modified>
</cp:coreProperties>
</file>