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19"/>
  </p:notesMasterIdLst>
  <p:sldIdLst>
    <p:sldId id="271" r:id="rId2"/>
    <p:sldId id="272" r:id="rId3"/>
    <p:sldId id="267" r:id="rId4"/>
    <p:sldId id="288" r:id="rId5"/>
    <p:sldId id="289" r:id="rId6"/>
    <p:sldId id="286" r:id="rId7"/>
    <p:sldId id="290" r:id="rId8"/>
    <p:sldId id="287" r:id="rId9"/>
    <p:sldId id="291" r:id="rId10"/>
    <p:sldId id="292" r:id="rId11"/>
    <p:sldId id="268" r:id="rId12"/>
    <p:sldId id="266" r:id="rId13"/>
    <p:sldId id="293" r:id="rId14"/>
    <p:sldId id="294" r:id="rId15"/>
    <p:sldId id="282" r:id="rId16"/>
    <p:sldId id="296" r:id="rId17"/>
    <p:sldId id="297" r:id="rId18"/>
  </p:sldIdLst>
  <p:sldSz cx="12192000" cy="6858000"/>
  <p:notesSz cx="6858000" cy="9144000"/>
  <p:embeddedFontLst>
    <p:embeddedFont>
      <p:font typeface="Afek 1.5 AAA Light" panose="00000400000000000000" pitchFamily="50" charset="-79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Klugman FM" panose="00000500000000000000" pitchFamily="50" charset="-79"/>
      <p:regular r:id="rId27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199"/>
    <a:srgbClr val="F3CD2E"/>
    <a:srgbClr val="60C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109" autoAdjust="0"/>
    <p:restoredTop sz="94674"/>
  </p:normalViewPr>
  <p:slideViewPr>
    <p:cSldViewPr snapToGrid="0">
      <p:cViewPr varScale="1">
        <p:scale>
          <a:sx n="79" d="100"/>
          <a:sy n="79" d="100"/>
        </p:scale>
        <p:origin x="533" y="9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A7F7C6-3393-49C2-80D5-9E843A76E0CB}" type="datetimeFigureOut">
              <a:rPr lang="he-IL" smtClean="0"/>
              <a:t>ט'/שבט/תשפ"ב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2216814-F510-4AFF-A441-ED4C7AA1B6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3027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223AC-66E7-418E-B233-5A33B7B03A51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421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רצוי להפנות את תשומת לב הבנות גם לסיום המכתב, ולציין כי במכתבים רבים הרבי מזכיר ותובע התחזקות בשיעורים הקבועים.</a:t>
            </a:r>
          </a:p>
          <a:p>
            <a:pPr marL="0" algn="l" defTabSz="914400" rtl="0" eaLnBrk="1" latinLnBrk="0" hangingPunct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223AC-66E7-418E-B233-5A33B7B03A51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218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להוביל את הבנות למסקנה, שהמזון הכרחי לקיום הגוף... שיאכל בהתחלה בעל כורחו...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16814-F510-4AFF-A441-ED4C7AA1B604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8275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E94962-630A-4CC2-BB1B-3CE470E8C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FE391AD-DACD-472E-9A42-ECCDC1CCC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68552E1-886A-46E7-B6BB-89F762B8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D66-461D-470F-85FC-C575F3101978}" type="datetimeFigureOut">
              <a:rPr lang="he-IL" smtClean="0"/>
              <a:t>ט'/שבט/תשפ"ב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97A099C-F697-420F-A0A5-833860D0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A9DDF50-053D-4172-887E-8EBB24714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6647-CEF8-4E19-AB0A-ABD643440A5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228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C6BB9E6-FDF3-4C20-9762-061FA5EF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125B793-DDB1-497A-8B99-21FDBD830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5E333BB-74A6-406C-B8C4-5FB4AA63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D66-461D-470F-85FC-C575F3101978}" type="datetimeFigureOut">
              <a:rPr lang="he-IL" smtClean="0"/>
              <a:t>ט'/שבט/תשפ"ב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8C2BD9B-79B7-430F-84D9-B4C80FF0A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2166783-810D-461D-86B6-144A4C3A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6647-CEF8-4E19-AB0A-ABD643440A5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06583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3AA5ACF-21EF-49EE-8DDE-06B866A2F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6C39C0E-0CD5-405F-A8AF-DB71DE72D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16E9069-59D1-4D6C-8D55-EEDAC0CE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D66-461D-470F-85FC-C575F3101978}" type="datetimeFigureOut">
              <a:rPr lang="he-IL" smtClean="0"/>
              <a:t>ט'/שבט/תשפ"ב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39D8D06-D856-4262-9A72-A1DB1044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067FC91-C563-4519-84B5-FB10CC9C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6647-CEF8-4E19-AB0A-ABD643440A5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324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A036377-2F1C-4C86-BB3F-5306919DE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292FD32-89C7-4FD8-AC32-335A09EF3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4A0F698-3DCD-4B7F-800F-DA101B953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D66-461D-470F-85FC-C575F3101978}" type="datetimeFigureOut">
              <a:rPr lang="he-IL" smtClean="0"/>
              <a:t>ט'/שבט/תשפ"ב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6924164-C4AD-46A5-8A47-EB7B47870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415A434-D440-4C64-AB36-62974DBD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6647-CEF8-4E19-AB0A-ABD643440A5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585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DFE6D36-C0ED-4D6A-A291-7833109BF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EA48CC4-CB92-49A2-A389-FB9FD1A4A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FC30497-B99C-4CC2-BB79-F1E646A96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D66-461D-470F-85FC-C575F3101978}" type="datetimeFigureOut">
              <a:rPr lang="he-IL" smtClean="0"/>
              <a:t>ט'/שבט/תשפ"ב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C1DC52C-1399-4B75-AF9F-0F9B23FDE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6FEEF70-4BAA-465E-B697-325BF519A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6647-CEF8-4E19-AB0A-ABD643440A5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577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BEE180-22C3-40C8-9C67-4B4513EC7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82748C4-53A8-495B-8A3A-0643F6D09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886B66F-773E-49EC-9980-7B8AC1727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E0C77BE-3FB6-45AF-8653-7EC5FD1B8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D66-461D-470F-85FC-C575F3101978}" type="datetimeFigureOut">
              <a:rPr lang="he-IL" smtClean="0"/>
              <a:t>ט'/שבט/תשפ"ב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53CE8DE-6EB5-44D5-89EF-70A418A4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945AA52-C11D-4357-9661-A80E1843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6647-CEF8-4E19-AB0A-ABD643440A5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5776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2DEB488-00B6-4FE2-B555-3EECFF577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F221D0F-4530-45B9-9923-38C26EBCA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D0B0B90-A11A-4B3B-94E4-52A522E7E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1EAE325C-4C76-48E7-B948-D0D94AB7E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C736B85-ACDA-410E-9A8B-4A5AAEDD6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5922FD4B-2F92-4343-ACCE-1A401FA2A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D66-461D-470F-85FC-C575F3101978}" type="datetimeFigureOut">
              <a:rPr lang="he-IL" smtClean="0"/>
              <a:t>ט'/שבט/תשפ"ב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4CD48957-B787-400A-A0B4-FCDE2779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91DF72A-3981-4E79-A458-D9EC2566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6647-CEF8-4E19-AB0A-ABD643440A5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981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1454D9F-A9D5-4A5D-9EED-7ED1059F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E6109D44-C8B2-4290-A5CF-EDC46E0DC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D66-461D-470F-85FC-C575F3101978}" type="datetimeFigureOut">
              <a:rPr lang="he-IL" smtClean="0"/>
              <a:t>ט'/שבט/תשפ"ב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093F037-7102-4D8E-86DE-5A1F82C33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389600CE-2C8C-44D8-BECD-B4C7F5747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6647-CEF8-4E19-AB0A-ABD643440A5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597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3A921582-F850-4BF2-9955-7AD4D1310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D66-461D-470F-85FC-C575F3101978}" type="datetimeFigureOut">
              <a:rPr lang="he-IL" smtClean="0"/>
              <a:t>ט'/שבט/תשפ"ב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A72FDB42-AE71-4EA0-B25E-BA2CDCD47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29E1070-8CD4-4475-9387-4A55D2223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6647-CEF8-4E19-AB0A-ABD643440A5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374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BEABB-CC54-4766-B48E-882D05DCD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691E66B-F73A-4E78-9021-B307CFE2B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BCBBB87-0D32-4173-BE3B-AFD006B4C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90114CC-AA19-45A0-8368-7D9A3D65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D66-461D-470F-85FC-C575F3101978}" type="datetimeFigureOut">
              <a:rPr lang="he-IL" smtClean="0"/>
              <a:t>ט'/שבט/תשפ"ב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AC4A2AF-CD8C-4FEF-B29D-2E7ABB8B8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BCEA9EC-836E-429F-9DA1-DACF2C30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6647-CEF8-4E19-AB0A-ABD643440A5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7449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67E2712-30DF-4B2D-BD19-DE96B2A1D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92C42F8D-359E-48A7-BDA9-2A7EAC83E6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7A00BB5-117A-4A4F-9EAD-F0ECBA373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F1548AB-7781-4C96-B565-59347F48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D66-461D-470F-85FC-C575F3101978}" type="datetimeFigureOut">
              <a:rPr lang="he-IL" smtClean="0"/>
              <a:t>ט'/שבט/תשפ"ב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822C495-D601-4648-9E1A-2EE27AE1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550000C-A38C-4FB8-A88C-2E3FDCB7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6647-CEF8-4E19-AB0A-ABD643440A5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014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40EDB6D9-6615-4004-A1DB-C729CD9F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0D67C6F-263A-45BF-A807-268651F3B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F82E495-E7EA-426D-A40F-BC21C8A59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93D66-461D-470F-85FC-C575F3101978}" type="datetimeFigureOut">
              <a:rPr lang="he-IL" smtClean="0"/>
              <a:t>ט'/שבט/תשפ"ב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43795F0-891D-41CD-B3A7-4297287E0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F780618-D152-4D17-965E-1F775F81A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06647-CEF8-4E19-AB0A-ABD643440A5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059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2.png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9.emf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9.em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9.emf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9.em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2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2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2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4B750C81-A53D-44D3-92AC-CF7D48B98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תמונה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5E63C49-B595-4EB9-901F-FEEAC7F6C8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61" y="5406502"/>
            <a:ext cx="1700278" cy="10388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3BC106A-09BB-49BE-8CE7-9A2CC6ECB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86" y="-124522"/>
            <a:ext cx="6849514" cy="69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0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8">
            <a:extLst>
              <a:ext uri="{FF2B5EF4-FFF2-40B4-BE49-F238E27FC236}">
                <a16:creationId xmlns:a16="http://schemas.microsoft.com/office/drawing/2014/main" id="{872EBE75-594F-C647-AF76-1DFC40B2F240}"/>
              </a:ext>
            </a:extLst>
          </p:cNvPr>
          <p:cNvSpPr/>
          <p:nvPr/>
        </p:nvSpPr>
        <p:spPr>
          <a:xfrm rot="10800000">
            <a:off x="2440552" y="-7205"/>
            <a:ext cx="9751448" cy="6877338"/>
          </a:xfrm>
          <a:custGeom>
            <a:avLst/>
            <a:gdLst>
              <a:gd name="connsiteX0" fmla="*/ 0 w 1206500"/>
              <a:gd name="connsiteY0" fmla="*/ 850900 h 850900"/>
              <a:gd name="connsiteX1" fmla="*/ 0 w 1206500"/>
              <a:gd name="connsiteY1" fmla="*/ 0 h 850900"/>
              <a:gd name="connsiteX2" fmla="*/ 481759 w 1206500"/>
              <a:gd name="connsiteY2" fmla="*/ 425450 h 850900"/>
              <a:gd name="connsiteX3" fmla="*/ 1107877 w 1206500"/>
              <a:gd name="connsiteY3" fmla="*/ 547726 h 850900"/>
              <a:gd name="connsiteX4" fmla="*/ 1171786 w 1206500"/>
              <a:gd name="connsiteY4" fmla="*/ 850900 h 850900"/>
              <a:gd name="connsiteX5" fmla="*/ 0 w 1206500"/>
              <a:gd name="connsiteY5" fmla="*/ 8509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6500" h="850900">
                <a:moveTo>
                  <a:pt x="0" y="850900"/>
                </a:moveTo>
                <a:lnTo>
                  <a:pt x="0" y="0"/>
                </a:lnTo>
                <a:cubicBezTo>
                  <a:pt x="355717" y="53232"/>
                  <a:pt x="516303" y="195049"/>
                  <a:pt x="481759" y="425450"/>
                </a:cubicBezTo>
                <a:cubicBezTo>
                  <a:pt x="429943" y="771052"/>
                  <a:pt x="950741" y="425450"/>
                  <a:pt x="1107877" y="547726"/>
                </a:cubicBezTo>
                <a:cubicBezTo>
                  <a:pt x="1212634" y="629244"/>
                  <a:pt x="1233937" y="730302"/>
                  <a:pt x="1171786" y="850900"/>
                </a:cubicBezTo>
                <a:lnTo>
                  <a:pt x="0" y="850900"/>
                </a:lnTo>
                <a:close/>
              </a:path>
            </a:pathLst>
          </a:custGeom>
          <a:solidFill>
            <a:srgbClr val="1F4199"/>
          </a:solidFill>
          <a:ln w="9450" cap="flat">
            <a:noFill/>
            <a:prstDash val="solid"/>
            <a:miter/>
          </a:ln>
        </p:spPr>
        <p:txBody>
          <a:bodyPr rtlCol="0" anchor="ctr"/>
          <a:lstStyle/>
          <a:p>
            <a:pPr marL="0" algn="l" defTabSz="914400" rtl="0" eaLnBrk="1" latinLnBrk="0" hangingPunct="1"/>
            <a:endParaRPr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730A130D-DAC2-B948-857B-94108664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369" y="3018745"/>
            <a:ext cx="1358054" cy="3726315"/>
          </a:xfrm>
          <a:prstGeom prst="rect">
            <a:avLst/>
          </a:prstGeom>
        </p:spPr>
      </p:pic>
      <p:sp>
        <p:nvSpPr>
          <p:cNvPr id="12" name="הסבר מלבני מעוגל 11">
            <a:extLst>
              <a:ext uri="{FF2B5EF4-FFF2-40B4-BE49-F238E27FC236}">
                <a16:creationId xmlns:a16="http://schemas.microsoft.com/office/drawing/2014/main" id="{E3534E4C-6B5F-9C49-84B2-8EFEBA411289}"/>
              </a:ext>
            </a:extLst>
          </p:cNvPr>
          <p:cNvSpPr/>
          <p:nvPr/>
        </p:nvSpPr>
        <p:spPr>
          <a:xfrm>
            <a:off x="2651636" y="266911"/>
            <a:ext cx="6463983" cy="2261089"/>
          </a:xfrm>
          <a:prstGeom prst="wedgeRoundRectCallout">
            <a:avLst>
              <a:gd name="adj1" fmla="val -20462"/>
              <a:gd name="adj2" fmla="val 69968"/>
              <a:gd name="adj3" fmla="val 16667"/>
            </a:avLst>
          </a:prstGeom>
          <a:solidFill>
            <a:srgbClr val="60C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והרבי גם ממליץ ללמוד עם מישהו נוסף...</a:t>
            </a:r>
          </a:p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אז את יודעת מה? אני כבר מציעה את עצמי ללמוד </a:t>
            </a:r>
            <a:r>
              <a:rPr lang="he-IL" sz="2000" dirty="0" err="1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איתך</a:t>
            </a:r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.</a:t>
            </a:r>
          </a:p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אני ברוך ה' זכיתי לתפיסה מהירה...</a:t>
            </a:r>
          </a:p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אבל העניין הוא שאני לא אוהבת ללמוד.... אינני מצליחה ללמוד בשמחה ובחשק, והשאלה שלי היא: איך אני יכולה לקבל יותר חיות בלימוד – במיוחד במקצועות הקודש?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CBC92FD-9D4A-204B-98BD-14A254667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7395"/>
              </a:clrFrom>
              <a:clrTo>
                <a:srgbClr val="EC73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3" t="-1825" r="75960" b="58892"/>
          <a:stretch/>
        </p:blipFill>
        <p:spPr>
          <a:xfrm>
            <a:off x="1688057" y="2850359"/>
            <a:ext cx="2659092" cy="391567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290DB49-9481-1748-824D-5A313F21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828" y="3018744"/>
            <a:ext cx="1431403" cy="372631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982F71D-57F7-D849-9A5A-246D9BA4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5" y="2850359"/>
            <a:ext cx="2205312" cy="37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9AC4FD2-9C3C-1D4B-A863-69D1E6F11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636" y="3018744"/>
            <a:ext cx="1369985" cy="3726315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A4FBA15-9810-47DF-8982-AE575DF45E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696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78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7A1AD28B-22B5-5D4D-96A0-DF0CC51FC1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5" b="45244"/>
          <a:stretch/>
        </p:blipFill>
        <p:spPr>
          <a:xfrm>
            <a:off x="-4748630" y="4872452"/>
            <a:ext cx="11300666" cy="123186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AFD048A-5BFC-E74D-BD55-59784A391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62" y="0"/>
            <a:ext cx="10961210" cy="725471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5285ED5-4E97-A247-9EAA-024B2D12D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292" y="2176292"/>
            <a:ext cx="8375328" cy="8375328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CF620DF-E86B-4974-ADF1-F23316B9DFB9}"/>
              </a:ext>
            </a:extLst>
          </p:cNvPr>
          <p:cNvSpPr txBox="1"/>
          <p:nvPr/>
        </p:nvSpPr>
        <p:spPr>
          <a:xfrm>
            <a:off x="3672004" y="1502585"/>
            <a:ext cx="7796096" cy="43106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1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ב"ה, ז' אלול, תשי"ד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ברוקלין.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שלום וברכה!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במענה על מכתבו בו כותב, שאינו מרגיש חיות בלימוד החסידות, ושואל עצה בזה,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והנה בטח ידוע לו מאמר רז"ל, אשר קבלת התורה הייתה דווקא על ידי הקדמת "נעשה" ל"נשמע" – שפירושו (של "נשמע") הבנה וחיות (כי אם כפשוטו, הרי אי אפשר לעשות, קודם השמיעה לדעת מה לעשות),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ובמיילא</a:t>
            </a: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 אין להתפעל אם מנסים גם אותו בזה, </a:t>
            </a:r>
            <a:r>
              <a:rPr lang="he-IL" sz="2000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וח"ו</a:t>
            </a: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 לא להתרפות על ידי זה מהלימוד...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... וקודם התפילה יפריש פרוטה לצדקה ויעשה צדקה בסביבתו...</a:t>
            </a:r>
          </a:p>
        </p:txBody>
      </p:sp>
      <p:sp>
        <p:nvSpPr>
          <p:cNvPr id="12" name="Freeform: Shape 6">
            <a:extLst>
              <a:ext uri="{FF2B5EF4-FFF2-40B4-BE49-F238E27FC236}">
                <a16:creationId xmlns:a16="http://schemas.microsoft.com/office/drawing/2014/main" id="{D89B60B4-5040-DD4E-973B-E928BA694C28}"/>
              </a:ext>
            </a:extLst>
          </p:cNvPr>
          <p:cNvSpPr/>
          <p:nvPr/>
        </p:nvSpPr>
        <p:spPr>
          <a:xfrm rot="12757524">
            <a:off x="-712716" y="-11978341"/>
            <a:ext cx="14203152" cy="14137362"/>
          </a:xfrm>
          <a:custGeom>
            <a:avLst/>
            <a:gdLst>
              <a:gd name="connsiteX0" fmla="*/ 4288554 w 11214281"/>
              <a:gd name="connsiteY0" fmla="*/ 19 h 10386318"/>
              <a:gd name="connsiteX1" fmla="*/ 5127785 w 11214281"/>
              <a:gd name="connsiteY1" fmla="*/ 72623 h 10386318"/>
              <a:gd name="connsiteX2" fmla="*/ 7256337 w 11214281"/>
              <a:gd name="connsiteY2" fmla="*/ 2416617 h 10386318"/>
              <a:gd name="connsiteX3" fmla="*/ 11168739 w 11214281"/>
              <a:gd name="connsiteY3" fmla="*/ 5036375 h 10386318"/>
              <a:gd name="connsiteX4" fmla="*/ 7609660 w 11214281"/>
              <a:gd name="connsiteY4" fmla="*/ 8604071 h 10386318"/>
              <a:gd name="connsiteX5" fmla="*/ 86474 w 11214281"/>
              <a:gd name="connsiteY5" fmla="*/ 5277668 h 10386318"/>
              <a:gd name="connsiteX6" fmla="*/ 2620055 w 11214281"/>
              <a:gd name="connsiteY6" fmla="*/ 2813026 h 10386318"/>
              <a:gd name="connsiteX7" fmla="*/ 4288554 w 11214281"/>
              <a:gd name="connsiteY7" fmla="*/ 19 h 10386318"/>
              <a:gd name="connsiteX0" fmla="*/ 4288554 w 11216088"/>
              <a:gd name="connsiteY0" fmla="*/ 46666 h 10432965"/>
              <a:gd name="connsiteX1" fmla="*/ 5207333 w 11216088"/>
              <a:gd name="connsiteY1" fmla="*/ 12797 h 10432965"/>
              <a:gd name="connsiteX2" fmla="*/ 7256337 w 11216088"/>
              <a:gd name="connsiteY2" fmla="*/ 2463264 h 10432965"/>
              <a:gd name="connsiteX3" fmla="*/ 11168739 w 11216088"/>
              <a:gd name="connsiteY3" fmla="*/ 5083022 h 10432965"/>
              <a:gd name="connsiteX4" fmla="*/ 7609660 w 11216088"/>
              <a:gd name="connsiteY4" fmla="*/ 8650718 h 10432965"/>
              <a:gd name="connsiteX5" fmla="*/ 86474 w 11216088"/>
              <a:gd name="connsiteY5" fmla="*/ 5324315 h 10432965"/>
              <a:gd name="connsiteX6" fmla="*/ 2620055 w 11216088"/>
              <a:gd name="connsiteY6" fmla="*/ 2859673 h 10432965"/>
              <a:gd name="connsiteX7" fmla="*/ 4288554 w 11216088"/>
              <a:gd name="connsiteY7" fmla="*/ 46666 h 10432965"/>
              <a:gd name="connsiteX0" fmla="*/ 4272644 w 11216088"/>
              <a:gd name="connsiteY0" fmla="*/ 144303 h 10621865"/>
              <a:gd name="connsiteX1" fmla="*/ 5207333 w 11216088"/>
              <a:gd name="connsiteY1" fmla="*/ 201697 h 10621865"/>
              <a:gd name="connsiteX2" fmla="*/ 7256337 w 11216088"/>
              <a:gd name="connsiteY2" fmla="*/ 2652164 h 10621865"/>
              <a:gd name="connsiteX3" fmla="*/ 11168739 w 11216088"/>
              <a:gd name="connsiteY3" fmla="*/ 5271922 h 10621865"/>
              <a:gd name="connsiteX4" fmla="*/ 7609660 w 11216088"/>
              <a:gd name="connsiteY4" fmla="*/ 8839618 h 10621865"/>
              <a:gd name="connsiteX5" fmla="*/ 86474 w 11216088"/>
              <a:gd name="connsiteY5" fmla="*/ 5513215 h 10621865"/>
              <a:gd name="connsiteX6" fmla="*/ 2620055 w 11216088"/>
              <a:gd name="connsiteY6" fmla="*/ 3048573 h 10621865"/>
              <a:gd name="connsiteX7" fmla="*/ 4272644 w 11216088"/>
              <a:gd name="connsiteY7" fmla="*/ 144303 h 10621865"/>
              <a:gd name="connsiteX0" fmla="*/ 2620055 w 11216088"/>
              <a:gd name="connsiteY0" fmla="*/ 2848779 h 10422071"/>
              <a:gd name="connsiteX1" fmla="*/ 5207333 w 11216088"/>
              <a:gd name="connsiteY1" fmla="*/ 1903 h 10422071"/>
              <a:gd name="connsiteX2" fmla="*/ 7256337 w 11216088"/>
              <a:gd name="connsiteY2" fmla="*/ 2452370 h 10422071"/>
              <a:gd name="connsiteX3" fmla="*/ 11168739 w 11216088"/>
              <a:gd name="connsiteY3" fmla="*/ 5072128 h 10422071"/>
              <a:gd name="connsiteX4" fmla="*/ 7609660 w 11216088"/>
              <a:gd name="connsiteY4" fmla="*/ 8639824 h 10422071"/>
              <a:gd name="connsiteX5" fmla="*/ 86474 w 11216088"/>
              <a:gd name="connsiteY5" fmla="*/ 5313421 h 10422071"/>
              <a:gd name="connsiteX6" fmla="*/ 2620055 w 11216088"/>
              <a:gd name="connsiteY6" fmla="*/ 2848779 h 10422071"/>
              <a:gd name="connsiteX0" fmla="*/ 1745032 w 11216088"/>
              <a:gd name="connsiteY0" fmla="*/ 1673260 h 10432971"/>
              <a:gd name="connsiteX1" fmla="*/ 5207333 w 11216088"/>
              <a:gd name="connsiteY1" fmla="*/ 12803 h 10432971"/>
              <a:gd name="connsiteX2" fmla="*/ 7256337 w 11216088"/>
              <a:gd name="connsiteY2" fmla="*/ 2463270 h 10432971"/>
              <a:gd name="connsiteX3" fmla="*/ 11168739 w 11216088"/>
              <a:gd name="connsiteY3" fmla="*/ 5083028 h 10432971"/>
              <a:gd name="connsiteX4" fmla="*/ 7609660 w 11216088"/>
              <a:gd name="connsiteY4" fmla="*/ 8650724 h 10432971"/>
              <a:gd name="connsiteX5" fmla="*/ 86474 w 11216088"/>
              <a:gd name="connsiteY5" fmla="*/ 5324321 h 10432971"/>
              <a:gd name="connsiteX6" fmla="*/ 1745032 w 11216088"/>
              <a:gd name="connsiteY6" fmla="*/ 1673260 h 10432971"/>
              <a:gd name="connsiteX0" fmla="*/ 1745032 w 11216088"/>
              <a:gd name="connsiteY0" fmla="*/ 1673260 h 10432971"/>
              <a:gd name="connsiteX1" fmla="*/ 5207333 w 11216088"/>
              <a:gd name="connsiteY1" fmla="*/ 12803 h 10432971"/>
              <a:gd name="connsiteX2" fmla="*/ 7256337 w 11216088"/>
              <a:gd name="connsiteY2" fmla="*/ 2463270 h 10432971"/>
              <a:gd name="connsiteX3" fmla="*/ 11168739 w 11216088"/>
              <a:gd name="connsiteY3" fmla="*/ 5083028 h 10432971"/>
              <a:gd name="connsiteX4" fmla="*/ 7609660 w 11216088"/>
              <a:gd name="connsiteY4" fmla="*/ 8650724 h 10432971"/>
              <a:gd name="connsiteX5" fmla="*/ 86474 w 11216088"/>
              <a:gd name="connsiteY5" fmla="*/ 5324321 h 10432971"/>
              <a:gd name="connsiteX6" fmla="*/ 1745032 w 11216088"/>
              <a:gd name="connsiteY6" fmla="*/ 1673260 h 10432971"/>
              <a:gd name="connsiteX0" fmla="*/ 1745032 w 11216088"/>
              <a:gd name="connsiteY0" fmla="*/ 1673260 h 10432971"/>
              <a:gd name="connsiteX1" fmla="*/ 5207333 w 11216088"/>
              <a:gd name="connsiteY1" fmla="*/ 12803 h 10432971"/>
              <a:gd name="connsiteX2" fmla="*/ 7256337 w 11216088"/>
              <a:gd name="connsiteY2" fmla="*/ 2463270 h 10432971"/>
              <a:gd name="connsiteX3" fmla="*/ 11168739 w 11216088"/>
              <a:gd name="connsiteY3" fmla="*/ 5083028 h 10432971"/>
              <a:gd name="connsiteX4" fmla="*/ 7609660 w 11216088"/>
              <a:gd name="connsiteY4" fmla="*/ 8650724 h 10432971"/>
              <a:gd name="connsiteX5" fmla="*/ 86474 w 11216088"/>
              <a:gd name="connsiteY5" fmla="*/ 5324321 h 10432971"/>
              <a:gd name="connsiteX6" fmla="*/ 1745032 w 11216088"/>
              <a:gd name="connsiteY6" fmla="*/ 1673260 h 10432971"/>
              <a:gd name="connsiteX0" fmla="*/ 1745032 w 11216088"/>
              <a:gd name="connsiteY0" fmla="*/ 1869705 h 10629416"/>
              <a:gd name="connsiteX1" fmla="*/ 5207333 w 11216088"/>
              <a:gd name="connsiteY1" fmla="*/ 209248 h 10629416"/>
              <a:gd name="connsiteX2" fmla="*/ 7256337 w 11216088"/>
              <a:gd name="connsiteY2" fmla="*/ 2659715 h 10629416"/>
              <a:gd name="connsiteX3" fmla="*/ 11168739 w 11216088"/>
              <a:gd name="connsiteY3" fmla="*/ 5279473 h 10629416"/>
              <a:gd name="connsiteX4" fmla="*/ 7609660 w 11216088"/>
              <a:gd name="connsiteY4" fmla="*/ 8847169 h 10629416"/>
              <a:gd name="connsiteX5" fmla="*/ 86474 w 11216088"/>
              <a:gd name="connsiteY5" fmla="*/ 5520766 h 10629416"/>
              <a:gd name="connsiteX6" fmla="*/ 1745032 w 11216088"/>
              <a:gd name="connsiteY6" fmla="*/ 1869705 h 10629416"/>
              <a:gd name="connsiteX0" fmla="*/ 2572327 w 11216088"/>
              <a:gd name="connsiteY0" fmla="*/ 2802746 h 10421669"/>
              <a:gd name="connsiteX1" fmla="*/ 5207333 w 11216088"/>
              <a:gd name="connsiteY1" fmla="*/ 1501 h 10421669"/>
              <a:gd name="connsiteX2" fmla="*/ 7256337 w 11216088"/>
              <a:gd name="connsiteY2" fmla="*/ 2451968 h 10421669"/>
              <a:gd name="connsiteX3" fmla="*/ 11168739 w 11216088"/>
              <a:gd name="connsiteY3" fmla="*/ 5071726 h 10421669"/>
              <a:gd name="connsiteX4" fmla="*/ 7609660 w 11216088"/>
              <a:gd name="connsiteY4" fmla="*/ 8639422 h 10421669"/>
              <a:gd name="connsiteX5" fmla="*/ 86474 w 11216088"/>
              <a:gd name="connsiteY5" fmla="*/ 5313019 h 10421669"/>
              <a:gd name="connsiteX6" fmla="*/ 2572327 w 11216088"/>
              <a:gd name="connsiteY6" fmla="*/ 2802746 h 10421669"/>
              <a:gd name="connsiteX0" fmla="*/ 2572327 w 11216088"/>
              <a:gd name="connsiteY0" fmla="*/ 2802746 h 10421669"/>
              <a:gd name="connsiteX1" fmla="*/ 5207333 w 11216088"/>
              <a:gd name="connsiteY1" fmla="*/ 1501 h 10421669"/>
              <a:gd name="connsiteX2" fmla="*/ 7256337 w 11216088"/>
              <a:gd name="connsiteY2" fmla="*/ 2451968 h 10421669"/>
              <a:gd name="connsiteX3" fmla="*/ 11168739 w 11216088"/>
              <a:gd name="connsiteY3" fmla="*/ 5071726 h 10421669"/>
              <a:gd name="connsiteX4" fmla="*/ 7609660 w 11216088"/>
              <a:gd name="connsiteY4" fmla="*/ 8639422 h 10421669"/>
              <a:gd name="connsiteX5" fmla="*/ 86474 w 11216088"/>
              <a:gd name="connsiteY5" fmla="*/ 5313019 h 10421669"/>
              <a:gd name="connsiteX6" fmla="*/ 2572327 w 11216088"/>
              <a:gd name="connsiteY6" fmla="*/ 2802746 h 10421669"/>
              <a:gd name="connsiteX0" fmla="*/ 2572327 w 11216088"/>
              <a:gd name="connsiteY0" fmla="*/ 3093228 h 10712151"/>
              <a:gd name="connsiteX1" fmla="*/ 5207333 w 11216088"/>
              <a:gd name="connsiteY1" fmla="*/ 291983 h 10712151"/>
              <a:gd name="connsiteX2" fmla="*/ 7256337 w 11216088"/>
              <a:gd name="connsiteY2" fmla="*/ 2742450 h 10712151"/>
              <a:gd name="connsiteX3" fmla="*/ 11168739 w 11216088"/>
              <a:gd name="connsiteY3" fmla="*/ 5362208 h 10712151"/>
              <a:gd name="connsiteX4" fmla="*/ 7609660 w 11216088"/>
              <a:gd name="connsiteY4" fmla="*/ 8929904 h 10712151"/>
              <a:gd name="connsiteX5" fmla="*/ 86474 w 11216088"/>
              <a:gd name="connsiteY5" fmla="*/ 5603501 h 10712151"/>
              <a:gd name="connsiteX6" fmla="*/ 2572327 w 11216088"/>
              <a:gd name="connsiteY6" fmla="*/ 3093228 h 10712151"/>
              <a:gd name="connsiteX0" fmla="*/ 2572327 w 11256579"/>
              <a:gd name="connsiteY0" fmla="*/ 3093228 h 10712151"/>
              <a:gd name="connsiteX1" fmla="*/ 5207333 w 11256579"/>
              <a:gd name="connsiteY1" fmla="*/ 291983 h 10712151"/>
              <a:gd name="connsiteX2" fmla="*/ 7256337 w 11256579"/>
              <a:gd name="connsiteY2" fmla="*/ 2742450 h 10712151"/>
              <a:gd name="connsiteX3" fmla="*/ 11168739 w 11256579"/>
              <a:gd name="connsiteY3" fmla="*/ 5362208 h 10712151"/>
              <a:gd name="connsiteX4" fmla="*/ 7609660 w 11256579"/>
              <a:gd name="connsiteY4" fmla="*/ 8929904 h 10712151"/>
              <a:gd name="connsiteX5" fmla="*/ 86474 w 11256579"/>
              <a:gd name="connsiteY5" fmla="*/ 5603501 h 10712151"/>
              <a:gd name="connsiteX6" fmla="*/ 2572327 w 11256579"/>
              <a:gd name="connsiteY6" fmla="*/ 3093228 h 1071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56579" h="10712151">
                <a:moveTo>
                  <a:pt x="2572327" y="3093228"/>
                </a:moveTo>
                <a:cubicBezTo>
                  <a:pt x="1087105" y="534819"/>
                  <a:pt x="4188022" y="-577394"/>
                  <a:pt x="5207333" y="291983"/>
                </a:cubicBezTo>
                <a:cubicBezTo>
                  <a:pt x="6226644" y="1161360"/>
                  <a:pt x="6262769" y="1897413"/>
                  <a:pt x="7256337" y="2742450"/>
                </a:cubicBezTo>
                <a:cubicBezTo>
                  <a:pt x="8249905" y="3587488"/>
                  <a:pt x="11862457" y="3283237"/>
                  <a:pt x="11168739" y="5362208"/>
                </a:cubicBezTo>
                <a:cubicBezTo>
                  <a:pt x="10475021" y="7441179"/>
                  <a:pt x="9525645" y="4287877"/>
                  <a:pt x="7609660" y="8929904"/>
                </a:cubicBezTo>
                <a:cubicBezTo>
                  <a:pt x="5693675" y="13571931"/>
                  <a:pt x="-822685" y="7947495"/>
                  <a:pt x="86474" y="5603501"/>
                </a:cubicBezTo>
                <a:cubicBezTo>
                  <a:pt x="995633" y="3259507"/>
                  <a:pt x="4057549" y="5651637"/>
                  <a:pt x="2572327" y="3093228"/>
                </a:cubicBezTo>
                <a:close/>
              </a:path>
            </a:pathLst>
          </a:custGeom>
          <a:solidFill>
            <a:srgbClr val="1F4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algn="ctr" defTabSz="457200" rtl="0" eaLnBrk="1" latinLnBrk="0" hangingPunct="1"/>
            <a:endParaRPr lang="en-ID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EC18BF2-20B4-184A-892A-808E664B054E}"/>
              </a:ext>
            </a:extLst>
          </p:cNvPr>
          <p:cNvSpPr txBox="1"/>
          <p:nvPr/>
        </p:nvSpPr>
        <p:spPr>
          <a:xfrm>
            <a:off x="3401567" y="440012"/>
            <a:ext cx="4218433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chemeClr val="bg1"/>
                </a:solidFill>
                <a:latin typeface="Klugman FM" pitchFamily="2" charset="-79"/>
                <a:cs typeface="Klugman FM" pitchFamily="2" charset="-79"/>
              </a:rPr>
              <a:t>בוודאי אתן כבר מבינות, שאף ללימוד מתוך חשק וחיות יש התייחסות במכתבים של הרבי: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A61D3CA3-771D-4BA4-A9E0-FC707FA2B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696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05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n Ideas for Kids Who Won&amp;#39;t Eat! - Sensory Friends">
            <a:extLst>
              <a:ext uri="{FF2B5EF4-FFF2-40B4-BE49-F238E27FC236}">
                <a16:creationId xmlns:a16="http://schemas.microsoft.com/office/drawing/2014/main" id="{D9BADA61-F351-9942-A51F-AF40F2FAA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43"/>
          <a:stretch/>
        </p:blipFill>
        <p:spPr bwMode="auto">
          <a:xfrm>
            <a:off x="-946139" y="-1"/>
            <a:ext cx="9525486" cy="489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A81AC2C3-DEC5-C94D-BFC5-4C8975B37881}"/>
              </a:ext>
            </a:extLst>
          </p:cNvPr>
          <p:cNvSpPr/>
          <p:nvPr/>
        </p:nvSpPr>
        <p:spPr>
          <a:xfrm>
            <a:off x="0" y="4874010"/>
            <a:ext cx="8255000" cy="1983990"/>
          </a:xfrm>
          <a:prstGeom prst="rect">
            <a:avLst/>
          </a:prstGeom>
          <a:solidFill>
            <a:srgbClr val="F3C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FB71D081-A094-EC41-BE61-433D844575E4}"/>
              </a:ext>
            </a:extLst>
          </p:cNvPr>
          <p:cNvSpPr/>
          <p:nvPr/>
        </p:nvSpPr>
        <p:spPr>
          <a:xfrm>
            <a:off x="1006295" y="5481284"/>
            <a:ext cx="60292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4400" dirty="0">
                <a:solidFill>
                  <a:srgbClr val="1F4199"/>
                </a:solidFill>
                <a:latin typeface="Klugman FM" pitchFamily="2" charset="-79"/>
                <a:cs typeface="Klugman FM" pitchFamily="2" charset="-79"/>
              </a:rPr>
              <a:t>איך אומרים? עם האוכל יבוא התיאבון...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47447E51-A452-DC4A-AE95-B5B10A2F719B}"/>
              </a:ext>
            </a:extLst>
          </p:cNvPr>
          <p:cNvSpPr/>
          <p:nvPr/>
        </p:nvSpPr>
        <p:spPr>
          <a:xfrm>
            <a:off x="8255000" y="0"/>
            <a:ext cx="3937000" cy="6857999"/>
          </a:xfrm>
          <a:prstGeom prst="rect">
            <a:avLst/>
          </a:prstGeom>
          <a:solidFill>
            <a:srgbClr val="1F4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DF26BBC0-B932-5240-992E-459F58537F94}"/>
              </a:ext>
            </a:extLst>
          </p:cNvPr>
          <p:cNvSpPr/>
          <p:nvPr/>
        </p:nvSpPr>
        <p:spPr>
          <a:xfrm>
            <a:off x="8579347" y="1351507"/>
            <a:ext cx="328830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400" dirty="0">
                <a:solidFill>
                  <a:schemeClr val="bg1"/>
                </a:solidFill>
                <a:latin typeface="Klugman FM" pitchFamily="2" charset="-79"/>
                <a:cs typeface="Klugman FM" pitchFamily="2" charset="-79"/>
              </a:rPr>
              <a:t>אם לילד קטן אין חשק ותיאבון לאכול, נוותר לו לגמרי על האוכל? </a:t>
            </a:r>
          </a:p>
          <a:p>
            <a:pPr algn="ctr"/>
            <a:r>
              <a:rPr lang="he-IL" sz="4400" dirty="0">
                <a:solidFill>
                  <a:schemeClr val="bg1"/>
                </a:solidFill>
                <a:latin typeface="Klugman FM" pitchFamily="2" charset="-79"/>
                <a:cs typeface="Klugman FM" pitchFamily="2" charset="-79"/>
              </a:rPr>
              <a:t>שלא יאכל כלל? </a:t>
            </a:r>
          </a:p>
          <a:p>
            <a:pPr algn="ctr"/>
            <a:r>
              <a:rPr lang="he-IL" sz="4400" dirty="0">
                <a:solidFill>
                  <a:schemeClr val="bg1"/>
                </a:solidFill>
                <a:latin typeface="Klugman FM" pitchFamily="2" charset="-79"/>
                <a:cs typeface="Klugman FM" pitchFamily="2" charset="-79"/>
              </a:rPr>
              <a:t>מה דעתכן?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B1C52069-FA1B-E24A-8D9D-5FFBE7792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062" cy="13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37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D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6">
            <a:extLst>
              <a:ext uri="{FF2B5EF4-FFF2-40B4-BE49-F238E27FC236}">
                <a16:creationId xmlns:a16="http://schemas.microsoft.com/office/drawing/2014/main" id="{822773AB-DAB0-6E4A-9BFF-AF9F821BA17F}"/>
              </a:ext>
            </a:extLst>
          </p:cNvPr>
          <p:cNvSpPr/>
          <p:nvPr/>
        </p:nvSpPr>
        <p:spPr>
          <a:xfrm rot="10800000">
            <a:off x="-8870" y="1975299"/>
            <a:ext cx="12185605" cy="4909315"/>
          </a:xfrm>
          <a:custGeom>
            <a:avLst/>
            <a:gdLst>
              <a:gd name="connsiteX0" fmla="*/ 1558944 w 1552632"/>
              <a:gd name="connsiteY0" fmla="*/ 1196 h 625522"/>
              <a:gd name="connsiteX1" fmla="*/ 1283000 w 1552632"/>
              <a:gd name="connsiteY1" fmla="*/ 218820 h 625522"/>
              <a:gd name="connsiteX2" fmla="*/ 883185 w 1552632"/>
              <a:gd name="connsiteY2" fmla="*/ 529674 h 625522"/>
              <a:gd name="connsiteX3" fmla="*/ 275363 w 1552632"/>
              <a:gd name="connsiteY3" fmla="*/ 265435 h 625522"/>
              <a:gd name="connsiteX4" fmla="*/ 0 w 1552632"/>
              <a:gd name="connsiteY4" fmla="*/ 1196 h 625522"/>
              <a:gd name="connsiteX5" fmla="*/ 1558944 w 1552632"/>
              <a:gd name="connsiteY5" fmla="*/ 1196 h 62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2632" h="625522">
                <a:moveTo>
                  <a:pt x="1558944" y="1196"/>
                </a:moveTo>
                <a:cubicBezTo>
                  <a:pt x="1514210" y="146279"/>
                  <a:pt x="1422228" y="218820"/>
                  <a:pt x="1283000" y="218820"/>
                </a:cubicBezTo>
                <a:cubicBezTo>
                  <a:pt x="1074159" y="218820"/>
                  <a:pt x="971340" y="350002"/>
                  <a:pt x="883185" y="529674"/>
                </a:cubicBezTo>
                <a:cubicBezTo>
                  <a:pt x="795030" y="709346"/>
                  <a:pt x="112026" y="662158"/>
                  <a:pt x="275363" y="265435"/>
                </a:cubicBezTo>
                <a:cubicBezTo>
                  <a:pt x="277597" y="267700"/>
                  <a:pt x="0" y="366606"/>
                  <a:pt x="0" y="1196"/>
                </a:cubicBezTo>
                <a:cubicBezTo>
                  <a:pt x="5245" y="-399"/>
                  <a:pt x="524893" y="-399"/>
                  <a:pt x="1558944" y="1196"/>
                </a:cubicBezTo>
                <a:close/>
              </a:path>
            </a:pathLst>
          </a:custGeom>
          <a:solidFill>
            <a:schemeClr val="bg1"/>
          </a:solidFill>
          <a:ln w="9467" cap="flat">
            <a:noFill/>
            <a:prstDash val="solid"/>
            <a:miter/>
          </a:ln>
        </p:spPr>
        <p:txBody>
          <a:bodyPr rtlCol="0" anchor="ctr"/>
          <a:lstStyle/>
          <a:p>
            <a:pPr marL="0" algn="l" defTabSz="457200" rtl="0" eaLnBrk="1" latinLnBrk="0" hangingPunct="1"/>
            <a:endParaRPr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CBC92FD-9D4A-204B-98BD-14A254667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C7395"/>
              </a:clrFrom>
              <a:clrTo>
                <a:srgbClr val="EC73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3" t="-1825" r="75960" b="58892"/>
          <a:stretch/>
        </p:blipFill>
        <p:spPr>
          <a:xfrm>
            <a:off x="3140325" y="2861321"/>
            <a:ext cx="2659092" cy="391567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290DB49-9481-1748-824D-5A313F21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230" y="3051050"/>
            <a:ext cx="1431403" cy="372631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982F71D-57F7-D849-9A5A-246D9BA4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21" y="2981740"/>
            <a:ext cx="2205312" cy="37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9AC4FD2-9C3C-1D4B-A863-69D1E6F11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899" y="3051050"/>
            <a:ext cx="1369985" cy="3726315"/>
          </a:xfrm>
          <a:prstGeom prst="rect">
            <a:avLst/>
          </a:prstGeom>
        </p:spPr>
      </p:pic>
      <p:sp>
        <p:nvSpPr>
          <p:cNvPr id="14" name="הסבר מלבני מעוגל 13">
            <a:extLst>
              <a:ext uri="{FF2B5EF4-FFF2-40B4-BE49-F238E27FC236}">
                <a16:creationId xmlns:a16="http://schemas.microsoft.com/office/drawing/2014/main" id="{C5AF3BCF-0622-F146-BC5D-F01884403F1F}"/>
              </a:ext>
            </a:extLst>
          </p:cNvPr>
          <p:cNvSpPr/>
          <p:nvPr/>
        </p:nvSpPr>
        <p:spPr>
          <a:xfrm>
            <a:off x="3378576" y="205439"/>
            <a:ext cx="8492145" cy="2644919"/>
          </a:xfrm>
          <a:prstGeom prst="wedgeRoundRectCallout">
            <a:avLst>
              <a:gd name="adj1" fmla="val 22269"/>
              <a:gd name="adj2" fmla="val 66497"/>
              <a:gd name="adj3" fmla="val 16667"/>
            </a:avLst>
          </a:prstGeom>
          <a:solidFill>
            <a:srgbClr val="60C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100" dirty="0" err="1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טוווב</a:t>
            </a:r>
            <a:r>
              <a:rPr lang="he-IL" sz="21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... אז הרבי אומר להתחיל ב"נעשה", ובהמשך כבר יבוא ה"נשמע", ההבנה והחיות... </a:t>
            </a:r>
          </a:p>
          <a:p>
            <a:r>
              <a:rPr lang="he-IL" sz="21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במילים פשוטות: למדי מתוך קבלת עול – החיות והחשק כבר יבואו,</a:t>
            </a:r>
          </a:p>
          <a:p>
            <a:r>
              <a:rPr lang="he-IL" sz="21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 עם האוכל יבוא </a:t>
            </a:r>
            <a:r>
              <a:rPr lang="he-IL" sz="2100" dirty="0" err="1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התאבון</a:t>
            </a:r>
            <a:r>
              <a:rPr lang="he-IL" sz="21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....</a:t>
            </a:r>
          </a:p>
          <a:p>
            <a:r>
              <a:rPr lang="he-IL" sz="21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אני חושבת, שאם אזכור שזה מה שעבר גם על בני ישראל בקבלת התורה, זה ייתן לי בע"ה יותר כוח!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730A130D-DAC2-B948-857B-941086642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746" y="3083357"/>
            <a:ext cx="1358054" cy="372631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4DEBAB54-A5F5-44E6-816C-00F93F2D6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696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7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6">
            <a:extLst>
              <a:ext uri="{FF2B5EF4-FFF2-40B4-BE49-F238E27FC236}">
                <a16:creationId xmlns:a16="http://schemas.microsoft.com/office/drawing/2014/main" id="{822773AB-DAB0-6E4A-9BFF-AF9F821BA17F}"/>
              </a:ext>
            </a:extLst>
          </p:cNvPr>
          <p:cNvSpPr/>
          <p:nvPr/>
        </p:nvSpPr>
        <p:spPr>
          <a:xfrm rot="10800000">
            <a:off x="-8870" y="1975299"/>
            <a:ext cx="12185605" cy="4909315"/>
          </a:xfrm>
          <a:custGeom>
            <a:avLst/>
            <a:gdLst>
              <a:gd name="connsiteX0" fmla="*/ 1558944 w 1552632"/>
              <a:gd name="connsiteY0" fmla="*/ 1196 h 625522"/>
              <a:gd name="connsiteX1" fmla="*/ 1283000 w 1552632"/>
              <a:gd name="connsiteY1" fmla="*/ 218820 h 625522"/>
              <a:gd name="connsiteX2" fmla="*/ 883185 w 1552632"/>
              <a:gd name="connsiteY2" fmla="*/ 529674 h 625522"/>
              <a:gd name="connsiteX3" fmla="*/ 275363 w 1552632"/>
              <a:gd name="connsiteY3" fmla="*/ 265435 h 625522"/>
              <a:gd name="connsiteX4" fmla="*/ 0 w 1552632"/>
              <a:gd name="connsiteY4" fmla="*/ 1196 h 625522"/>
              <a:gd name="connsiteX5" fmla="*/ 1558944 w 1552632"/>
              <a:gd name="connsiteY5" fmla="*/ 1196 h 62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2632" h="625522">
                <a:moveTo>
                  <a:pt x="1558944" y="1196"/>
                </a:moveTo>
                <a:cubicBezTo>
                  <a:pt x="1514210" y="146279"/>
                  <a:pt x="1422228" y="218820"/>
                  <a:pt x="1283000" y="218820"/>
                </a:cubicBezTo>
                <a:cubicBezTo>
                  <a:pt x="1074159" y="218820"/>
                  <a:pt x="971340" y="350002"/>
                  <a:pt x="883185" y="529674"/>
                </a:cubicBezTo>
                <a:cubicBezTo>
                  <a:pt x="795030" y="709346"/>
                  <a:pt x="112026" y="662158"/>
                  <a:pt x="275363" y="265435"/>
                </a:cubicBezTo>
                <a:cubicBezTo>
                  <a:pt x="277597" y="267700"/>
                  <a:pt x="0" y="366606"/>
                  <a:pt x="0" y="1196"/>
                </a:cubicBezTo>
                <a:cubicBezTo>
                  <a:pt x="5245" y="-399"/>
                  <a:pt x="524893" y="-399"/>
                  <a:pt x="1558944" y="1196"/>
                </a:cubicBezTo>
                <a:close/>
              </a:path>
            </a:pathLst>
          </a:custGeom>
          <a:solidFill>
            <a:schemeClr val="bg1"/>
          </a:solidFill>
          <a:ln w="9467" cap="flat">
            <a:noFill/>
            <a:prstDash val="solid"/>
            <a:miter/>
          </a:ln>
        </p:spPr>
        <p:txBody>
          <a:bodyPr rtlCol="0" anchor="ctr"/>
          <a:lstStyle/>
          <a:p>
            <a:pPr marL="0" algn="l" defTabSz="457200" rtl="0" eaLnBrk="1" latinLnBrk="0" hangingPunct="1"/>
            <a:endParaRPr/>
          </a:p>
        </p:txBody>
      </p:sp>
      <p:sp>
        <p:nvSpPr>
          <p:cNvPr id="11" name="הסבר מלבני מעוגל 10">
            <a:extLst>
              <a:ext uri="{FF2B5EF4-FFF2-40B4-BE49-F238E27FC236}">
                <a16:creationId xmlns:a16="http://schemas.microsoft.com/office/drawing/2014/main" id="{F2A30B64-104D-FA47-AB90-53F9B2410195}"/>
              </a:ext>
            </a:extLst>
          </p:cNvPr>
          <p:cNvSpPr/>
          <p:nvPr/>
        </p:nvSpPr>
        <p:spPr>
          <a:xfrm>
            <a:off x="2428981" y="760262"/>
            <a:ext cx="4376567" cy="1938914"/>
          </a:xfrm>
          <a:prstGeom prst="wedgeRoundRectCallout">
            <a:avLst>
              <a:gd name="adj1" fmla="val 36478"/>
              <a:gd name="adj2" fmla="val 6531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9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יופי, הסתדרתן...</a:t>
            </a:r>
          </a:p>
          <a:p>
            <a:r>
              <a:rPr lang="he-IL" sz="19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אבל אתן לא יכולות להשאיר אותי ככה – אני דווקא לרוב מבינה ברוך ה' בזמן הלמידה,</a:t>
            </a:r>
          </a:p>
          <a:p>
            <a:r>
              <a:rPr lang="he-IL" sz="19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אלא שאני פשוט שוכחת אח"כ את מה שלמדתי... הזיכרון שלי ממש חלש!</a:t>
            </a:r>
          </a:p>
        </p:txBody>
      </p:sp>
      <p:sp>
        <p:nvSpPr>
          <p:cNvPr id="12" name="הסבר מלבני מעוגל 11">
            <a:extLst>
              <a:ext uri="{FF2B5EF4-FFF2-40B4-BE49-F238E27FC236}">
                <a16:creationId xmlns:a16="http://schemas.microsoft.com/office/drawing/2014/main" id="{E3534E4C-6B5F-9C49-84B2-8EFEBA411289}"/>
              </a:ext>
            </a:extLst>
          </p:cNvPr>
          <p:cNvSpPr/>
          <p:nvPr/>
        </p:nvSpPr>
        <p:spPr>
          <a:xfrm>
            <a:off x="7895229" y="524336"/>
            <a:ext cx="3020909" cy="2030227"/>
          </a:xfrm>
          <a:prstGeom prst="wedgeRoundRectCallout">
            <a:avLst>
              <a:gd name="adj1" fmla="val -41510"/>
              <a:gd name="adj2" fmla="val 74256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היי, תראי! הרבי גם כותב לעשות צדקה עם הסביבה – ממש מגבה את ההחלטה שלך לעשות איתי צדקה – ללמוד איתי!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CBC92FD-9D4A-204B-98BD-14A254667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C7395"/>
              </a:clrFrom>
              <a:clrTo>
                <a:srgbClr val="EC73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3" t="-1825" r="75960" b="58892"/>
          <a:stretch/>
        </p:blipFill>
        <p:spPr>
          <a:xfrm>
            <a:off x="3140325" y="2861321"/>
            <a:ext cx="2659092" cy="391567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290DB49-9481-1748-824D-5A313F21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230" y="3051050"/>
            <a:ext cx="1431403" cy="372631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982F71D-57F7-D849-9A5A-246D9BA4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21" y="2981740"/>
            <a:ext cx="2205312" cy="37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9AC4FD2-9C3C-1D4B-A863-69D1E6F11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899" y="3051050"/>
            <a:ext cx="1369985" cy="372631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30A130D-DAC2-B948-857B-941086642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746" y="3083357"/>
            <a:ext cx="1358054" cy="372631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7D86A4FA-92BF-417E-8309-9CA47F66A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696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08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0C79BDEA-7F68-3E4D-9209-C2A253460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690" y="2309697"/>
            <a:ext cx="6273386" cy="415206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A1AD28B-22B5-5D4D-96A0-DF0CC51FC1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5" b="45244"/>
          <a:stretch/>
        </p:blipFill>
        <p:spPr>
          <a:xfrm>
            <a:off x="5861073" y="4792732"/>
            <a:ext cx="11300666" cy="123186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AFD048A-5BFC-E74D-BD55-59784A391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49" y="1501761"/>
            <a:ext cx="4369610" cy="289204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5285ED5-4E97-A247-9EAA-024B2D12D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765" y="1731419"/>
            <a:ext cx="8375328" cy="8375328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AC666AF-BFBF-ED4F-97F1-FF4CC73E2072}"/>
              </a:ext>
            </a:extLst>
          </p:cNvPr>
          <p:cNvSpPr txBox="1"/>
          <p:nvPr/>
        </p:nvSpPr>
        <p:spPr>
          <a:xfrm>
            <a:off x="5451843" y="2241550"/>
            <a:ext cx="3140664" cy="13857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1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כשלומדים מבלי חשק וחפץ, שאז הלימוד הוא לא מפנימיות הרצון, </a:t>
            </a:r>
            <a:r>
              <a:rPr lang="he-IL" sz="2000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ובמילא</a:t>
            </a: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 גורם זה לשכחה....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DEBE370-0770-2E4C-8934-6164ED53C908}"/>
              </a:ext>
            </a:extLst>
          </p:cNvPr>
          <p:cNvSpPr txBox="1"/>
          <p:nvPr/>
        </p:nvSpPr>
        <p:spPr>
          <a:xfrm>
            <a:off x="457200" y="3188977"/>
            <a:ext cx="4700257" cy="26814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1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הנה מה שכתב אודות השכחה, </a:t>
            </a:r>
            <a:r>
              <a:rPr lang="he-IL" sz="2000" b="1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הנה </a:t>
            </a:r>
            <a:r>
              <a:rPr lang="he-IL" sz="2000" b="1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ילמוד</a:t>
            </a:r>
            <a:r>
              <a:rPr lang="he-IL" sz="2000" b="1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 במקום שלבו חפץ, וכשירגיש שעייף ויגע הוא, אזי להחליף הלימוד לסוג אחר...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וכן </a:t>
            </a:r>
            <a:r>
              <a:rPr lang="he-IL" sz="2000" b="1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כדאי </a:t>
            </a:r>
            <a:r>
              <a:rPr lang="he-IL" sz="2000" b="1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שילמוד</a:t>
            </a:r>
            <a:r>
              <a:rPr lang="he-IL" sz="2000" b="1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 משניות בע"פ...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ובוודאי ע"י כל הנ"ל יתחזק כוח הזיכרון,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 </a:t>
            </a:r>
            <a:r>
              <a:rPr lang="he-IL" sz="2000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והשי"ת</a:t>
            </a:r>
            <a:r>
              <a:rPr lang="he-IL" sz="20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 ייתן לו הבריאות הנכונה בהנ"ל ובכל ענייניו ויבשר טובות תמיד כל הימים.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0FE3510F-4A00-744A-A655-C9EF28E21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64" y="179320"/>
            <a:ext cx="3465882" cy="2284877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AB38854-B6CB-C14F-9A5C-A6AC15A05760}"/>
              </a:ext>
            </a:extLst>
          </p:cNvPr>
          <p:cNvSpPr txBox="1"/>
          <p:nvPr/>
        </p:nvSpPr>
        <p:spPr>
          <a:xfrm>
            <a:off x="8856724" y="758611"/>
            <a:ext cx="257947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Klugman FM" pitchFamily="2" charset="-79"/>
                <a:cs typeface="Klugman FM" pitchFamily="2" charset="-79"/>
              </a:rPr>
              <a:t>זה מה שמציע הרבי כדי לזכור את הנלמד: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F6BAF206-4AAA-0E41-A77F-DEA28AD49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74" y="1678205"/>
            <a:ext cx="3465882" cy="1218297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5E0ABB7E-68E5-5B4A-BF96-B5F5F6D46F44}"/>
              </a:ext>
            </a:extLst>
          </p:cNvPr>
          <p:cNvSpPr txBox="1"/>
          <p:nvPr/>
        </p:nvSpPr>
        <p:spPr>
          <a:xfrm>
            <a:off x="1718482" y="2025924"/>
            <a:ext cx="25794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Klugman FM" pitchFamily="2" charset="-79"/>
                <a:cs typeface="Klugman FM" pitchFamily="2" charset="-79"/>
              </a:rPr>
              <a:t>ומוסיף במכתב אחר:</a:t>
            </a: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41FE2224-68A8-45E9-AD0D-0CD06CCFD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696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45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6">
            <a:extLst>
              <a:ext uri="{FF2B5EF4-FFF2-40B4-BE49-F238E27FC236}">
                <a16:creationId xmlns:a16="http://schemas.microsoft.com/office/drawing/2014/main" id="{822773AB-DAB0-6E4A-9BFF-AF9F821BA17F}"/>
              </a:ext>
            </a:extLst>
          </p:cNvPr>
          <p:cNvSpPr/>
          <p:nvPr/>
        </p:nvSpPr>
        <p:spPr>
          <a:xfrm rot="10800000">
            <a:off x="-8870" y="1975299"/>
            <a:ext cx="12185605" cy="4909315"/>
          </a:xfrm>
          <a:custGeom>
            <a:avLst/>
            <a:gdLst>
              <a:gd name="connsiteX0" fmla="*/ 1558944 w 1552632"/>
              <a:gd name="connsiteY0" fmla="*/ 1196 h 625522"/>
              <a:gd name="connsiteX1" fmla="*/ 1283000 w 1552632"/>
              <a:gd name="connsiteY1" fmla="*/ 218820 h 625522"/>
              <a:gd name="connsiteX2" fmla="*/ 883185 w 1552632"/>
              <a:gd name="connsiteY2" fmla="*/ 529674 h 625522"/>
              <a:gd name="connsiteX3" fmla="*/ 275363 w 1552632"/>
              <a:gd name="connsiteY3" fmla="*/ 265435 h 625522"/>
              <a:gd name="connsiteX4" fmla="*/ 0 w 1552632"/>
              <a:gd name="connsiteY4" fmla="*/ 1196 h 625522"/>
              <a:gd name="connsiteX5" fmla="*/ 1558944 w 1552632"/>
              <a:gd name="connsiteY5" fmla="*/ 1196 h 62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2632" h="625522">
                <a:moveTo>
                  <a:pt x="1558944" y="1196"/>
                </a:moveTo>
                <a:cubicBezTo>
                  <a:pt x="1514210" y="146279"/>
                  <a:pt x="1422228" y="218820"/>
                  <a:pt x="1283000" y="218820"/>
                </a:cubicBezTo>
                <a:cubicBezTo>
                  <a:pt x="1074159" y="218820"/>
                  <a:pt x="971340" y="350002"/>
                  <a:pt x="883185" y="529674"/>
                </a:cubicBezTo>
                <a:cubicBezTo>
                  <a:pt x="795030" y="709346"/>
                  <a:pt x="112026" y="662158"/>
                  <a:pt x="275363" y="265435"/>
                </a:cubicBezTo>
                <a:cubicBezTo>
                  <a:pt x="277597" y="267700"/>
                  <a:pt x="0" y="366606"/>
                  <a:pt x="0" y="1196"/>
                </a:cubicBezTo>
                <a:cubicBezTo>
                  <a:pt x="5245" y="-399"/>
                  <a:pt x="524893" y="-399"/>
                  <a:pt x="1558944" y="1196"/>
                </a:cubicBezTo>
                <a:close/>
              </a:path>
            </a:pathLst>
          </a:custGeom>
          <a:solidFill>
            <a:schemeClr val="bg1"/>
          </a:solidFill>
          <a:ln w="9467" cap="flat">
            <a:noFill/>
            <a:prstDash val="solid"/>
            <a:miter/>
          </a:ln>
        </p:spPr>
        <p:txBody>
          <a:bodyPr rtlCol="0" anchor="ctr"/>
          <a:lstStyle/>
          <a:p>
            <a:pPr marL="0" algn="l" defTabSz="457200" rtl="0" eaLnBrk="1" latinLnBrk="0" hangingPunct="1"/>
            <a:endParaRPr/>
          </a:p>
        </p:txBody>
      </p:sp>
      <p:sp>
        <p:nvSpPr>
          <p:cNvPr id="11" name="הסבר מלבני מעוגל 10">
            <a:extLst>
              <a:ext uri="{FF2B5EF4-FFF2-40B4-BE49-F238E27FC236}">
                <a16:creationId xmlns:a16="http://schemas.microsoft.com/office/drawing/2014/main" id="{F2A30B64-104D-FA47-AB90-53F9B2410195}"/>
              </a:ext>
            </a:extLst>
          </p:cNvPr>
          <p:cNvSpPr/>
          <p:nvPr/>
        </p:nvSpPr>
        <p:spPr>
          <a:xfrm>
            <a:off x="4986528" y="1155700"/>
            <a:ext cx="1819020" cy="2223758"/>
          </a:xfrm>
          <a:prstGeom prst="wedgeRoundRectCallout">
            <a:avLst>
              <a:gd name="adj1" fmla="val 15012"/>
              <a:gd name="adj2" fmla="val 697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ואני...? אוף!!! שכחתי מה למדנו... אמרתי לכן!</a:t>
            </a:r>
          </a:p>
        </p:txBody>
      </p:sp>
      <p:sp>
        <p:nvSpPr>
          <p:cNvPr id="12" name="הסבר מלבני מעוגל 11">
            <a:extLst>
              <a:ext uri="{FF2B5EF4-FFF2-40B4-BE49-F238E27FC236}">
                <a16:creationId xmlns:a16="http://schemas.microsoft.com/office/drawing/2014/main" id="{E3534E4C-6B5F-9C49-84B2-8EFEBA411289}"/>
              </a:ext>
            </a:extLst>
          </p:cNvPr>
          <p:cNvSpPr/>
          <p:nvPr/>
        </p:nvSpPr>
        <p:spPr>
          <a:xfrm>
            <a:off x="9583772" y="1155701"/>
            <a:ext cx="2084832" cy="2273300"/>
          </a:xfrm>
          <a:prstGeom prst="wedgeRoundRectCallout">
            <a:avLst>
              <a:gd name="adj1" fmla="val 4499"/>
              <a:gd name="adj2" fmla="val 62846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להתייגע גם כשנראה לי שאינני מבינה,</a:t>
            </a:r>
          </a:p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גם להסיח את דעתי מהקושי...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CBC92FD-9D4A-204B-98BD-14A254667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C7395"/>
              </a:clrFrom>
              <a:clrTo>
                <a:srgbClr val="EC73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3" t="-1825" r="75960" b="58892"/>
          <a:stretch/>
        </p:blipFill>
        <p:spPr>
          <a:xfrm>
            <a:off x="2935436" y="3848201"/>
            <a:ext cx="1816195" cy="2674459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290DB49-9481-1748-824D-5A313F21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600" y="3917793"/>
            <a:ext cx="977667" cy="254512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982F71D-57F7-D849-9A5A-246D9BA4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70" y="3907947"/>
            <a:ext cx="1506258" cy="25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9AC4FD2-9C3C-1D4B-A863-69D1E6F11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707" y="3917793"/>
            <a:ext cx="935718" cy="254512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30A130D-DAC2-B948-857B-941086642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5228" y="3917793"/>
            <a:ext cx="927569" cy="2545123"/>
          </a:xfrm>
          <a:prstGeom prst="rect">
            <a:avLst/>
          </a:prstGeom>
        </p:spPr>
      </p:pic>
      <p:sp>
        <p:nvSpPr>
          <p:cNvPr id="15" name="מלבן 14">
            <a:extLst>
              <a:ext uri="{FF2B5EF4-FFF2-40B4-BE49-F238E27FC236}">
                <a16:creationId xmlns:a16="http://schemas.microsoft.com/office/drawing/2014/main" id="{ECA316F5-D3C5-354A-978D-5757CC6F09C2}"/>
              </a:ext>
            </a:extLst>
          </p:cNvPr>
          <p:cNvSpPr/>
          <p:nvPr/>
        </p:nvSpPr>
        <p:spPr>
          <a:xfrm>
            <a:off x="32239" y="1"/>
            <a:ext cx="12159761" cy="902208"/>
          </a:xfrm>
          <a:prstGeom prst="rect">
            <a:avLst/>
          </a:prstGeom>
          <a:solidFill>
            <a:srgbClr val="1F4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A2BF6601-E902-5B43-BA62-875F1EEAC141}"/>
              </a:ext>
            </a:extLst>
          </p:cNvPr>
          <p:cNvSpPr/>
          <p:nvPr/>
        </p:nvSpPr>
        <p:spPr>
          <a:xfrm>
            <a:off x="-8869" y="154532"/>
            <a:ext cx="12200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Klugman FM" pitchFamily="2" charset="-79"/>
                <a:cs typeface="Klugman FM" pitchFamily="2" charset="-79"/>
              </a:rPr>
              <a:t>אמן!  ומה את לוקחת </a:t>
            </a:r>
            <a:r>
              <a:rPr lang="he-IL" sz="3600" dirty="0" err="1">
                <a:solidFill>
                  <a:schemeClr val="bg1"/>
                </a:solidFill>
                <a:latin typeface="Klugman FM" pitchFamily="2" charset="-79"/>
                <a:cs typeface="Klugman FM" pitchFamily="2" charset="-79"/>
              </a:rPr>
              <a:t>איתך</a:t>
            </a:r>
            <a:r>
              <a:rPr lang="he-IL" sz="3600" dirty="0">
                <a:solidFill>
                  <a:schemeClr val="bg1"/>
                </a:solidFill>
                <a:latin typeface="Klugman FM" pitchFamily="2" charset="-79"/>
                <a:cs typeface="Klugman FM" pitchFamily="2" charset="-79"/>
              </a:rPr>
              <a:t> מהמכתבים שלמדנו הפעם? שתפי אותנו!</a:t>
            </a:r>
          </a:p>
        </p:txBody>
      </p:sp>
      <p:sp>
        <p:nvSpPr>
          <p:cNvPr id="17" name="הסבר מלבני מעוגל 16">
            <a:extLst>
              <a:ext uri="{FF2B5EF4-FFF2-40B4-BE49-F238E27FC236}">
                <a16:creationId xmlns:a16="http://schemas.microsoft.com/office/drawing/2014/main" id="{CE3E025C-7805-F647-AFFB-C7618A6E81CA}"/>
              </a:ext>
            </a:extLst>
          </p:cNvPr>
          <p:cNvSpPr/>
          <p:nvPr/>
        </p:nvSpPr>
        <p:spPr>
          <a:xfrm>
            <a:off x="6973824" y="1155700"/>
            <a:ext cx="2474976" cy="2273300"/>
          </a:xfrm>
          <a:prstGeom prst="wedgeRoundRectCallout">
            <a:avLst>
              <a:gd name="adj1" fmla="val 10446"/>
              <a:gd name="adj2" fmla="val 67095"/>
              <a:gd name="adj3" fmla="val 16667"/>
            </a:avLst>
          </a:prstGeom>
          <a:solidFill>
            <a:srgbClr val="60C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וללמוד איתי – עם חברה, כך שזה יעזור לי ללמוד בחשק...</a:t>
            </a:r>
          </a:p>
          <a:p>
            <a:r>
              <a:rPr lang="he-IL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ובכל מקרה אתחיל ללמוד גם מתוך קבלת עול – בסוף יבוא התיאבון בע"ה!</a:t>
            </a:r>
          </a:p>
        </p:txBody>
      </p:sp>
      <p:sp>
        <p:nvSpPr>
          <p:cNvPr id="18" name="הסבר מלבני מעוגל 17">
            <a:extLst>
              <a:ext uri="{FF2B5EF4-FFF2-40B4-BE49-F238E27FC236}">
                <a16:creationId xmlns:a16="http://schemas.microsoft.com/office/drawing/2014/main" id="{B75B4CC3-754C-414C-8096-C54A2352978F}"/>
              </a:ext>
            </a:extLst>
          </p:cNvPr>
          <p:cNvSpPr/>
          <p:nvPr/>
        </p:nvSpPr>
        <p:spPr>
          <a:xfrm>
            <a:off x="2828544" y="1155700"/>
            <a:ext cx="2023012" cy="2330546"/>
          </a:xfrm>
          <a:prstGeom prst="wedgeRoundRectCallout">
            <a:avLst>
              <a:gd name="adj1" fmla="val -7289"/>
              <a:gd name="adj2" fmla="val 6271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שתאמני את הזיכרון שלך בשינון משניות, שתגווני בלימוד, ומעכשיו תלמדי יותר בשמחה כדי להפנים ולא לשכוח!</a:t>
            </a:r>
          </a:p>
        </p:txBody>
      </p:sp>
      <p:sp>
        <p:nvSpPr>
          <p:cNvPr id="19" name="הסבר מלבני מעוגל 18">
            <a:extLst>
              <a:ext uri="{FF2B5EF4-FFF2-40B4-BE49-F238E27FC236}">
                <a16:creationId xmlns:a16="http://schemas.microsoft.com/office/drawing/2014/main" id="{C6776576-C6A0-2E4F-B173-DD9DACC16ECE}"/>
              </a:ext>
            </a:extLst>
          </p:cNvPr>
          <p:cNvSpPr/>
          <p:nvPr/>
        </p:nvSpPr>
        <p:spPr>
          <a:xfrm>
            <a:off x="523396" y="1155700"/>
            <a:ext cx="2136873" cy="2340993"/>
          </a:xfrm>
          <a:prstGeom prst="wedgeRoundRectCallout">
            <a:avLst>
              <a:gd name="adj1" fmla="val -20620"/>
              <a:gd name="adj2" fmla="val 6286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הנה, יש לך כבר הזדמנות: אהבת ללמוד </a:t>
            </a:r>
            <a:r>
              <a:rPr lang="he-IL" dirty="0" err="1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איתנו</a:t>
            </a:r>
            <a:r>
              <a:rPr lang="he-IL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 את המכתבים של הרבי... </a:t>
            </a:r>
          </a:p>
          <a:p>
            <a:endParaRPr lang="he-IL" dirty="0">
              <a:solidFill>
                <a:schemeClr val="tx1"/>
              </a:solidFill>
              <a:latin typeface="Afek 1.5 AAA Light" panose="00000400000000000000" pitchFamily="50" charset="-79"/>
              <a:cs typeface="Afek 1.5 AAA Light" panose="00000400000000000000" pitchFamily="50" charset="-79"/>
            </a:endParaRPr>
          </a:p>
          <a:p>
            <a:r>
              <a:rPr lang="he-IL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המשיכי בכך בשמחה!</a:t>
            </a:r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5F8D5155-0ABD-41D1-9A11-176B83CDD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696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0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D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aphic 8">
            <a:extLst>
              <a:ext uri="{FF2B5EF4-FFF2-40B4-BE49-F238E27FC236}">
                <a16:creationId xmlns:a16="http://schemas.microsoft.com/office/drawing/2014/main" id="{FFADEBC6-2069-274C-BF67-4EC1E4F91BB9}"/>
              </a:ext>
            </a:extLst>
          </p:cNvPr>
          <p:cNvSpPr/>
          <p:nvPr/>
        </p:nvSpPr>
        <p:spPr>
          <a:xfrm rot="10800000">
            <a:off x="32239" y="-7205"/>
            <a:ext cx="12159761" cy="6877338"/>
          </a:xfrm>
          <a:custGeom>
            <a:avLst/>
            <a:gdLst>
              <a:gd name="connsiteX0" fmla="*/ 0 w 1206500"/>
              <a:gd name="connsiteY0" fmla="*/ 850900 h 850900"/>
              <a:gd name="connsiteX1" fmla="*/ 0 w 1206500"/>
              <a:gd name="connsiteY1" fmla="*/ 0 h 850900"/>
              <a:gd name="connsiteX2" fmla="*/ 481759 w 1206500"/>
              <a:gd name="connsiteY2" fmla="*/ 425450 h 850900"/>
              <a:gd name="connsiteX3" fmla="*/ 1107877 w 1206500"/>
              <a:gd name="connsiteY3" fmla="*/ 547726 h 850900"/>
              <a:gd name="connsiteX4" fmla="*/ 1171786 w 1206500"/>
              <a:gd name="connsiteY4" fmla="*/ 850900 h 850900"/>
              <a:gd name="connsiteX5" fmla="*/ 0 w 1206500"/>
              <a:gd name="connsiteY5" fmla="*/ 8509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6500" h="850900">
                <a:moveTo>
                  <a:pt x="0" y="850900"/>
                </a:moveTo>
                <a:lnTo>
                  <a:pt x="0" y="0"/>
                </a:lnTo>
                <a:cubicBezTo>
                  <a:pt x="355717" y="53232"/>
                  <a:pt x="516303" y="195049"/>
                  <a:pt x="481759" y="425450"/>
                </a:cubicBezTo>
                <a:cubicBezTo>
                  <a:pt x="429943" y="771052"/>
                  <a:pt x="950741" y="425450"/>
                  <a:pt x="1107877" y="547726"/>
                </a:cubicBezTo>
                <a:cubicBezTo>
                  <a:pt x="1212634" y="629244"/>
                  <a:pt x="1233937" y="730302"/>
                  <a:pt x="1171786" y="850900"/>
                </a:cubicBezTo>
                <a:lnTo>
                  <a:pt x="0" y="850900"/>
                </a:lnTo>
                <a:close/>
              </a:path>
            </a:pathLst>
          </a:custGeom>
          <a:solidFill>
            <a:schemeClr val="bg1"/>
          </a:solidFill>
          <a:ln w="9450" cap="flat">
            <a:noFill/>
            <a:prstDash val="solid"/>
            <a:miter/>
          </a:ln>
        </p:spPr>
        <p:txBody>
          <a:bodyPr rtlCol="0" anchor="ctr"/>
          <a:lstStyle/>
          <a:p>
            <a:pPr marL="0" algn="r" defTabSz="914400" rtl="1" eaLnBrk="1" latinLnBrk="0" hangingPunct="1"/>
            <a:endParaRPr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CBC92FD-9D4A-204B-98BD-14A254667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C7395"/>
              </a:clrFrom>
              <a:clrTo>
                <a:srgbClr val="EC73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3" t="-1825" r="75960" b="58892"/>
          <a:stretch/>
        </p:blipFill>
        <p:spPr>
          <a:xfrm>
            <a:off x="1513238" y="3788457"/>
            <a:ext cx="1816195" cy="2674459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290DB49-9481-1748-824D-5A313F21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563" y="3917793"/>
            <a:ext cx="977667" cy="254512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982F71D-57F7-D849-9A5A-246D9BA4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07" y="3907947"/>
            <a:ext cx="1506258" cy="25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9AC4FD2-9C3C-1D4B-A863-69D1E6F11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164" y="3917793"/>
            <a:ext cx="935718" cy="254512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30A130D-DAC2-B948-857B-941086642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092" y="3917793"/>
            <a:ext cx="927569" cy="254512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B49ED27-7D9D-294D-90D9-C60E201F48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062" cy="1332385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46B432EC-93D5-864F-8185-98006974B863}"/>
              </a:ext>
            </a:extLst>
          </p:cNvPr>
          <p:cNvSpPr/>
          <p:nvPr/>
        </p:nvSpPr>
        <p:spPr>
          <a:xfrm>
            <a:off x="7591758" y="338848"/>
            <a:ext cx="414715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F4199"/>
                </a:solidFill>
                <a:latin typeface="Klugman FM" pitchFamily="2" charset="-79"/>
                <a:cs typeface="Klugman FM" pitchFamily="2" charset="-79"/>
              </a:rPr>
              <a:t>וגם אתן בנות יקרות, </a:t>
            </a:r>
          </a:p>
          <a:p>
            <a:r>
              <a:rPr lang="he-IL" sz="3200" dirty="0">
                <a:solidFill>
                  <a:srgbClr val="1F4199"/>
                </a:solidFill>
                <a:latin typeface="Klugman FM" pitchFamily="2" charset="-79"/>
                <a:cs typeface="Klugman FM" pitchFamily="2" charset="-79"/>
              </a:rPr>
              <a:t>לאחר שנוכחתן לראות איזו תועלת ניתן להפיק מהמעיין החשוב הזה, </a:t>
            </a:r>
          </a:p>
          <a:p>
            <a:r>
              <a:rPr lang="he-IL" sz="3200" dirty="0">
                <a:solidFill>
                  <a:srgbClr val="1F4199"/>
                </a:solidFill>
                <a:latin typeface="Klugman FM" pitchFamily="2" charset="-79"/>
                <a:cs typeface="Klugman FM" pitchFamily="2" charset="-79"/>
              </a:rPr>
              <a:t>זאת בנוסף להתקשרות לרבי ע"י לימוד תורתו,</a:t>
            </a:r>
          </a:p>
          <a:p>
            <a:r>
              <a:rPr lang="he-IL" sz="3200" dirty="0">
                <a:solidFill>
                  <a:srgbClr val="1F4199"/>
                </a:solidFill>
                <a:latin typeface="Klugman FM" pitchFamily="2" charset="-79"/>
                <a:cs typeface="Klugman FM" pitchFamily="2" charset="-79"/>
              </a:rPr>
              <a:t>כדאי לכן להמשיך בלימוד המכתבים של הרבי, אולי </a:t>
            </a:r>
            <a:r>
              <a:rPr lang="he-IL" sz="3200" dirty="0" err="1">
                <a:solidFill>
                  <a:srgbClr val="1F4199"/>
                </a:solidFill>
                <a:latin typeface="Klugman FM" pitchFamily="2" charset="-79"/>
                <a:cs typeface="Klugman FM" pitchFamily="2" charset="-79"/>
              </a:rPr>
              <a:t>בחברותות</a:t>
            </a:r>
            <a:r>
              <a:rPr lang="he-IL" sz="3200" dirty="0">
                <a:solidFill>
                  <a:srgbClr val="1F4199"/>
                </a:solidFill>
                <a:latin typeface="Klugman FM" pitchFamily="2" charset="-79"/>
                <a:cs typeface="Klugman FM" pitchFamily="2" charset="-79"/>
              </a:rPr>
              <a:t>, אולי בהפסקה...</a:t>
            </a:r>
          </a:p>
          <a:p>
            <a:r>
              <a:rPr lang="he-IL" sz="3200" dirty="0">
                <a:solidFill>
                  <a:srgbClr val="1F4199"/>
                </a:solidFill>
                <a:latin typeface="Klugman FM" pitchFamily="2" charset="-79"/>
                <a:cs typeface="Klugman FM" pitchFamily="2" charset="-79"/>
              </a:rPr>
              <a:t>ולקבל כוחות לממש את שליחות הדור השביעי להוריד את השכינה למטה!</a:t>
            </a:r>
          </a:p>
        </p:txBody>
      </p:sp>
    </p:spTree>
    <p:extLst>
      <p:ext uri="{BB962C8B-B14F-4D97-AF65-F5344CB8AC3E}">
        <p14:creationId xmlns:p14="http://schemas.microsoft.com/office/powerpoint/2010/main" val="1227110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4B8F3B08-6BC8-4F6F-9283-B2059728D4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61" y="5406502"/>
            <a:ext cx="1700278" cy="10388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62EB746-AE3D-46CE-BF03-910F894A11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030C864-BA91-4F3C-904D-8FE27CE187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73" y="2028540"/>
            <a:ext cx="7684654" cy="280092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FDD9250-3ED8-4A40-A403-81A4A9930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C77EB6A-5C1D-453E-8E7B-D264DE0F366B}"/>
              </a:ext>
            </a:extLst>
          </p:cNvPr>
          <p:cNvSpPr txBox="1"/>
          <p:nvPr/>
        </p:nvSpPr>
        <p:spPr>
          <a:xfrm>
            <a:off x="3525981" y="2578209"/>
            <a:ext cx="5140037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שבוע נרות להאיר</a:t>
            </a:r>
          </a:p>
          <a:p>
            <a:pPr algn="ctr"/>
            <a:r>
              <a:rPr lang="he-IL" sz="48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יום ה'</a:t>
            </a:r>
          </a:p>
        </p:txBody>
      </p:sp>
      <p:pic>
        <p:nvPicPr>
          <p:cNvPr id="8" name="השביעין חביבין צלצול">
            <a:hlinkClick r:id="" action="ppaction://media"/>
            <a:extLst>
              <a:ext uri="{FF2B5EF4-FFF2-40B4-BE49-F238E27FC236}">
                <a16:creationId xmlns:a16="http://schemas.microsoft.com/office/drawing/2014/main" id="{125982BD-EF67-4FE5-891E-32761CD80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1225" y="56546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D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6">
            <a:extLst>
              <a:ext uri="{FF2B5EF4-FFF2-40B4-BE49-F238E27FC236}">
                <a16:creationId xmlns:a16="http://schemas.microsoft.com/office/drawing/2014/main" id="{822773AB-DAB0-6E4A-9BFF-AF9F821BA17F}"/>
              </a:ext>
            </a:extLst>
          </p:cNvPr>
          <p:cNvSpPr/>
          <p:nvPr/>
        </p:nvSpPr>
        <p:spPr>
          <a:xfrm rot="10800000">
            <a:off x="-8870" y="1950915"/>
            <a:ext cx="12185605" cy="4909315"/>
          </a:xfrm>
          <a:custGeom>
            <a:avLst/>
            <a:gdLst>
              <a:gd name="connsiteX0" fmla="*/ 1558944 w 1552632"/>
              <a:gd name="connsiteY0" fmla="*/ 1196 h 625522"/>
              <a:gd name="connsiteX1" fmla="*/ 1283000 w 1552632"/>
              <a:gd name="connsiteY1" fmla="*/ 218820 h 625522"/>
              <a:gd name="connsiteX2" fmla="*/ 883185 w 1552632"/>
              <a:gd name="connsiteY2" fmla="*/ 529674 h 625522"/>
              <a:gd name="connsiteX3" fmla="*/ 275363 w 1552632"/>
              <a:gd name="connsiteY3" fmla="*/ 265435 h 625522"/>
              <a:gd name="connsiteX4" fmla="*/ 0 w 1552632"/>
              <a:gd name="connsiteY4" fmla="*/ 1196 h 625522"/>
              <a:gd name="connsiteX5" fmla="*/ 1558944 w 1552632"/>
              <a:gd name="connsiteY5" fmla="*/ 1196 h 62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2632" h="625522">
                <a:moveTo>
                  <a:pt x="1558944" y="1196"/>
                </a:moveTo>
                <a:cubicBezTo>
                  <a:pt x="1514210" y="146279"/>
                  <a:pt x="1422228" y="218820"/>
                  <a:pt x="1283000" y="218820"/>
                </a:cubicBezTo>
                <a:cubicBezTo>
                  <a:pt x="1074159" y="218820"/>
                  <a:pt x="971340" y="350002"/>
                  <a:pt x="883185" y="529674"/>
                </a:cubicBezTo>
                <a:cubicBezTo>
                  <a:pt x="795030" y="709346"/>
                  <a:pt x="112026" y="662158"/>
                  <a:pt x="275363" y="265435"/>
                </a:cubicBezTo>
                <a:cubicBezTo>
                  <a:pt x="277597" y="267700"/>
                  <a:pt x="0" y="366606"/>
                  <a:pt x="0" y="1196"/>
                </a:cubicBezTo>
                <a:cubicBezTo>
                  <a:pt x="5245" y="-399"/>
                  <a:pt x="524893" y="-399"/>
                  <a:pt x="1558944" y="1196"/>
                </a:cubicBezTo>
                <a:close/>
              </a:path>
            </a:pathLst>
          </a:custGeom>
          <a:solidFill>
            <a:srgbClr val="60C3CA"/>
          </a:solidFill>
          <a:ln w="9467" cap="flat">
            <a:noFill/>
            <a:prstDash val="solid"/>
            <a:miter/>
          </a:ln>
        </p:spPr>
        <p:txBody>
          <a:bodyPr rtlCol="0" anchor="ctr"/>
          <a:lstStyle/>
          <a:p>
            <a:pPr marL="0" algn="r" defTabSz="457200" rtl="1" eaLnBrk="1" latinLnBrk="0" hangingPunct="1"/>
            <a:endParaRPr/>
          </a:p>
        </p:txBody>
      </p:sp>
      <p:sp>
        <p:nvSpPr>
          <p:cNvPr id="4" name="הסבר מלבני מעוגל 3">
            <a:extLst>
              <a:ext uri="{FF2B5EF4-FFF2-40B4-BE49-F238E27FC236}">
                <a16:creationId xmlns:a16="http://schemas.microsoft.com/office/drawing/2014/main" id="{925EA72E-0930-1F40-B876-DAA64CF95962}"/>
              </a:ext>
            </a:extLst>
          </p:cNvPr>
          <p:cNvSpPr/>
          <p:nvPr/>
        </p:nvSpPr>
        <p:spPr>
          <a:xfrm>
            <a:off x="6257821" y="2436659"/>
            <a:ext cx="3698039" cy="2397210"/>
          </a:xfrm>
          <a:prstGeom prst="wedgeRoundRectCallout">
            <a:avLst>
              <a:gd name="adj1" fmla="val -99016"/>
              <a:gd name="adj2" fmla="val -3547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4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שלום!</a:t>
            </a:r>
          </a:p>
          <a:p>
            <a:endParaRPr lang="he-IL" sz="2400" dirty="0">
              <a:solidFill>
                <a:schemeClr val="tx1"/>
              </a:solidFill>
              <a:latin typeface="Afek 1.5 AAA Light" panose="00000400000000000000" pitchFamily="50" charset="-79"/>
              <a:cs typeface="Afek 1.5 AAA Light" panose="00000400000000000000" pitchFamily="50" charset="-79"/>
            </a:endParaRPr>
          </a:p>
          <a:p>
            <a:r>
              <a:rPr lang="he-IL" sz="24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דינה! מה קורה?</a:t>
            </a:r>
          </a:p>
          <a:p>
            <a:r>
              <a:rPr lang="he-IL" sz="24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איפה את?</a:t>
            </a:r>
          </a:p>
          <a:p>
            <a:endParaRPr lang="he-IL" sz="2400" dirty="0">
              <a:solidFill>
                <a:schemeClr val="tx1"/>
              </a:solidFill>
              <a:latin typeface="Afek 1.5 AAA Light" panose="00000400000000000000" pitchFamily="50" charset="-79"/>
              <a:cs typeface="Afek 1.5 AAA Light" panose="00000400000000000000" pitchFamily="50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E4117742-DEBE-D544-AA78-061EF6176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91" y="808288"/>
            <a:ext cx="2889409" cy="592945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FAD57E4-39E8-4BC2-809A-48ABD8402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696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55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6">
            <a:extLst>
              <a:ext uri="{FF2B5EF4-FFF2-40B4-BE49-F238E27FC236}">
                <a16:creationId xmlns:a16="http://schemas.microsoft.com/office/drawing/2014/main" id="{822773AB-DAB0-6E4A-9BFF-AF9F821BA17F}"/>
              </a:ext>
            </a:extLst>
          </p:cNvPr>
          <p:cNvSpPr/>
          <p:nvPr/>
        </p:nvSpPr>
        <p:spPr>
          <a:xfrm rot="10800000">
            <a:off x="-8870" y="1975299"/>
            <a:ext cx="12185605" cy="4909315"/>
          </a:xfrm>
          <a:custGeom>
            <a:avLst/>
            <a:gdLst>
              <a:gd name="connsiteX0" fmla="*/ 1558944 w 1552632"/>
              <a:gd name="connsiteY0" fmla="*/ 1196 h 625522"/>
              <a:gd name="connsiteX1" fmla="*/ 1283000 w 1552632"/>
              <a:gd name="connsiteY1" fmla="*/ 218820 h 625522"/>
              <a:gd name="connsiteX2" fmla="*/ 883185 w 1552632"/>
              <a:gd name="connsiteY2" fmla="*/ 529674 h 625522"/>
              <a:gd name="connsiteX3" fmla="*/ 275363 w 1552632"/>
              <a:gd name="connsiteY3" fmla="*/ 265435 h 625522"/>
              <a:gd name="connsiteX4" fmla="*/ 0 w 1552632"/>
              <a:gd name="connsiteY4" fmla="*/ 1196 h 625522"/>
              <a:gd name="connsiteX5" fmla="*/ 1558944 w 1552632"/>
              <a:gd name="connsiteY5" fmla="*/ 1196 h 62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2632" h="625522">
                <a:moveTo>
                  <a:pt x="1558944" y="1196"/>
                </a:moveTo>
                <a:cubicBezTo>
                  <a:pt x="1514210" y="146279"/>
                  <a:pt x="1422228" y="218820"/>
                  <a:pt x="1283000" y="218820"/>
                </a:cubicBezTo>
                <a:cubicBezTo>
                  <a:pt x="1074159" y="218820"/>
                  <a:pt x="971340" y="350002"/>
                  <a:pt x="883185" y="529674"/>
                </a:cubicBezTo>
                <a:cubicBezTo>
                  <a:pt x="795030" y="709346"/>
                  <a:pt x="112026" y="662158"/>
                  <a:pt x="275363" y="265435"/>
                </a:cubicBezTo>
                <a:cubicBezTo>
                  <a:pt x="277597" y="267700"/>
                  <a:pt x="0" y="366606"/>
                  <a:pt x="0" y="1196"/>
                </a:cubicBezTo>
                <a:cubicBezTo>
                  <a:pt x="5245" y="-399"/>
                  <a:pt x="524893" y="-399"/>
                  <a:pt x="1558944" y="1196"/>
                </a:cubicBezTo>
                <a:close/>
              </a:path>
            </a:pathLst>
          </a:custGeom>
          <a:solidFill>
            <a:schemeClr val="bg1"/>
          </a:solidFill>
          <a:ln w="9467" cap="flat">
            <a:noFill/>
            <a:prstDash val="solid"/>
            <a:miter/>
          </a:ln>
        </p:spPr>
        <p:txBody>
          <a:bodyPr rtlCol="0" anchor="ctr"/>
          <a:lstStyle/>
          <a:p>
            <a:pPr marL="0" algn="l" defTabSz="457200" rtl="0" eaLnBrk="1" latinLnBrk="0" hangingPunct="1"/>
            <a:endParaRPr/>
          </a:p>
        </p:txBody>
      </p:sp>
      <p:sp>
        <p:nvSpPr>
          <p:cNvPr id="4" name="הסבר מלבני מעוגל 3">
            <a:extLst>
              <a:ext uri="{FF2B5EF4-FFF2-40B4-BE49-F238E27FC236}">
                <a16:creationId xmlns:a16="http://schemas.microsoft.com/office/drawing/2014/main" id="{925EA72E-0930-1F40-B876-DAA64CF95962}"/>
              </a:ext>
            </a:extLst>
          </p:cNvPr>
          <p:cNvSpPr/>
          <p:nvPr/>
        </p:nvSpPr>
        <p:spPr>
          <a:xfrm>
            <a:off x="2109489" y="1395241"/>
            <a:ext cx="3698039" cy="909150"/>
          </a:xfrm>
          <a:prstGeom prst="wedgeRoundRectCallout">
            <a:avLst>
              <a:gd name="adj1" fmla="val -44288"/>
              <a:gd name="adj2" fmla="val 7180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2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אה... נחמד, הבאת חברות ללימוד המשותף שלנו?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730A130D-DAC2-B948-857B-94108664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340" y="2518030"/>
            <a:ext cx="1358054" cy="372631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9AC4FD2-9C3C-1D4B-A863-69D1E6F11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440" y="2518030"/>
            <a:ext cx="1369985" cy="372631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290DB49-9481-1748-824D-5A313F21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101" y="2542415"/>
            <a:ext cx="1431403" cy="3726315"/>
          </a:xfrm>
          <a:prstGeom prst="rect">
            <a:avLst/>
          </a:prstGeom>
        </p:spPr>
      </p:pic>
      <p:sp>
        <p:nvSpPr>
          <p:cNvPr id="11" name="הסבר מלבני מעוגל 10">
            <a:extLst>
              <a:ext uri="{FF2B5EF4-FFF2-40B4-BE49-F238E27FC236}">
                <a16:creationId xmlns:a16="http://schemas.microsoft.com/office/drawing/2014/main" id="{F2A30B64-104D-FA47-AB90-53F9B2410195}"/>
              </a:ext>
            </a:extLst>
          </p:cNvPr>
          <p:cNvSpPr/>
          <p:nvPr/>
        </p:nvSpPr>
        <p:spPr>
          <a:xfrm>
            <a:off x="3328415" y="435235"/>
            <a:ext cx="4275339" cy="909150"/>
          </a:xfrm>
          <a:prstGeom prst="wedgeRoundRectCallout">
            <a:avLst>
              <a:gd name="adj1" fmla="val 33693"/>
              <a:gd name="adj2" fmla="val 8397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4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שלום וברכה.... הנה אני... בעצם, אנחנו!</a:t>
            </a:r>
          </a:p>
        </p:txBody>
      </p:sp>
      <p:sp>
        <p:nvSpPr>
          <p:cNvPr id="12" name="הסבר מלבני מעוגל 11">
            <a:extLst>
              <a:ext uri="{FF2B5EF4-FFF2-40B4-BE49-F238E27FC236}">
                <a16:creationId xmlns:a16="http://schemas.microsoft.com/office/drawing/2014/main" id="{E3534E4C-6B5F-9C49-84B2-8EFEBA411289}"/>
              </a:ext>
            </a:extLst>
          </p:cNvPr>
          <p:cNvSpPr/>
          <p:nvPr/>
        </p:nvSpPr>
        <p:spPr>
          <a:xfrm>
            <a:off x="2365248" y="2759258"/>
            <a:ext cx="4079013" cy="3324550"/>
          </a:xfrm>
          <a:prstGeom prst="wedgeRoundRectCallout">
            <a:avLst>
              <a:gd name="adj1" fmla="val 67628"/>
              <a:gd name="adj2" fmla="val -562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1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תשמעי: בסוף היום המורה קבעה מועד למבחן בתורה. </a:t>
            </a:r>
          </a:p>
          <a:p>
            <a:r>
              <a:rPr lang="he-IL" sz="21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בקיצור... ברגע שהיא יצאה, התחילה תסיסה – בנות התחילו להתלונן, </a:t>
            </a:r>
          </a:p>
          <a:p>
            <a:r>
              <a:rPr lang="he-IL" sz="21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ותוך כדי כך דיברו על הקשיים שלהן בשיעורי תורה, ובלימודים בכלל...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CBC92FD-9D4A-204B-98BD-14A254667B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C7395"/>
              </a:clrFrom>
              <a:clrTo>
                <a:srgbClr val="EC73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3" t="-1825" r="75960" b="58892"/>
          <a:stretch/>
        </p:blipFill>
        <p:spPr>
          <a:xfrm>
            <a:off x="5684546" y="2353056"/>
            <a:ext cx="2659092" cy="391567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4117742-DEBE-D544-AA78-061EF6176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0" y="2542415"/>
            <a:ext cx="1815825" cy="372631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995007B0-54D5-4466-AEF6-132C76C067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696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51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D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6">
            <a:extLst>
              <a:ext uri="{FF2B5EF4-FFF2-40B4-BE49-F238E27FC236}">
                <a16:creationId xmlns:a16="http://schemas.microsoft.com/office/drawing/2014/main" id="{822773AB-DAB0-6E4A-9BFF-AF9F821BA17F}"/>
              </a:ext>
            </a:extLst>
          </p:cNvPr>
          <p:cNvSpPr/>
          <p:nvPr/>
        </p:nvSpPr>
        <p:spPr>
          <a:xfrm rot="10800000">
            <a:off x="-8870" y="1975299"/>
            <a:ext cx="12185605" cy="4909315"/>
          </a:xfrm>
          <a:custGeom>
            <a:avLst/>
            <a:gdLst>
              <a:gd name="connsiteX0" fmla="*/ 1558944 w 1552632"/>
              <a:gd name="connsiteY0" fmla="*/ 1196 h 625522"/>
              <a:gd name="connsiteX1" fmla="*/ 1283000 w 1552632"/>
              <a:gd name="connsiteY1" fmla="*/ 218820 h 625522"/>
              <a:gd name="connsiteX2" fmla="*/ 883185 w 1552632"/>
              <a:gd name="connsiteY2" fmla="*/ 529674 h 625522"/>
              <a:gd name="connsiteX3" fmla="*/ 275363 w 1552632"/>
              <a:gd name="connsiteY3" fmla="*/ 265435 h 625522"/>
              <a:gd name="connsiteX4" fmla="*/ 0 w 1552632"/>
              <a:gd name="connsiteY4" fmla="*/ 1196 h 625522"/>
              <a:gd name="connsiteX5" fmla="*/ 1558944 w 1552632"/>
              <a:gd name="connsiteY5" fmla="*/ 1196 h 62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2632" h="625522">
                <a:moveTo>
                  <a:pt x="1558944" y="1196"/>
                </a:moveTo>
                <a:cubicBezTo>
                  <a:pt x="1514210" y="146279"/>
                  <a:pt x="1422228" y="218820"/>
                  <a:pt x="1283000" y="218820"/>
                </a:cubicBezTo>
                <a:cubicBezTo>
                  <a:pt x="1074159" y="218820"/>
                  <a:pt x="971340" y="350002"/>
                  <a:pt x="883185" y="529674"/>
                </a:cubicBezTo>
                <a:cubicBezTo>
                  <a:pt x="795030" y="709346"/>
                  <a:pt x="112026" y="662158"/>
                  <a:pt x="275363" y="265435"/>
                </a:cubicBezTo>
                <a:cubicBezTo>
                  <a:pt x="277597" y="267700"/>
                  <a:pt x="0" y="366606"/>
                  <a:pt x="0" y="1196"/>
                </a:cubicBezTo>
                <a:cubicBezTo>
                  <a:pt x="5245" y="-399"/>
                  <a:pt x="524893" y="-399"/>
                  <a:pt x="1558944" y="1196"/>
                </a:cubicBezTo>
                <a:close/>
              </a:path>
            </a:pathLst>
          </a:custGeom>
          <a:solidFill>
            <a:schemeClr val="bg1"/>
          </a:solidFill>
          <a:ln w="9467" cap="flat">
            <a:noFill/>
            <a:prstDash val="solid"/>
            <a:miter/>
          </a:ln>
        </p:spPr>
        <p:txBody>
          <a:bodyPr rtlCol="0" anchor="ctr"/>
          <a:lstStyle/>
          <a:p>
            <a:pPr marL="0" algn="l" defTabSz="457200" rtl="0" eaLnBrk="1" latinLnBrk="0" hangingPunct="1"/>
            <a:endParaRPr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730A130D-DAC2-B948-857B-94108664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114" y="2825973"/>
            <a:ext cx="1358054" cy="3726315"/>
          </a:xfrm>
          <a:prstGeom prst="rect">
            <a:avLst/>
          </a:prstGeom>
        </p:spPr>
      </p:pic>
      <p:sp>
        <p:nvSpPr>
          <p:cNvPr id="11" name="הסבר מלבני מעוגל 10">
            <a:extLst>
              <a:ext uri="{FF2B5EF4-FFF2-40B4-BE49-F238E27FC236}">
                <a16:creationId xmlns:a16="http://schemas.microsoft.com/office/drawing/2014/main" id="{F2A30B64-104D-FA47-AB90-53F9B2410195}"/>
              </a:ext>
            </a:extLst>
          </p:cNvPr>
          <p:cNvSpPr/>
          <p:nvPr/>
        </p:nvSpPr>
        <p:spPr>
          <a:xfrm>
            <a:off x="5766292" y="185465"/>
            <a:ext cx="4376567" cy="1938914"/>
          </a:xfrm>
          <a:prstGeom prst="wedgeRoundRectCallout">
            <a:avLst>
              <a:gd name="adj1" fmla="val -35951"/>
              <a:gd name="adj2" fmla="val 1009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אז דינה סיפרה לנו, שאתן לומדות ביחד מכתבים של הרבי, ועל הכוח שזה נותן לכן. </a:t>
            </a:r>
          </a:p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החלטנו להצטרף. בטח פנו אל הרבי גם בעניין הלימוד...</a:t>
            </a:r>
          </a:p>
        </p:txBody>
      </p:sp>
      <p:sp>
        <p:nvSpPr>
          <p:cNvPr id="12" name="הסבר מלבני מעוגל 11">
            <a:extLst>
              <a:ext uri="{FF2B5EF4-FFF2-40B4-BE49-F238E27FC236}">
                <a16:creationId xmlns:a16="http://schemas.microsoft.com/office/drawing/2014/main" id="{E3534E4C-6B5F-9C49-84B2-8EFEBA411289}"/>
              </a:ext>
            </a:extLst>
          </p:cNvPr>
          <p:cNvSpPr/>
          <p:nvPr/>
        </p:nvSpPr>
        <p:spPr>
          <a:xfrm>
            <a:off x="8670278" y="3535680"/>
            <a:ext cx="3244542" cy="2866426"/>
          </a:xfrm>
          <a:prstGeom prst="wedgeRoundRectCallout">
            <a:avLst>
              <a:gd name="adj1" fmla="val -71782"/>
              <a:gd name="adj2" fmla="val -28326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מאוד חשוב לראות את ההתייחסות של הרבי לקושי בהבנה – לפעמים ממש קשה לי לתפוס ולהבין את מה שלומדים, וזה מאוד מתסכל אותי... במיוחד כשאני רואה, שבנות אחרות כבר הבינו מיד...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CBC92FD-9D4A-204B-98BD-14A254667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7395"/>
              </a:clrFrom>
              <a:clrTo>
                <a:srgbClr val="EC73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3" t="-1825" r="75960" b="58892"/>
          <a:stretch/>
        </p:blipFill>
        <p:spPr>
          <a:xfrm>
            <a:off x="2679320" y="2660999"/>
            <a:ext cx="2659092" cy="391567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290DB49-9481-1748-824D-5A313F21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875" y="2850358"/>
            <a:ext cx="1431403" cy="3726315"/>
          </a:xfrm>
          <a:prstGeom prst="rect">
            <a:avLst/>
          </a:prstGeom>
        </p:spPr>
      </p:pic>
      <p:sp>
        <p:nvSpPr>
          <p:cNvPr id="4" name="הסבר מלבני מעוגל 3">
            <a:extLst>
              <a:ext uri="{FF2B5EF4-FFF2-40B4-BE49-F238E27FC236}">
                <a16:creationId xmlns:a16="http://schemas.microsoft.com/office/drawing/2014/main" id="{925EA72E-0930-1F40-B876-DAA64CF95962}"/>
              </a:ext>
            </a:extLst>
          </p:cNvPr>
          <p:cNvSpPr/>
          <p:nvPr/>
        </p:nvSpPr>
        <p:spPr>
          <a:xfrm>
            <a:off x="1737776" y="1452080"/>
            <a:ext cx="4334772" cy="1332385"/>
          </a:xfrm>
          <a:prstGeom prst="wedgeRoundRectCallout">
            <a:avLst>
              <a:gd name="adj1" fmla="val -67070"/>
              <a:gd name="adj2" fmla="val 12671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בהחלט! ישנם מכתבים רבים של הרבי, אשר בהם הוא עונה על קשיים בלימודים.</a:t>
            </a:r>
          </a:p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אשמח בכיף שנעיין ביחד בכמה מהם!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982F71D-57F7-D849-9A5A-246D9BA4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5" y="2644735"/>
            <a:ext cx="2205312" cy="37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9AC4FD2-9C3C-1D4B-A863-69D1E6F11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214" y="2825973"/>
            <a:ext cx="1369985" cy="3726315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BC5AECD-4086-491C-910B-BFFFF2558A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696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35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D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06B8E381-57D0-FD43-A0BE-E2D79D9FA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45" b="45244"/>
          <a:stretch/>
        </p:blipFill>
        <p:spPr>
          <a:xfrm>
            <a:off x="6541667" y="4991908"/>
            <a:ext cx="11300666" cy="123186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AFD048A-5BFC-E74D-BD55-59784A391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204" y="-1564621"/>
            <a:ext cx="8425381" cy="9742850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CF620DF-E86B-4974-ADF1-F23316B9DFB9}"/>
              </a:ext>
            </a:extLst>
          </p:cNvPr>
          <p:cNvSpPr txBox="1"/>
          <p:nvPr/>
        </p:nvSpPr>
        <p:spPr>
          <a:xfrm>
            <a:off x="836796" y="148667"/>
            <a:ext cx="6262647" cy="62153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1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17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ב"ה </a:t>
            </a:r>
            <a:r>
              <a:rPr lang="he-IL" sz="1700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אדר"ח</a:t>
            </a:r>
            <a:r>
              <a:rPr lang="he-IL" sz="17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 אד"ר, תשי"ז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17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ברוקלין.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17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שלום וברכה!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17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במענה על מכתבו...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17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בו כותב אודות התפיסה שלו, שאינה מהירה  כל כך כתפיסת חבריו בישיבה וכו', אשר זה פועל עליו נמיכות רוח ונפילת רוח, ומה יהיה התכלית.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17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והנה ידוע סיפור רז"ל אודות רבי עקיבא, שהתחיל ללמוד תורה בהיותו בן ארבעים שנה, ונקודת המפנה הייתה, כשראה שטיפות מים היורדות על אבן טיפה אחר טיפה - סוף סוף נקבו את האבן... וסופו היה רבן של כל ישראל, הקים תלמידים לאלפים ולרבבות…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17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והנה מי הוא זה אשר ערב ליבו לדמות עצמו לרבי עקיבא, אבל מאידך גיסא תורתנו שבע"פ ושבכתב אינם קובץ סיפורים ח"ו, כי אם תורה כמשמעה - הוראה בחיים לכל אחד מישראל...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17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ומהסיפור הנ"ל מובן, שאפילו אם לימוד התורה כדין טיפת מים הנופלת על אבן, ורואים במוחש שאין רישומה ניכר </a:t>
            </a:r>
            <a:r>
              <a:rPr lang="he-IL" sz="1700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לעייני</a:t>
            </a:r>
            <a:r>
              <a:rPr lang="he-IL" sz="17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 בשר כלל וכלל, בכל זאת על ידי תוקף הרצון והתמדה ושקידה ואי התרשמות מפיתויי היצר מגיעים לשיא היותר גדול,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17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והנמשל לתוכן מכתבו מובן.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5285ED5-4E97-A247-9EAA-024B2D12D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9152" y="2065328"/>
            <a:ext cx="8375328" cy="837532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EC18BF2-20B4-184A-892A-808E664B054E}"/>
              </a:ext>
            </a:extLst>
          </p:cNvPr>
          <p:cNvSpPr txBox="1"/>
          <p:nvPr/>
        </p:nvSpPr>
        <p:spPr>
          <a:xfrm>
            <a:off x="7953360" y="919611"/>
            <a:ext cx="3826543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rgbClr val="1F4199"/>
                </a:solidFill>
                <a:latin typeface="Klugman FM" pitchFamily="2" charset="-79"/>
                <a:cs typeface="Klugman FM" pitchFamily="2" charset="-79"/>
              </a:rPr>
              <a:t>אז גם את ואת... היושבות כאן בכיתה ונתקלות בתחושה הזו לפעמים, אפילו לעיתים רחוקות...</a:t>
            </a:r>
          </a:p>
          <a:p>
            <a:pPr algn="ctr"/>
            <a:endParaRPr lang="he-IL" sz="3200" dirty="0">
              <a:solidFill>
                <a:srgbClr val="1F4199"/>
              </a:solidFill>
              <a:latin typeface="Klugman FM" pitchFamily="2" charset="-79"/>
              <a:cs typeface="Klugman FM" pitchFamily="2" charset="-79"/>
            </a:endParaRPr>
          </a:p>
          <a:p>
            <a:pPr algn="ctr"/>
            <a:r>
              <a:rPr lang="he-IL" sz="3200" dirty="0">
                <a:solidFill>
                  <a:srgbClr val="1F4199"/>
                </a:solidFill>
                <a:latin typeface="Klugman FM" pitchFamily="2" charset="-79"/>
                <a:cs typeface="Klugman FM" pitchFamily="2" charset="-79"/>
              </a:rPr>
              <a:t>הנה מה שכתב הרבי לתלמיד, ששיתף אותו בקושי כזה: 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538FF030-B67C-2D40-9506-2B44EDB25F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062" cy="13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3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6">
            <a:extLst>
              <a:ext uri="{FF2B5EF4-FFF2-40B4-BE49-F238E27FC236}">
                <a16:creationId xmlns:a16="http://schemas.microsoft.com/office/drawing/2014/main" id="{822773AB-DAB0-6E4A-9BFF-AF9F821BA17F}"/>
              </a:ext>
            </a:extLst>
          </p:cNvPr>
          <p:cNvSpPr/>
          <p:nvPr/>
        </p:nvSpPr>
        <p:spPr>
          <a:xfrm rot="10800000">
            <a:off x="-8870" y="1975299"/>
            <a:ext cx="12185605" cy="4909315"/>
          </a:xfrm>
          <a:custGeom>
            <a:avLst/>
            <a:gdLst>
              <a:gd name="connsiteX0" fmla="*/ 1558944 w 1552632"/>
              <a:gd name="connsiteY0" fmla="*/ 1196 h 625522"/>
              <a:gd name="connsiteX1" fmla="*/ 1283000 w 1552632"/>
              <a:gd name="connsiteY1" fmla="*/ 218820 h 625522"/>
              <a:gd name="connsiteX2" fmla="*/ 883185 w 1552632"/>
              <a:gd name="connsiteY2" fmla="*/ 529674 h 625522"/>
              <a:gd name="connsiteX3" fmla="*/ 275363 w 1552632"/>
              <a:gd name="connsiteY3" fmla="*/ 265435 h 625522"/>
              <a:gd name="connsiteX4" fmla="*/ 0 w 1552632"/>
              <a:gd name="connsiteY4" fmla="*/ 1196 h 625522"/>
              <a:gd name="connsiteX5" fmla="*/ 1558944 w 1552632"/>
              <a:gd name="connsiteY5" fmla="*/ 1196 h 62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2632" h="625522">
                <a:moveTo>
                  <a:pt x="1558944" y="1196"/>
                </a:moveTo>
                <a:cubicBezTo>
                  <a:pt x="1514210" y="146279"/>
                  <a:pt x="1422228" y="218820"/>
                  <a:pt x="1283000" y="218820"/>
                </a:cubicBezTo>
                <a:cubicBezTo>
                  <a:pt x="1074159" y="218820"/>
                  <a:pt x="971340" y="350002"/>
                  <a:pt x="883185" y="529674"/>
                </a:cubicBezTo>
                <a:cubicBezTo>
                  <a:pt x="795030" y="709346"/>
                  <a:pt x="112026" y="662158"/>
                  <a:pt x="275363" y="265435"/>
                </a:cubicBezTo>
                <a:cubicBezTo>
                  <a:pt x="277597" y="267700"/>
                  <a:pt x="0" y="366606"/>
                  <a:pt x="0" y="1196"/>
                </a:cubicBezTo>
                <a:cubicBezTo>
                  <a:pt x="5245" y="-399"/>
                  <a:pt x="524893" y="-399"/>
                  <a:pt x="1558944" y="1196"/>
                </a:cubicBezTo>
                <a:close/>
              </a:path>
            </a:pathLst>
          </a:custGeom>
          <a:solidFill>
            <a:srgbClr val="F3CD2E"/>
          </a:solidFill>
          <a:ln w="9467" cap="flat">
            <a:noFill/>
            <a:prstDash val="solid"/>
            <a:miter/>
          </a:ln>
        </p:spPr>
        <p:txBody>
          <a:bodyPr rtlCol="0" anchor="ctr"/>
          <a:lstStyle/>
          <a:p>
            <a:pPr marL="0" algn="l" defTabSz="457200" rtl="0" eaLnBrk="1" latinLnBrk="0" hangingPunct="1"/>
            <a:endParaRPr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730A130D-DAC2-B948-857B-94108664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266" y="2825973"/>
            <a:ext cx="1358054" cy="3726315"/>
          </a:xfrm>
          <a:prstGeom prst="rect">
            <a:avLst/>
          </a:prstGeom>
        </p:spPr>
      </p:pic>
      <p:sp>
        <p:nvSpPr>
          <p:cNvPr id="12" name="הסבר מלבני מעוגל 11">
            <a:extLst>
              <a:ext uri="{FF2B5EF4-FFF2-40B4-BE49-F238E27FC236}">
                <a16:creationId xmlns:a16="http://schemas.microsoft.com/office/drawing/2014/main" id="{E3534E4C-6B5F-9C49-84B2-8EFEBA411289}"/>
              </a:ext>
            </a:extLst>
          </p:cNvPr>
          <p:cNvSpPr/>
          <p:nvPr/>
        </p:nvSpPr>
        <p:spPr>
          <a:xfrm>
            <a:off x="5338412" y="281327"/>
            <a:ext cx="6463983" cy="2261089"/>
          </a:xfrm>
          <a:prstGeom prst="wedgeRoundRectCallout">
            <a:avLst>
              <a:gd name="adj1" fmla="val -6521"/>
              <a:gd name="adj2" fmla="val 89222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וואו! אז הרבי מלמד אותי ללמוד מרבי עקיבא, פשוט לא להתייאש! </a:t>
            </a:r>
          </a:p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גם אם אני מרגישה, שכאילו לא הבנתי כלום, </a:t>
            </a:r>
          </a:p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על ידי השקעת מאמץ נוסף ועוד ועוד אצליח להבין בע"ה, </a:t>
            </a:r>
          </a:p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כמו ששחיקת האבן איננה מורגשת בטפטוף של טיפה אחת, אבל לאחר טיפה ועוד טיפה ועוד... התוצאה ניכרת...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CBC92FD-9D4A-204B-98BD-14A254667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7395"/>
              </a:clrFrom>
              <a:clrTo>
                <a:srgbClr val="EC73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3" t="-1825" r="75960" b="58892"/>
          <a:stretch/>
        </p:blipFill>
        <p:spPr>
          <a:xfrm>
            <a:off x="2679320" y="2660999"/>
            <a:ext cx="2659092" cy="391567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290DB49-9481-1748-824D-5A313F21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701" y="2850358"/>
            <a:ext cx="1431403" cy="3726315"/>
          </a:xfrm>
          <a:prstGeom prst="rect">
            <a:avLst/>
          </a:prstGeom>
        </p:spPr>
      </p:pic>
      <p:sp>
        <p:nvSpPr>
          <p:cNvPr id="4" name="הסבר מלבני מעוגל 3">
            <a:extLst>
              <a:ext uri="{FF2B5EF4-FFF2-40B4-BE49-F238E27FC236}">
                <a16:creationId xmlns:a16="http://schemas.microsoft.com/office/drawing/2014/main" id="{925EA72E-0930-1F40-B876-DAA64CF95962}"/>
              </a:ext>
            </a:extLst>
          </p:cNvPr>
          <p:cNvSpPr/>
          <p:nvPr/>
        </p:nvSpPr>
        <p:spPr>
          <a:xfrm>
            <a:off x="1164200" y="1434296"/>
            <a:ext cx="4334772" cy="1332385"/>
          </a:xfrm>
          <a:prstGeom prst="wedgeRoundRectCallout">
            <a:avLst>
              <a:gd name="adj1" fmla="val -67070"/>
              <a:gd name="adj2" fmla="val 12671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0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והנה בהמשך המכתב, אני רואה, שהרבי נותן עוד "טיפות" – "טיפים" מעשיים: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982F71D-57F7-D849-9A5A-246D9BA4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41" y="2528000"/>
            <a:ext cx="2205312" cy="37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9AC4FD2-9C3C-1D4B-A863-69D1E6F11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650" y="2825973"/>
            <a:ext cx="1369985" cy="372631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9D0C250-22F3-4F4B-BD12-511B7D8B3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696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4D0B9916-4DAA-9740-9223-E56D7DFF2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8" t="42845" b="45244"/>
          <a:stretch/>
        </p:blipFill>
        <p:spPr>
          <a:xfrm>
            <a:off x="0" y="4762857"/>
            <a:ext cx="9451735" cy="2182326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27896F2C-AE45-B84F-AB88-AED923F280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5" r="49828" b="45244"/>
          <a:stretch/>
        </p:blipFill>
        <p:spPr>
          <a:xfrm>
            <a:off x="2147789" y="4762857"/>
            <a:ext cx="10044211" cy="2182326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4BB5606-1973-5C4A-8E07-98A5372248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42845" b="45244"/>
          <a:stretch/>
        </p:blipFill>
        <p:spPr>
          <a:xfrm>
            <a:off x="-1" y="4191600"/>
            <a:ext cx="5092157" cy="123186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6B8E381-57D0-FD43-A0BE-E2D79D9FA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5" r="49697" b="45244"/>
          <a:stretch/>
        </p:blipFill>
        <p:spPr>
          <a:xfrm>
            <a:off x="6507366" y="4191600"/>
            <a:ext cx="5684634" cy="1231866"/>
          </a:xfrm>
          <a:prstGeom prst="rect">
            <a:avLst/>
          </a:prstGeom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540A37FD-1EB4-594F-BF6B-78D2B79AB55C}"/>
              </a:ext>
            </a:extLst>
          </p:cNvPr>
          <p:cNvGrpSpPr/>
          <p:nvPr/>
        </p:nvGrpSpPr>
        <p:grpSpPr>
          <a:xfrm>
            <a:off x="1883310" y="498048"/>
            <a:ext cx="8425381" cy="5785703"/>
            <a:chOff x="-434932" y="536148"/>
            <a:chExt cx="8425381" cy="5785703"/>
          </a:xfrm>
        </p:grpSpPr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0AFD048A-5BFC-E74D-BD55-59784A391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932" y="536148"/>
              <a:ext cx="8425381" cy="5785703"/>
            </a:xfrm>
            <a:prstGeom prst="rect">
              <a:avLst/>
            </a:prstGeom>
          </p:spPr>
        </p:pic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BCF620DF-E86B-4974-ADF1-F23316B9DFB9}"/>
                </a:ext>
              </a:extLst>
            </p:cNvPr>
            <p:cNvSpPr txBox="1"/>
            <p:nvPr/>
          </p:nvSpPr>
          <p:spPr>
            <a:xfrm>
              <a:off x="1331063" y="1308032"/>
              <a:ext cx="5428337" cy="42419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1" anchor="ctr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he-IL" sz="1900" b="1" dirty="0" err="1">
                  <a:latin typeface="Afek 1.5 AAA Light" panose="00000400000000000000" pitchFamily="50" charset="-79"/>
                  <a:cs typeface="Afek 1.5 AAA Light" panose="00000400000000000000" pitchFamily="50" charset="-79"/>
                </a:rPr>
                <a:t>ויחדול</a:t>
              </a:r>
              <a:r>
                <a:rPr lang="he-IL" sz="1900" b="1" dirty="0">
                  <a:latin typeface="Afek 1.5 AAA Light" panose="00000400000000000000" pitchFamily="50" charset="-79"/>
                  <a:cs typeface="Afek 1.5 AAA Light" panose="00000400000000000000" pitchFamily="50" charset="-79"/>
                </a:rPr>
                <a:t> מלהתעמק במדידת תפיסת שכלו...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he-IL" sz="1900" b="1" dirty="0">
                  <a:latin typeface="Afek 1.5 AAA Light" panose="00000400000000000000" pitchFamily="50" charset="-79"/>
                  <a:cs typeface="Afek 1.5 AAA Light" panose="00000400000000000000" pitchFamily="50" charset="-79"/>
                </a:rPr>
                <a:t>וילמד דווקא בדיבוק חברים</a:t>
              </a:r>
              <a:r>
                <a:rPr lang="he-IL" sz="1900" dirty="0">
                  <a:latin typeface="Afek 1.5 AAA Light" panose="00000400000000000000" pitchFamily="50" charset="-79"/>
                  <a:cs typeface="Afek 1.5 AAA Light" panose="00000400000000000000" pitchFamily="50" charset="-79"/>
                </a:rPr>
                <a:t>, אשר אז קרוב לוודאי שיעבור כאב הראש, שכותב אודותיו שמרגיש בעת הלימוד, ויבקש את ראש הישיבה שלו, שימצא לו חבר המתאים בשבילו,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he-IL" sz="1900" dirty="0">
                  <a:latin typeface="Afek 1.5 AAA Light" panose="00000400000000000000" pitchFamily="50" charset="-79"/>
                  <a:cs typeface="Afek 1.5 AAA Light" panose="00000400000000000000" pitchFamily="50" charset="-79"/>
                </a:rPr>
                <a:t>וכשילמד מתוך שמחה - הנה סוף כל סוף יוכל לבשר בשורות משמחות מהצלחתו בלימודים.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he-IL" sz="1900" dirty="0">
                  <a:latin typeface="Afek 1.5 AAA Light" panose="00000400000000000000" pitchFamily="50" charset="-79"/>
                  <a:cs typeface="Afek 1.5 AAA Light" panose="00000400000000000000" pitchFamily="50" charset="-79"/>
                </a:rPr>
                <a:t>מהנכון לבדוק את התפילין שלו, ואשר בכל יום חול </a:t>
              </a:r>
              <a:r>
                <a:rPr lang="he-IL" sz="1900" dirty="0" err="1">
                  <a:latin typeface="Afek 1.5 AAA Light" panose="00000400000000000000" pitchFamily="50" charset="-79"/>
                  <a:cs typeface="Afek 1.5 AAA Light" panose="00000400000000000000" pitchFamily="50" charset="-79"/>
                </a:rPr>
                <a:t>לאחרי</a:t>
              </a:r>
              <a:r>
                <a:rPr lang="he-IL" sz="1900" dirty="0">
                  <a:latin typeface="Afek 1.5 AAA Light" panose="00000400000000000000" pitchFamily="50" charset="-79"/>
                  <a:cs typeface="Afek 1.5 AAA Light" panose="00000400000000000000" pitchFamily="50" charset="-79"/>
                </a:rPr>
                <a:t> תפלת הבוקר יאמר איזה מזמורי תהלים, ומה טוב השיעור החודשי, כפי שנחלק </a:t>
              </a:r>
              <a:r>
                <a:rPr lang="he-IL" sz="1900" dirty="0" err="1">
                  <a:latin typeface="Afek 1.5 AAA Light" panose="00000400000000000000" pitchFamily="50" charset="-79"/>
                  <a:cs typeface="Afek 1.5 AAA Light" panose="00000400000000000000" pitchFamily="50" charset="-79"/>
                </a:rPr>
                <a:t>התהלים</a:t>
              </a:r>
              <a:r>
                <a:rPr lang="he-IL" sz="1900" dirty="0">
                  <a:latin typeface="Afek 1.5 AAA Light" panose="00000400000000000000" pitchFamily="50" charset="-79"/>
                  <a:cs typeface="Afek 1.5 AAA Light" panose="00000400000000000000" pitchFamily="50" charset="-79"/>
                </a:rPr>
                <a:t> לימי החודש.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he-IL" sz="1900" dirty="0">
                  <a:latin typeface="Afek 1.5 AAA Light" panose="00000400000000000000" pitchFamily="50" charset="-79"/>
                  <a:cs typeface="Afek 1.5 AAA Light" panose="00000400000000000000" pitchFamily="50" charset="-79"/>
                </a:rPr>
                <a:t>בברכה </a:t>
              </a:r>
            </a:p>
          </p:txBody>
        </p:sp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85285ED5-4E97-A247-9EAA-024B2D12D9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75"/>
          <a:stretch/>
        </p:blipFill>
        <p:spPr>
          <a:xfrm flipH="1">
            <a:off x="1004170" y="347721"/>
            <a:ext cx="11661961" cy="651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06DBB581-A4A3-4341-8A25-B86A67000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696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7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8">
            <a:extLst>
              <a:ext uri="{FF2B5EF4-FFF2-40B4-BE49-F238E27FC236}">
                <a16:creationId xmlns:a16="http://schemas.microsoft.com/office/drawing/2014/main" id="{559EDB7D-51A0-A24C-8898-D1C86FA6CF6D}"/>
              </a:ext>
            </a:extLst>
          </p:cNvPr>
          <p:cNvSpPr/>
          <p:nvPr/>
        </p:nvSpPr>
        <p:spPr>
          <a:xfrm rot="10800000">
            <a:off x="2440552" y="-7205"/>
            <a:ext cx="9751448" cy="6877338"/>
          </a:xfrm>
          <a:custGeom>
            <a:avLst/>
            <a:gdLst>
              <a:gd name="connsiteX0" fmla="*/ 0 w 1206500"/>
              <a:gd name="connsiteY0" fmla="*/ 850900 h 850900"/>
              <a:gd name="connsiteX1" fmla="*/ 0 w 1206500"/>
              <a:gd name="connsiteY1" fmla="*/ 0 h 850900"/>
              <a:gd name="connsiteX2" fmla="*/ 481759 w 1206500"/>
              <a:gd name="connsiteY2" fmla="*/ 425450 h 850900"/>
              <a:gd name="connsiteX3" fmla="*/ 1107877 w 1206500"/>
              <a:gd name="connsiteY3" fmla="*/ 547726 h 850900"/>
              <a:gd name="connsiteX4" fmla="*/ 1171786 w 1206500"/>
              <a:gd name="connsiteY4" fmla="*/ 850900 h 850900"/>
              <a:gd name="connsiteX5" fmla="*/ 0 w 1206500"/>
              <a:gd name="connsiteY5" fmla="*/ 8509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6500" h="850900">
                <a:moveTo>
                  <a:pt x="0" y="850900"/>
                </a:moveTo>
                <a:lnTo>
                  <a:pt x="0" y="0"/>
                </a:lnTo>
                <a:cubicBezTo>
                  <a:pt x="355717" y="53232"/>
                  <a:pt x="516303" y="195049"/>
                  <a:pt x="481759" y="425450"/>
                </a:cubicBezTo>
                <a:cubicBezTo>
                  <a:pt x="429943" y="771052"/>
                  <a:pt x="950741" y="425450"/>
                  <a:pt x="1107877" y="547726"/>
                </a:cubicBezTo>
                <a:cubicBezTo>
                  <a:pt x="1212634" y="629244"/>
                  <a:pt x="1233937" y="730302"/>
                  <a:pt x="1171786" y="850900"/>
                </a:cubicBezTo>
                <a:lnTo>
                  <a:pt x="0" y="850900"/>
                </a:lnTo>
                <a:close/>
              </a:path>
            </a:pathLst>
          </a:custGeom>
          <a:solidFill>
            <a:srgbClr val="1F4199"/>
          </a:solidFill>
          <a:ln w="9450" cap="flat">
            <a:noFill/>
            <a:prstDash val="solid"/>
            <a:miter/>
          </a:ln>
        </p:spPr>
        <p:txBody>
          <a:bodyPr rtlCol="0" anchor="ctr"/>
          <a:lstStyle/>
          <a:p>
            <a:pPr marL="0" algn="l" defTabSz="914400" rtl="0" eaLnBrk="1" latinLnBrk="0" hangingPunct="1"/>
            <a:endParaRPr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730A130D-DAC2-B948-857B-94108664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266" y="2825973"/>
            <a:ext cx="1358054" cy="372631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CBC92FD-9D4A-204B-98BD-14A254667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7395"/>
              </a:clrFrom>
              <a:clrTo>
                <a:srgbClr val="EC73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3" t="-1825" r="75960" b="58892"/>
          <a:stretch/>
        </p:blipFill>
        <p:spPr>
          <a:xfrm>
            <a:off x="2679320" y="2660999"/>
            <a:ext cx="2659092" cy="391567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290DB49-9481-1748-824D-5A313F21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701" y="2850358"/>
            <a:ext cx="1431403" cy="3726315"/>
          </a:xfrm>
          <a:prstGeom prst="rect">
            <a:avLst/>
          </a:prstGeom>
        </p:spPr>
      </p:pic>
      <p:sp>
        <p:nvSpPr>
          <p:cNvPr id="4" name="הסבר מלבני מעוגל 3">
            <a:extLst>
              <a:ext uri="{FF2B5EF4-FFF2-40B4-BE49-F238E27FC236}">
                <a16:creationId xmlns:a16="http://schemas.microsoft.com/office/drawing/2014/main" id="{925EA72E-0930-1F40-B876-DAA64CF95962}"/>
              </a:ext>
            </a:extLst>
          </p:cNvPr>
          <p:cNvSpPr/>
          <p:nvPr/>
        </p:nvSpPr>
        <p:spPr>
          <a:xfrm>
            <a:off x="1737776" y="350589"/>
            <a:ext cx="8194844" cy="2177411"/>
          </a:xfrm>
          <a:prstGeom prst="wedgeRoundRectCallout">
            <a:avLst>
              <a:gd name="adj1" fmla="val -60109"/>
              <a:gd name="adj2" fmla="val 8807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2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מעניין, שגם פה הרבי מציע: קודם כל להסיח את הדעת מהמחשבות הללו על הקושי.... לא "לחפור" בהן. </a:t>
            </a:r>
          </a:p>
          <a:p>
            <a:r>
              <a:rPr lang="he-IL" sz="22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ראינו את זה גם במכתבים הקודמים שלמדנו. </a:t>
            </a:r>
          </a:p>
          <a:p>
            <a:r>
              <a:rPr lang="he-IL" sz="2200" dirty="0">
                <a:solidFill>
                  <a:schemeClr val="tx1"/>
                </a:solidFill>
                <a:latin typeface="Afek 1.5 AAA Light" panose="00000400000000000000" pitchFamily="50" charset="-79"/>
                <a:cs typeface="Afek 1.5 AAA Light" panose="00000400000000000000" pitchFamily="50" charset="-79"/>
              </a:rPr>
              <a:t>כדאי שניקח לכל תחום את המסר של הסרת מחשבות שליליות ותוקעות!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982F71D-57F7-D849-9A5A-246D9BA4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5" y="2528000"/>
            <a:ext cx="2205312" cy="37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9AC4FD2-9C3C-1D4B-A863-69D1E6F11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650" y="2825973"/>
            <a:ext cx="1369985" cy="372631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9BAF735B-E9B3-45F4-AF6C-D0EBC34816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" y="12000"/>
            <a:ext cx="1307696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1028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1151</Words>
  <Application>Microsoft Office PowerPoint</Application>
  <PresentationFormat>מסך רחב</PresentationFormat>
  <Paragraphs>92</Paragraphs>
  <Slides>17</Slides>
  <Notes>3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3" baseType="lpstr">
      <vt:lpstr>Klugman FM</vt:lpstr>
      <vt:lpstr>Afek 1.5 AAA Light</vt:lpstr>
      <vt:lpstr>Calibri</vt:lpstr>
      <vt:lpstr>Arial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משתמש</dc:creator>
  <cp:lastModifiedBy>שטערני פש</cp:lastModifiedBy>
  <cp:revision>82</cp:revision>
  <dcterms:created xsi:type="dcterms:W3CDTF">2022-01-04T08:33:58Z</dcterms:created>
  <dcterms:modified xsi:type="dcterms:W3CDTF">2022-01-10T22:29:49Z</dcterms:modified>
</cp:coreProperties>
</file>