
<file path=[Content_Types].xml><?xml version="1.0" encoding="utf-8"?>
<Types xmlns="http://schemas.openxmlformats.org/package/2006/content-types">
  <Default Extension="fntdata" ContentType="application/x-fontdata"/>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wdp" ContentType="image/vnd.ms-photo"/>
  <Default Extension="wma" ContentType="audio/x-ms-wma"/>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embedTrueTypeFonts="1" saveSubsetFonts="1">
  <p:sldMasterIdLst>
    <p:sldMasterId id="2147483803" r:id="rId1"/>
  </p:sldMasterIdLst>
  <p:notesMasterIdLst>
    <p:notesMasterId r:id="rId23"/>
  </p:notesMasterIdLst>
  <p:sldIdLst>
    <p:sldId id="390" r:id="rId2"/>
    <p:sldId id="408" r:id="rId3"/>
    <p:sldId id="355" r:id="rId4"/>
    <p:sldId id="391" r:id="rId5"/>
    <p:sldId id="392" r:id="rId6"/>
    <p:sldId id="403" r:id="rId7"/>
    <p:sldId id="404" r:id="rId8"/>
    <p:sldId id="405" r:id="rId9"/>
    <p:sldId id="406" r:id="rId10"/>
    <p:sldId id="393" r:id="rId11"/>
    <p:sldId id="394" r:id="rId12"/>
    <p:sldId id="395" r:id="rId13"/>
    <p:sldId id="396" r:id="rId14"/>
    <p:sldId id="397" r:id="rId15"/>
    <p:sldId id="398" r:id="rId16"/>
    <p:sldId id="399" r:id="rId17"/>
    <p:sldId id="400" r:id="rId18"/>
    <p:sldId id="401" r:id="rId19"/>
    <p:sldId id="407" r:id="rId20"/>
    <p:sldId id="409" r:id="rId21"/>
    <p:sldId id="410" r:id="rId22"/>
  </p:sldIdLst>
  <p:sldSz cx="12192000" cy="6858000"/>
  <p:notesSz cx="6858000" cy="9144000"/>
  <p:embeddedFontLst>
    <p:embeddedFont>
      <p:font typeface="Almoni Tzar DL 4.0 AAA Medium" panose="020B0604020202020204" charset="-79"/>
      <p:regular r:id="rId24"/>
    </p:embeddedFont>
    <p:embeddedFont>
      <p:font typeface="Calibri" panose="020F0502020204030204" pitchFamily="34" charset="0"/>
      <p:regular r:id="rId25"/>
      <p:bold r:id="rId26"/>
      <p:italic r:id="rId27"/>
      <p:boldItalic r:id="rId28"/>
    </p:embeddedFont>
    <p:embeddedFont>
      <p:font typeface="Fb Metali" panose="020B0604020202020204" charset="-79"/>
      <p:regular r:id="rId29"/>
    </p:embeddedFont>
    <p:embeddedFont>
      <p:font typeface="FrankG" panose="02020003050405020304" charset="-79"/>
      <p:regular r:id="rId30"/>
      <p:bold r:id="rId31"/>
    </p:embeddedFont>
  </p:embeddedFontLst>
  <p:defaultText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תורה" id="{C4D89698-0959-416D-B346-3C5893E5067F}">
          <p14:sldIdLst>
            <p14:sldId id="390"/>
            <p14:sldId id="408"/>
            <p14:sldId id="355"/>
            <p14:sldId id="391"/>
            <p14:sldId id="392"/>
            <p14:sldId id="403"/>
            <p14:sldId id="404"/>
            <p14:sldId id="405"/>
            <p14:sldId id="406"/>
            <p14:sldId id="393"/>
            <p14:sldId id="394"/>
            <p14:sldId id="395"/>
            <p14:sldId id="396"/>
            <p14:sldId id="397"/>
            <p14:sldId id="398"/>
            <p14:sldId id="399"/>
            <p14:sldId id="400"/>
            <p14:sldId id="401"/>
            <p14:sldId id="407"/>
            <p14:sldId id="409"/>
            <p14:sldId id="41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1C1"/>
    <a:srgbClr val="7ABBB5"/>
    <a:srgbClr val="F2616E"/>
    <a:srgbClr val="FDC523"/>
    <a:srgbClr val="78B9B3"/>
    <a:srgbClr val="C00000"/>
    <a:srgbClr val="852B2D"/>
    <a:srgbClr val="592825"/>
    <a:srgbClr val="F8A5A8"/>
    <a:srgbClr val="01070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4013" autoAdjust="0"/>
    <p:restoredTop sz="94660"/>
  </p:normalViewPr>
  <p:slideViewPr>
    <p:cSldViewPr snapToGrid="0">
      <p:cViewPr>
        <p:scale>
          <a:sx n="40" d="100"/>
          <a:sy n="40" d="100"/>
        </p:scale>
        <p:origin x="2275" y="1051"/>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מציין מיקום של כותרת עליונה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he-IL"/>
          </a:p>
        </p:txBody>
      </p:sp>
      <p:sp>
        <p:nvSpPr>
          <p:cNvPr id="3" name="מציין מיקום של תאריך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F0D2BF5-529E-4AA5-A80E-75BE575F7FC1}" type="datetimeFigureOut">
              <a:rPr lang="he-IL" smtClean="0"/>
              <a:t>י"ג/כסלו/תשפ"א</a:t>
            </a:fld>
            <a:endParaRPr lang="he-IL"/>
          </a:p>
        </p:txBody>
      </p:sp>
      <p:sp>
        <p:nvSpPr>
          <p:cNvPr id="4" name="מציין מיקום של תמונת שקופית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he-IL"/>
          </a:p>
        </p:txBody>
      </p:sp>
      <p:sp>
        <p:nvSpPr>
          <p:cNvPr id="5" name="מציין מיקום של הערו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6" name="מציין מיקום של כותרת תחתונה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he-IL"/>
          </a:p>
        </p:txBody>
      </p:sp>
      <p:sp>
        <p:nvSpPr>
          <p:cNvPr id="7" name="מציין מיקום של מספר שקופית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EC4EA2D8-58DC-4BE0-9069-28A7159524F2}" type="slidenum">
              <a:rPr lang="he-IL" smtClean="0"/>
              <a:t>‹#›</a:t>
            </a:fld>
            <a:endParaRPr lang="he-IL"/>
          </a:p>
        </p:txBody>
      </p:sp>
    </p:spTree>
    <p:extLst>
      <p:ext uri="{BB962C8B-B14F-4D97-AF65-F5344CB8AC3E}">
        <p14:creationId xmlns:p14="http://schemas.microsoft.com/office/powerpoint/2010/main" val="216304377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שקופית כותרת">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7DCB6D1-4E67-4328-B9B3-DC11D7EBFDC3}"/>
              </a:ext>
            </a:extLst>
          </p:cNvPr>
          <p:cNvSpPr>
            <a:spLocks noGrp="1"/>
          </p:cNvSpPr>
          <p:nvPr>
            <p:ph type="ctrTitle"/>
          </p:nvPr>
        </p:nvSpPr>
        <p:spPr>
          <a:xfrm>
            <a:off x="1524000" y="1122363"/>
            <a:ext cx="9144000" cy="2387600"/>
          </a:xfrm>
        </p:spPr>
        <p:txBody>
          <a:bodyPr anchor="b"/>
          <a:lstStyle>
            <a:lvl1pPr algn="ctr">
              <a:defRPr sz="6000"/>
            </a:lvl1pPr>
          </a:lstStyle>
          <a:p>
            <a:r>
              <a:rPr lang="he-IL"/>
              <a:t>לחץ כדי לערוך סגנון כותרת של תבנית בסיס</a:t>
            </a:r>
          </a:p>
        </p:txBody>
      </p:sp>
      <p:sp>
        <p:nvSpPr>
          <p:cNvPr id="3" name="כותרת משנה 2">
            <a:extLst>
              <a:ext uri="{FF2B5EF4-FFF2-40B4-BE49-F238E27FC236}">
                <a16:creationId xmlns:a16="http://schemas.microsoft.com/office/drawing/2014/main" id="{9E0EB01E-8C8F-4AF7-A610-C2ECC0BD273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he-IL"/>
              <a:t>לחץ כדי לערוך סגנון כותרת משנה של תבנית בסיס</a:t>
            </a:r>
          </a:p>
        </p:txBody>
      </p:sp>
      <p:sp>
        <p:nvSpPr>
          <p:cNvPr id="4" name="מציין מיקום של תאריך 3">
            <a:extLst>
              <a:ext uri="{FF2B5EF4-FFF2-40B4-BE49-F238E27FC236}">
                <a16:creationId xmlns:a16="http://schemas.microsoft.com/office/drawing/2014/main" id="{AF00D29A-ED33-41EC-BC84-3D21BACAA5B1}"/>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5" name="מציין מיקום של כותרת תחתונה 4">
            <a:extLst>
              <a:ext uri="{FF2B5EF4-FFF2-40B4-BE49-F238E27FC236}">
                <a16:creationId xmlns:a16="http://schemas.microsoft.com/office/drawing/2014/main" id="{5A832888-0C4A-4106-974D-9A34C58BCD2A}"/>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A39A5CE0-3361-410A-AD65-5DEABDB79B0A}"/>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791287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כותרת וטקסט אנכי">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6705BB5-8A96-4F9F-8DAA-0A102E0B1758}"/>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18B9E5A0-0462-4821-90CB-D27DAE3D9E43}"/>
              </a:ext>
            </a:extLst>
          </p:cNvPr>
          <p:cNvSpPr>
            <a:spLocks noGrp="1"/>
          </p:cNvSpPr>
          <p:nvPr>
            <p:ph type="body" orient="vert" idx="1"/>
          </p:nvPr>
        </p:nvSpPr>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1FBE0054-D5BB-48C6-BCDF-717108B3CF0E}"/>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5" name="מציין מיקום של כותרת תחתונה 4">
            <a:extLst>
              <a:ext uri="{FF2B5EF4-FFF2-40B4-BE49-F238E27FC236}">
                <a16:creationId xmlns:a16="http://schemas.microsoft.com/office/drawing/2014/main" id="{8A95C45B-A6E9-4022-BCC4-0AB84DA06BC8}"/>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6EFBE41-FC49-4C73-A848-43E78BFF1849}"/>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2544348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כותרת אנכית וטקסט">
    <p:spTree>
      <p:nvGrpSpPr>
        <p:cNvPr id="1" name=""/>
        <p:cNvGrpSpPr/>
        <p:nvPr/>
      </p:nvGrpSpPr>
      <p:grpSpPr>
        <a:xfrm>
          <a:off x="0" y="0"/>
          <a:ext cx="0" cy="0"/>
          <a:chOff x="0" y="0"/>
          <a:chExt cx="0" cy="0"/>
        </a:xfrm>
      </p:grpSpPr>
      <p:sp>
        <p:nvSpPr>
          <p:cNvPr id="2" name="כותרת אנכית 1">
            <a:extLst>
              <a:ext uri="{FF2B5EF4-FFF2-40B4-BE49-F238E27FC236}">
                <a16:creationId xmlns:a16="http://schemas.microsoft.com/office/drawing/2014/main" id="{DAAAA13B-FAD3-4060-9E9B-30C3E5990A14}"/>
              </a:ext>
            </a:extLst>
          </p:cNvPr>
          <p:cNvSpPr>
            <a:spLocks noGrp="1"/>
          </p:cNvSpPr>
          <p:nvPr>
            <p:ph type="title" orient="vert"/>
          </p:nvPr>
        </p:nvSpPr>
        <p:spPr>
          <a:xfrm>
            <a:off x="8724900" y="365125"/>
            <a:ext cx="2628900" cy="5811838"/>
          </a:xfrm>
        </p:spPr>
        <p:txBody>
          <a:bodyPr vert="eaVert"/>
          <a:lstStyle/>
          <a:p>
            <a:r>
              <a:rPr lang="he-IL"/>
              <a:t>לחץ כדי לערוך סגנון כותרת של תבנית בסיס</a:t>
            </a:r>
          </a:p>
        </p:txBody>
      </p:sp>
      <p:sp>
        <p:nvSpPr>
          <p:cNvPr id="3" name="מציין מיקום של טקסט אנכי 2">
            <a:extLst>
              <a:ext uri="{FF2B5EF4-FFF2-40B4-BE49-F238E27FC236}">
                <a16:creationId xmlns:a16="http://schemas.microsoft.com/office/drawing/2014/main" id="{97796317-53A6-49F1-9CD8-969E2AB94013}"/>
              </a:ext>
            </a:extLst>
          </p:cNvPr>
          <p:cNvSpPr>
            <a:spLocks noGrp="1"/>
          </p:cNvSpPr>
          <p:nvPr>
            <p:ph type="body" orient="vert" idx="1"/>
          </p:nvPr>
        </p:nvSpPr>
        <p:spPr>
          <a:xfrm>
            <a:off x="838200" y="365125"/>
            <a:ext cx="7734300" cy="5811838"/>
          </a:xfrm>
        </p:spPr>
        <p:txBody>
          <a:bodyPr vert="eaVert"/>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AD3EE45F-2417-4A7B-9EEF-501846A62E83}"/>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5" name="מציין מיקום של כותרת תחתונה 4">
            <a:extLst>
              <a:ext uri="{FF2B5EF4-FFF2-40B4-BE49-F238E27FC236}">
                <a16:creationId xmlns:a16="http://schemas.microsoft.com/office/drawing/2014/main" id="{8DE9570A-CEBF-4439-839F-7E4E7474667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00413DC4-D8AE-448D-99C3-0B25B5557C23}"/>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63975003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כותרת ותוכן">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0AB88DD4-47F5-4CE0-8316-3B3BF7D3F045}"/>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699B9944-832C-4805-8A2B-AD4A148CA72C}"/>
              </a:ext>
            </a:extLst>
          </p:cNvPr>
          <p:cNvSpPr>
            <a:spLocks noGrp="1"/>
          </p:cNvSpPr>
          <p:nvPr>
            <p:ph idx="1"/>
          </p:nvPr>
        </p:nvSpPr>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EA20A206-92F7-4456-8198-F4AD4A9962CA}"/>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5" name="מציין מיקום של כותרת תחתונה 4">
            <a:extLst>
              <a:ext uri="{FF2B5EF4-FFF2-40B4-BE49-F238E27FC236}">
                <a16:creationId xmlns:a16="http://schemas.microsoft.com/office/drawing/2014/main" id="{7B82A8D7-718D-460D-9DF3-348D07A48609}"/>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897B03B0-A2B3-4A53-8CFF-A26DAB504DC0}"/>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17747108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כותרת מקטע עליונ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617C8BEC-2B14-4ED6-B1BD-E718CA8D1D1A}"/>
              </a:ext>
            </a:extLst>
          </p:cNvPr>
          <p:cNvSpPr>
            <a:spLocks noGrp="1"/>
          </p:cNvSpPr>
          <p:nvPr>
            <p:ph type="title"/>
          </p:nvPr>
        </p:nvSpPr>
        <p:spPr>
          <a:xfrm>
            <a:off x="831850" y="1709738"/>
            <a:ext cx="10515600" cy="2852737"/>
          </a:xfrm>
        </p:spPr>
        <p:txBody>
          <a:bodyPr anchor="b"/>
          <a:lstStyle>
            <a:lvl1pPr>
              <a:defRPr sz="6000"/>
            </a:lvl1p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AF0D9159-8149-4543-8095-0CA0F77ECE6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he-IL"/>
              <a:t>לחץ כדי לערוך סגנונות טקסט של תבנית בסיס</a:t>
            </a:r>
          </a:p>
        </p:txBody>
      </p:sp>
      <p:sp>
        <p:nvSpPr>
          <p:cNvPr id="4" name="מציין מיקום של תאריך 3">
            <a:extLst>
              <a:ext uri="{FF2B5EF4-FFF2-40B4-BE49-F238E27FC236}">
                <a16:creationId xmlns:a16="http://schemas.microsoft.com/office/drawing/2014/main" id="{4E1CFED3-F7E2-43C4-99F3-CFCC60949B6F}"/>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5" name="מציין מיקום של כותרת תחתונה 4">
            <a:extLst>
              <a:ext uri="{FF2B5EF4-FFF2-40B4-BE49-F238E27FC236}">
                <a16:creationId xmlns:a16="http://schemas.microsoft.com/office/drawing/2014/main" id="{1888C67E-FE61-41C9-B3F9-D3DAF0448D8D}"/>
              </a:ext>
            </a:extLst>
          </p:cNvPr>
          <p:cNvSpPr>
            <a:spLocks noGrp="1"/>
          </p:cNvSpPr>
          <p:nvPr>
            <p:ph type="ftr" sz="quarter" idx="11"/>
          </p:nvPr>
        </p:nvSpPr>
        <p:spPr/>
        <p:txBody>
          <a:bodyPr/>
          <a:lstStyle/>
          <a:p>
            <a:endParaRPr lang="he-IL"/>
          </a:p>
        </p:txBody>
      </p:sp>
      <p:sp>
        <p:nvSpPr>
          <p:cNvPr id="6" name="מציין מיקום של מספר שקופית 5">
            <a:extLst>
              <a:ext uri="{FF2B5EF4-FFF2-40B4-BE49-F238E27FC236}">
                <a16:creationId xmlns:a16="http://schemas.microsoft.com/office/drawing/2014/main" id="{CC50F19D-6A70-41F6-84B1-C90AE3C48ECE}"/>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739600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שני תכנים">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B9B2541-8B0D-42E5-9F6F-E02DA86B84CA}"/>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2212641E-C91B-4112-A232-7F1865F823A4}"/>
              </a:ext>
            </a:extLst>
          </p:cNvPr>
          <p:cNvSpPr>
            <a:spLocks noGrp="1"/>
          </p:cNvSpPr>
          <p:nvPr>
            <p:ph sz="half" idx="1"/>
          </p:nvPr>
        </p:nvSpPr>
        <p:spPr>
          <a:xfrm>
            <a:off x="838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תוכן 3">
            <a:extLst>
              <a:ext uri="{FF2B5EF4-FFF2-40B4-BE49-F238E27FC236}">
                <a16:creationId xmlns:a16="http://schemas.microsoft.com/office/drawing/2014/main" id="{25F69B92-D444-4CB3-9270-FCCACA0DACF7}"/>
              </a:ext>
            </a:extLst>
          </p:cNvPr>
          <p:cNvSpPr>
            <a:spLocks noGrp="1"/>
          </p:cNvSpPr>
          <p:nvPr>
            <p:ph sz="half" idx="2"/>
          </p:nvPr>
        </p:nvSpPr>
        <p:spPr>
          <a:xfrm>
            <a:off x="6172200" y="1825625"/>
            <a:ext cx="5181600" cy="435133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של תאריך 4">
            <a:extLst>
              <a:ext uri="{FF2B5EF4-FFF2-40B4-BE49-F238E27FC236}">
                <a16:creationId xmlns:a16="http://schemas.microsoft.com/office/drawing/2014/main" id="{CE1874D6-ABE3-447D-AE4F-A60D70227F4D}"/>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6" name="מציין מיקום של כותרת תחתונה 5">
            <a:extLst>
              <a:ext uri="{FF2B5EF4-FFF2-40B4-BE49-F238E27FC236}">
                <a16:creationId xmlns:a16="http://schemas.microsoft.com/office/drawing/2014/main" id="{5D170A62-6D9B-45CB-8B5D-841967D0F1B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55E860DF-754E-405B-BB8B-91106A6A8597}"/>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106646960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השוואה">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7F5ADD8C-1FDF-46F4-8565-123CAE4D7FFB}"/>
              </a:ext>
            </a:extLst>
          </p:cNvPr>
          <p:cNvSpPr>
            <a:spLocks noGrp="1"/>
          </p:cNvSpPr>
          <p:nvPr>
            <p:ph type="title"/>
          </p:nvPr>
        </p:nvSpPr>
        <p:spPr>
          <a:xfrm>
            <a:off x="839788" y="365125"/>
            <a:ext cx="10515600" cy="1325563"/>
          </a:xfrm>
        </p:spPr>
        <p:txBody>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F50D599E-5C42-41DE-8FAC-85EADDB9688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4" name="מציין מיקום תוכן 3">
            <a:extLst>
              <a:ext uri="{FF2B5EF4-FFF2-40B4-BE49-F238E27FC236}">
                <a16:creationId xmlns:a16="http://schemas.microsoft.com/office/drawing/2014/main" id="{1F334C13-5F85-4066-A13B-1501E93B487A}"/>
              </a:ext>
            </a:extLst>
          </p:cNvPr>
          <p:cNvSpPr>
            <a:spLocks noGrp="1"/>
          </p:cNvSpPr>
          <p:nvPr>
            <p:ph sz="half" idx="2"/>
          </p:nvPr>
        </p:nvSpPr>
        <p:spPr>
          <a:xfrm>
            <a:off x="839788" y="2505075"/>
            <a:ext cx="5157787"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5" name="מציין מיקום טקסט 4">
            <a:extLst>
              <a:ext uri="{FF2B5EF4-FFF2-40B4-BE49-F238E27FC236}">
                <a16:creationId xmlns:a16="http://schemas.microsoft.com/office/drawing/2014/main" id="{E404D451-EB08-4B3D-9710-A4D8E03F94E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e-IL"/>
              <a:t>לחץ כדי לערוך סגנונות טקסט של תבנית בסיס</a:t>
            </a:r>
          </a:p>
        </p:txBody>
      </p:sp>
      <p:sp>
        <p:nvSpPr>
          <p:cNvPr id="6" name="מציין מיקום תוכן 5">
            <a:extLst>
              <a:ext uri="{FF2B5EF4-FFF2-40B4-BE49-F238E27FC236}">
                <a16:creationId xmlns:a16="http://schemas.microsoft.com/office/drawing/2014/main" id="{9E49A04B-B11F-40D8-B40A-F0DB062ACB5D}"/>
              </a:ext>
            </a:extLst>
          </p:cNvPr>
          <p:cNvSpPr>
            <a:spLocks noGrp="1"/>
          </p:cNvSpPr>
          <p:nvPr>
            <p:ph sz="quarter" idx="4"/>
          </p:nvPr>
        </p:nvSpPr>
        <p:spPr>
          <a:xfrm>
            <a:off x="6172200" y="2505075"/>
            <a:ext cx="5183188" cy="3684588"/>
          </a:xfrm>
        </p:spPr>
        <p:txBody>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7" name="מציין מיקום של תאריך 6">
            <a:extLst>
              <a:ext uri="{FF2B5EF4-FFF2-40B4-BE49-F238E27FC236}">
                <a16:creationId xmlns:a16="http://schemas.microsoft.com/office/drawing/2014/main" id="{6D7D9E31-9F2E-42A6-BD99-E77565F8EABD}"/>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8" name="מציין מיקום של כותרת תחתונה 7">
            <a:extLst>
              <a:ext uri="{FF2B5EF4-FFF2-40B4-BE49-F238E27FC236}">
                <a16:creationId xmlns:a16="http://schemas.microsoft.com/office/drawing/2014/main" id="{52CF8A19-D4FB-4C7F-8FB4-A9312D6B6FDB}"/>
              </a:ext>
            </a:extLst>
          </p:cNvPr>
          <p:cNvSpPr>
            <a:spLocks noGrp="1"/>
          </p:cNvSpPr>
          <p:nvPr>
            <p:ph type="ftr" sz="quarter" idx="11"/>
          </p:nvPr>
        </p:nvSpPr>
        <p:spPr/>
        <p:txBody>
          <a:bodyPr/>
          <a:lstStyle/>
          <a:p>
            <a:endParaRPr lang="he-IL"/>
          </a:p>
        </p:txBody>
      </p:sp>
      <p:sp>
        <p:nvSpPr>
          <p:cNvPr id="9" name="מציין מיקום של מספר שקופית 8">
            <a:extLst>
              <a:ext uri="{FF2B5EF4-FFF2-40B4-BE49-F238E27FC236}">
                <a16:creationId xmlns:a16="http://schemas.microsoft.com/office/drawing/2014/main" id="{1DCDBBFE-7EB0-44F0-959E-9977C503A3CB}"/>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96132675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כותרת בלבד">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5B4EE2FC-BF1B-4A47-8C04-4DCCC6C69313}"/>
              </a:ext>
            </a:extLst>
          </p:cNvPr>
          <p:cNvSpPr>
            <a:spLocks noGrp="1"/>
          </p:cNvSpPr>
          <p:nvPr>
            <p:ph type="title"/>
          </p:nvPr>
        </p:nvSpPr>
        <p:spPr/>
        <p:txBody>
          <a:bodyPr/>
          <a:lstStyle/>
          <a:p>
            <a:r>
              <a:rPr lang="he-IL"/>
              <a:t>לחץ כדי לערוך סגנון כותרת של תבנית בסיס</a:t>
            </a:r>
          </a:p>
        </p:txBody>
      </p:sp>
      <p:sp>
        <p:nvSpPr>
          <p:cNvPr id="3" name="מציין מיקום של תאריך 2">
            <a:extLst>
              <a:ext uri="{FF2B5EF4-FFF2-40B4-BE49-F238E27FC236}">
                <a16:creationId xmlns:a16="http://schemas.microsoft.com/office/drawing/2014/main" id="{3FA83DBA-B00C-4933-AFCF-B2038984DB1A}"/>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4" name="מציין מיקום של כותרת תחתונה 3">
            <a:extLst>
              <a:ext uri="{FF2B5EF4-FFF2-40B4-BE49-F238E27FC236}">
                <a16:creationId xmlns:a16="http://schemas.microsoft.com/office/drawing/2014/main" id="{4A9D9398-7A6D-4127-9CA6-8C99291833B4}"/>
              </a:ext>
            </a:extLst>
          </p:cNvPr>
          <p:cNvSpPr>
            <a:spLocks noGrp="1"/>
          </p:cNvSpPr>
          <p:nvPr>
            <p:ph type="ftr" sz="quarter" idx="11"/>
          </p:nvPr>
        </p:nvSpPr>
        <p:spPr/>
        <p:txBody>
          <a:bodyPr/>
          <a:lstStyle/>
          <a:p>
            <a:endParaRPr lang="he-IL"/>
          </a:p>
        </p:txBody>
      </p:sp>
      <p:sp>
        <p:nvSpPr>
          <p:cNvPr id="5" name="מציין מיקום של מספר שקופית 4">
            <a:extLst>
              <a:ext uri="{FF2B5EF4-FFF2-40B4-BE49-F238E27FC236}">
                <a16:creationId xmlns:a16="http://schemas.microsoft.com/office/drawing/2014/main" id="{6D5AC76A-CF4E-4847-A695-55A060892617}"/>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407746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ריק">
    <p:spTree>
      <p:nvGrpSpPr>
        <p:cNvPr id="1" name=""/>
        <p:cNvGrpSpPr/>
        <p:nvPr/>
      </p:nvGrpSpPr>
      <p:grpSpPr>
        <a:xfrm>
          <a:off x="0" y="0"/>
          <a:ext cx="0" cy="0"/>
          <a:chOff x="0" y="0"/>
          <a:chExt cx="0" cy="0"/>
        </a:xfrm>
      </p:grpSpPr>
      <p:sp>
        <p:nvSpPr>
          <p:cNvPr id="2" name="מציין מיקום של תאריך 1">
            <a:extLst>
              <a:ext uri="{FF2B5EF4-FFF2-40B4-BE49-F238E27FC236}">
                <a16:creationId xmlns:a16="http://schemas.microsoft.com/office/drawing/2014/main" id="{57B63BE1-4355-48BD-8E87-A28997042EAB}"/>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3" name="מציין מיקום של כותרת תחתונה 2">
            <a:extLst>
              <a:ext uri="{FF2B5EF4-FFF2-40B4-BE49-F238E27FC236}">
                <a16:creationId xmlns:a16="http://schemas.microsoft.com/office/drawing/2014/main" id="{0A70FCC0-1BE0-462F-9E13-7913FD8AF3E1}"/>
              </a:ext>
            </a:extLst>
          </p:cNvPr>
          <p:cNvSpPr>
            <a:spLocks noGrp="1"/>
          </p:cNvSpPr>
          <p:nvPr>
            <p:ph type="ftr" sz="quarter" idx="11"/>
          </p:nvPr>
        </p:nvSpPr>
        <p:spPr/>
        <p:txBody>
          <a:bodyPr/>
          <a:lstStyle/>
          <a:p>
            <a:endParaRPr lang="he-IL"/>
          </a:p>
        </p:txBody>
      </p:sp>
      <p:sp>
        <p:nvSpPr>
          <p:cNvPr id="4" name="מציין מיקום של מספר שקופית 3">
            <a:extLst>
              <a:ext uri="{FF2B5EF4-FFF2-40B4-BE49-F238E27FC236}">
                <a16:creationId xmlns:a16="http://schemas.microsoft.com/office/drawing/2014/main" id="{F4A02007-4540-45A9-9BF9-B50A31E0293E}"/>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485257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תוכן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A97D8725-E996-4709-A999-B55CC5D68E6A}"/>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תוכן 2">
            <a:extLst>
              <a:ext uri="{FF2B5EF4-FFF2-40B4-BE49-F238E27FC236}">
                <a16:creationId xmlns:a16="http://schemas.microsoft.com/office/drawing/2014/main" id="{0BFEE768-25C6-454B-BCC1-EBAF960C63B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טקסט 3">
            <a:extLst>
              <a:ext uri="{FF2B5EF4-FFF2-40B4-BE49-F238E27FC236}">
                <a16:creationId xmlns:a16="http://schemas.microsoft.com/office/drawing/2014/main" id="{F1FA1F7E-1412-46D2-8A29-CF6AD5E0C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AD089068-9E08-4D37-88BF-76E9E5068C53}"/>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6" name="מציין מיקום של כותרת תחתונה 5">
            <a:extLst>
              <a:ext uri="{FF2B5EF4-FFF2-40B4-BE49-F238E27FC236}">
                <a16:creationId xmlns:a16="http://schemas.microsoft.com/office/drawing/2014/main" id="{B5705CD1-3437-485B-ABD5-E64F812DB3D0}"/>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89BE4095-0713-40D6-9528-9253400B0896}"/>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308777531"/>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תמונה עם כיתוב">
    <p:spTree>
      <p:nvGrpSpPr>
        <p:cNvPr id="1" name=""/>
        <p:cNvGrpSpPr/>
        <p:nvPr/>
      </p:nvGrpSpPr>
      <p:grpSpPr>
        <a:xfrm>
          <a:off x="0" y="0"/>
          <a:ext cx="0" cy="0"/>
          <a:chOff x="0" y="0"/>
          <a:chExt cx="0" cy="0"/>
        </a:xfrm>
      </p:grpSpPr>
      <p:sp>
        <p:nvSpPr>
          <p:cNvPr id="2" name="כותרת 1">
            <a:extLst>
              <a:ext uri="{FF2B5EF4-FFF2-40B4-BE49-F238E27FC236}">
                <a16:creationId xmlns:a16="http://schemas.microsoft.com/office/drawing/2014/main" id="{F81EFC9C-D189-48FA-9442-4C9909717703}"/>
              </a:ext>
            </a:extLst>
          </p:cNvPr>
          <p:cNvSpPr>
            <a:spLocks noGrp="1"/>
          </p:cNvSpPr>
          <p:nvPr>
            <p:ph type="title"/>
          </p:nvPr>
        </p:nvSpPr>
        <p:spPr>
          <a:xfrm>
            <a:off x="839788" y="457200"/>
            <a:ext cx="3932237" cy="1600200"/>
          </a:xfrm>
        </p:spPr>
        <p:txBody>
          <a:bodyPr anchor="b"/>
          <a:lstStyle>
            <a:lvl1pPr>
              <a:defRPr sz="3200"/>
            </a:lvl1pPr>
          </a:lstStyle>
          <a:p>
            <a:r>
              <a:rPr lang="he-IL"/>
              <a:t>לחץ כדי לערוך סגנון כותרת של תבנית בסיס</a:t>
            </a:r>
          </a:p>
        </p:txBody>
      </p:sp>
      <p:sp>
        <p:nvSpPr>
          <p:cNvPr id="3" name="מציין מיקום של תמונה 2">
            <a:extLst>
              <a:ext uri="{FF2B5EF4-FFF2-40B4-BE49-F238E27FC236}">
                <a16:creationId xmlns:a16="http://schemas.microsoft.com/office/drawing/2014/main" id="{0BDF5FE7-1FD2-419B-9850-290786161E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he-IL"/>
          </a:p>
        </p:txBody>
      </p:sp>
      <p:sp>
        <p:nvSpPr>
          <p:cNvPr id="4" name="מציין מיקום טקסט 3">
            <a:extLst>
              <a:ext uri="{FF2B5EF4-FFF2-40B4-BE49-F238E27FC236}">
                <a16:creationId xmlns:a16="http://schemas.microsoft.com/office/drawing/2014/main" id="{8A461203-F05C-47C8-998F-1F95519677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he-IL"/>
              <a:t>לחץ כדי לערוך סגנונות טקסט של תבנית בסיס</a:t>
            </a:r>
          </a:p>
        </p:txBody>
      </p:sp>
      <p:sp>
        <p:nvSpPr>
          <p:cNvPr id="5" name="מציין מיקום של תאריך 4">
            <a:extLst>
              <a:ext uri="{FF2B5EF4-FFF2-40B4-BE49-F238E27FC236}">
                <a16:creationId xmlns:a16="http://schemas.microsoft.com/office/drawing/2014/main" id="{949B036C-CD2E-43E3-917F-83B3704AA6AD}"/>
              </a:ext>
            </a:extLst>
          </p:cNvPr>
          <p:cNvSpPr>
            <a:spLocks noGrp="1"/>
          </p:cNvSpPr>
          <p:nvPr>
            <p:ph type="dt" sz="half" idx="10"/>
          </p:nvPr>
        </p:nvSpPr>
        <p:spPr/>
        <p:txBody>
          <a:bodyPr/>
          <a:lstStyle/>
          <a:p>
            <a:fld id="{BB0FA883-8E3A-4AFF-A855-3E870D733D5C}" type="datetimeFigureOut">
              <a:rPr lang="he-IL" smtClean="0"/>
              <a:t>י"ג/כסלו/תשפ"א</a:t>
            </a:fld>
            <a:endParaRPr lang="he-IL"/>
          </a:p>
        </p:txBody>
      </p:sp>
      <p:sp>
        <p:nvSpPr>
          <p:cNvPr id="6" name="מציין מיקום של כותרת תחתונה 5">
            <a:extLst>
              <a:ext uri="{FF2B5EF4-FFF2-40B4-BE49-F238E27FC236}">
                <a16:creationId xmlns:a16="http://schemas.microsoft.com/office/drawing/2014/main" id="{03F39762-1B1A-44FD-98FC-E3DBFCA7BDCC}"/>
              </a:ext>
            </a:extLst>
          </p:cNvPr>
          <p:cNvSpPr>
            <a:spLocks noGrp="1"/>
          </p:cNvSpPr>
          <p:nvPr>
            <p:ph type="ftr" sz="quarter" idx="11"/>
          </p:nvPr>
        </p:nvSpPr>
        <p:spPr/>
        <p:txBody>
          <a:bodyPr/>
          <a:lstStyle/>
          <a:p>
            <a:endParaRPr lang="he-IL"/>
          </a:p>
        </p:txBody>
      </p:sp>
      <p:sp>
        <p:nvSpPr>
          <p:cNvPr id="7" name="מציין מיקום של מספר שקופית 6">
            <a:extLst>
              <a:ext uri="{FF2B5EF4-FFF2-40B4-BE49-F238E27FC236}">
                <a16:creationId xmlns:a16="http://schemas.microsoft.com/office/drawing/2014/main" id="{6CC1E1AB-6256-447B-B6A7-CCE0BC5454E3}"/>
              </a:ext>
            </a:extLst>
          </p:cNvPr>
          <p:cNvSpPr>
            <a:spLocks noGrp="1"/>
          </p:cNvSpPr>
          <p:nvPr>
            <p:ph type="sldNum" sz="quarter" idx="12"/>
          </p:nvPr>
        </p:nvSpPr>
        <p:spPr/>
        <p:txBody>
          <a:bodyPr/>
          <a:lstStyle/>
          <a:p>
            <a:fld id="{194AFC20-9327-400F-93F0-7075065CB252}" type="slidenum">
              <a:rPr lang="he-IL" smtClean="0"/>
              <a:t>‹#›</a:t>
            </a:fld>
            <a:endParaRPr lang="he-IL"/>
          </a:p>
        </p:txBody>
      </p:sp>
    </p:spTree>
    <p:extLst>
      <p:ext uri="{BB962C8B-B14F-4D97-AF65-F5344CB8AC3E}">
        <p14:creationId xmlns:p14="http://schemas.microsoft.com/office/powerpoint/2010/main" val="27010244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t="-13000" b="-13000"/>
          </a:stretch>
        </a:blipFill>
        <a:effectLst/>
      </p:bgPr>
    </p:bg>
    <p:spTree>
      <p:nvGrpSpPr>
        <p:cNvPr id="1" name=""/>
        <p:cNvGrpSpPr/>
        <p:nvPr/>
      </p:nvGrpSpPr>
      <p:grpSpPr>
        <a:xfrm>
          <a:off x="0" y="0"/>
          <a:ext cx="0" cy="0"/>
          <a:chOff x="0" y="0"/>
          <a:chExt cx="0" cy="0"/>
        </a:xfrm>
      </p:grpSpPr>
      <p:sp>
        <p:nvSpPr>
          <p:cNvPr id="2" name="מציין מיקום של כותרת 1">
            <a:extLst>
              <a:ext uri="{FF2B5EF4-FFF2-40B4-BE49-F238E27FC236}">
                <a16:creationId xmlns:a16="http://schemas.microsoft.com/office/drawing/2014/main" id="{C980FC02-6A11-4F17-9BFB-44EA29A4BDF7}"/>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he-IL"/>
              <a:t>לחץ כדי לערוך סגנון כותרת של תבנית בסיס</a:t>
            </a:r>
          </a:p>
        </p:txBody>
      </p:sp>
      <p:sp>
        <p:nvSpPr>
          <p:cNvPr id="3" name="מציין מיקום טקסט 2">
            <a:extLst>
              <a:ext uri="{FF2B5EF4-FFF2-40B4-BE49-F238E27FC236}">
                <a16:creationId xmlns:a16="http://schemas.microsoft.com/office/drawing/2014/main" id="{3C7F6BD1-24D8-4BC4-B6A3-2790368D45EF}"/>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he-IL"/>
              <a:t>לחץ כדי לערוך סגנונות טקסט של תבנית בסיס</a:t>
            </a:r>
          </a:p>
          <a:p>
            <a:pPr lvl="1"/>
            <a:r>
              <a:rPr lang="he-IL"/>
              <a:t>רמה שנייה</a:t>
            </a:r>
          </a:p>
          <a:p>
            <a:pPr lvl="2"/>
            <a:r>
              <a:rPr lang="he-IL"/>
              <a:t>רמה שלישית</a:t>
            </a:r>
          </a:p>
          <a:p>
            <a:pPr lvl="3"/>
            <a:r>
              <a:rPr lang="he-IL"/>
              <a:t>רמה רביעית</a:t>
            </a:r>
          </a:p>
          <a:p>
            <a:pPr lvl="4"/>
            <a:r>
              <a:rPr lang="he-IL"/>
              <a:t>רמה חמישית</a:t>
            </a:r>
          </a:p>
        </p:txBody>
      </p:sp>
      <p:sp>
        <p:nvSpPr>
          <p:cNvPr id="4" name="מציין מיקום של תאריך 3">
            <a:extLst>
              <a:ext uri="{FF2B5EF4-FFF2-40B4-BE49-F238E27FC236}">
                <a16:creationId xmlns:a16="http://schemas.microsoft.com/office/drawing/2014/main" id="{4C640CCC-2E32-418C-B968-F85415CF64EF}"/>
              </a:ext>
            </a:extLst>
          </p:cNvPr>
          <p:cNvSpPr>
            <a:spLocks noGrp="1"/>
          </p:cNvSpPr>
          <p:nvPr>
            <p:ph type="dt" sz="half" idx="2"/>
          </p:nvPr>
        </p:nvSpPr>
        <p:spPr>
          <a:xfrm>
            <a:off x="8610600" y="6356350"/>
            <a:ext cx="27432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BB0FA883-8E3A-4AFF-A855-3E870D733D5C}" type="datetimeFigureOut">
              <a:rPr lang="he-IL" smtClean="0"/>
              <a:t>י"ג/כסלו/תשפ"א</a:t>
            </a:fld>
            <a:endParaRPr lang="he-IL"/>
          </a:p>
        </p:txBody>
      </p:sp>
      <p:sp>
        <p:nvSpPr>
          <p:cNvPr id="5" name="מציין מיקום של כותרת תחתונה 4">
            <a:extLst>
              <a:ext uri="{FF2B5EF4-FFF2-40B4-BE49-F238E27FC236}">
                <a16:creationId xmlns:a16="http://schemas.microsoft.com/office/drawing/2014/main" id="{4D78D8FE-4509-4A20-94B9-1E3162A70BA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he-IL"/>
          </a:p>
        </p:txBody>
      </p:sp>
      <p:sp>
        <p:nvSpPr>
          <p:cNvPr id="6" name="מציין מיקום של מספר שקופית 5">
            <a:extLst>
              <a:ext uri="{FF2B5EF4-FFF2-40B4-BE49-F238E27FC236}">
                <a16:creationId xmlns:a16="http://schemas.microsoft.com/office/drawing/2014/main" id="{30897D6F-3832-4DE3-AE8D-D517C6089399}"/>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94AFC20-9327-400F-93F0-7075065CB252}" type="slidenum">
              <a:rPr lang="he-IL" smtClean="0"/>
              <a:t>‹#›</a:t>
            </a:fld>
            <a:endParaRPr lang="he-IL"/>
          </a:p>
        </p:txBody>
      </p:sp>
    </p:spTree>
    <p:extLst>
      <p:ext uri="{BB962C8B-B14F-4D97-AF65-F5344CB8AC3E}">
        <p14:creationId xmlns:p14="http://schemas.microsoft.com/office/powerpoint/2010/main" val="106825257"/>
      </p:ext>
    </p:extLst>
  </p:cSld>
  <p:clrMap bg1="lt1" tx1="dk1" bg2="lt2" tx2="dk2" accent1="accent1" accent2="accent2" accent3="accent3" accent4="accent4" accent5="accent5" accent6="accent6" hlink="hlink" folHlink="folHlink"/>
  <p:sldLayoutIdLst>
    <p:sldLayoutId id="2147483804" r:id="rId1"/>
    <p:sldLayoutId id="2147483805" r:id="rId2"/>
    <p:sldLayoutId id="2147483806" r:id="rId3"/>
    <p:sldLayoutId id="2147483807" r:id="rId4"/>
    <p:sldLayoutId id="2147483808" r:id="rId5"/>
    <p:sldLayoutId id="2147483809" r:id="rId6"/>
    <p:sldLayoutId id="2147483810" r:id="rId7"/>
    <p:sldLayoutId id="2147483811" r:id="rId8"/>
    <p:sldLayoutId id="2147483812" r:id="rId9"/>
    <p:sldLayoutId id="2147483813" r:id="rId10"/>
    <p:sldLayoutId id="2147483814" r:id="rId11"/>
  </p:sldLayoutIdLst>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he-IL"/>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4.png"/><Relationship Id="rId1" Type="http://schemas.openxmlformats.org/officeDocument/2006/relationships/slideLayout" Target="../slideLayouts/slideLayout1.xml"/><Relationship Id="rId5" Type="http://schemas.microsoft.com/office/2007/relationships/hdphoto" Target="../media/hdphoto9.wdp"/><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microsoft.com/office/2007/relationships/hdphoto" Target="../media/hdphoto10.wdp"/><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image" Target="../media/image26.png"/><Relationship Id="rId5" Type="http://schemas.openxmlformats.org/officeDocument/2006/relationships/image" Target="../media/image13.png"/><Relationship Id="rId4" Type="http://schemas.openxmlformats.org/officeDocument/2006/relationships/image" Target="../media/image18.pn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1.xml"/><Relationship Id="rId7" Type="http://schemas.microsoft.com/office/2007/relationships/hdphoto" Target="../media/hdphoto10.wdp"/><Relationship Id="rId2" Type="http://schemas.openxmlformats.org/officeDocument/2006/relationships/audio" Target="../media/media10.wma"/><Relationship Id="rId1" Type="http://schemas.microsoft.com/office/2007/relationships/media" Target="../media/media10.wma"/><Relationship Id="rId6" Type="http://schemas.openxmlformats.org/officeDocument/2006/relationships/image" Target="../media/image26.png"/><Relationship Id="rId5" Type="http://schemas.openxmlformats.org/officeDocument/2006/relationships/image" Target="../media/image13.png"/><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8" Type="http://schemas.microsoft.com/office/2007/relationships/hdphoto" Target="../media/hdphoto1.wdp"/><Relationship Id="rId13"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6.png"/><Relationship Id="rId12" Type="http://schemas.openxmlformats.org/officeDocument/2006/relationships/image" Target="../media/image9.jpg"/><Relationship Id="rId17" Type="http://schemas.openxmlformats.org/officeDocument/2006/relationships/image" Target="../media/image13.png"/><Relationship Id="rId2" Type="http://schemas.openxmlformats.org/officeDocument/2006/relationships/audio" Target="../media/media2.mp3"/><Relationship Id="rId16" Type="http://schemas.openxmlformats.org/officeDocument/2006/relationships/image" Target="../media/image12.png"/><Relationship Id="rId1" Type="http://schemas.microsoft.com/office/2007/relationships/media" Target="../media/media2.mp3"/><Relationship Id="rId6" Type="http://schemas.openxmlformats.org/officeDocument/2006/relationships/image" Target="../media/image5.jpg"/><Relationship Id="rId11" Type="http://schemas.microsoft.com/office/2007/relationships/hdphoto" Target="../media/hdphoto2.wdp"/><Relationship Id="rId5" Type="http://schemas.openxmlformats.org/officeDocument/2006/relationships/slideLayout" Target="../slideLayouts/slideLayout1.xml"/><Relationship Id="rId15" Type="http://schemas.microsoft.com/office/2007/relationships/hdphoto" Target="../media/hdphoto3.wdp"/><Relationship Id="rId10" Type="http://schemas.openxmlformats.org/officeDocument/2006/relationships/image" Target="../media/image8.png"/><Relationship Id="rId4" Type="http://schemas.openxmlformats.org/officeDocument/2006/relationships/audio" Target="../media/media3.mp3"/><Relationship Id="rId9" Type="http://schemas.openxmlformats.org/officeDocument/2006/relationships/image" Target="../media/image7.jpg"/><Relationship Id="rId14" Type="http://schemas.openxmlformats.org/officeDocument/2006/relationships/image" Target="../media/image11.png"/></Relationships>
</file>

<file path=ppt/slides/_rels/slide4.xml.rels><?xml version="1.0" encoding="UTF-8" standalone="yes"?>
<Relationships xmlns="http://schemas.openxmlformats.org/package/2006/relationships"><Relationship Id="rId8" Type="http://schemas.openxmlformats.org/officeDocument/2006/relationships/image" Target="../media/image13.png"/><Relationship Id="rId3" Type="http://schemas.microsoft.com/office/2007/relationships/media" Target="../media/media5.mp3"/><Relationship Id="rId7" Type="http://schemas.openxmlformats.org/officeDocument/2006/relationships/image" Target="../media/image12.png"/><Relationship Id="rId12" Type="http://schemas.microsoft.com/office/2007/relationships/hdphoto" Target="../media/hdphoto5.wdp"/><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14.png"/><Relationship Id="rId11" Type="http://schemas.openxmlformats.org/officeDocument/2006/relationships/image" Target="../media/image16.png"/><Relationship Id="rId5" Type="http://schemas.openxmlformats.org/officeDocument/2006/relationships/slideLayout" Target="../slideLayouts/slideLayout1.xml"/><Relationship Id="rId10" Type="http://schemas.microsoft.com/office/2007/relationships/hdphoto" Target="../media/hdphoto4.wdp"/><Relationship Id="rId4" Type="http://schemas.openxmlformats.org/officeDocument/2006/relationships/audio" Target="../media/media5.mp3"/><Relationship Id="rId9" Type="http://schemas.openxmlformats.org/officeDocument/2006/relationships/image" Target="../media/image15.png"/></Relationships>
</file>

<file path=ppt/slides/_rels/slide5.xml.rels><?xml version="1.0" encoding="UTF-8" standalone="yes"?>
<Relationships xmlns="http://schemas.openxmlformats.org/package/2006/relationships"><Relationship Id="rId8" Type="http://schemas.microsoft.com/office/2007/relationships/hdphoto" Target="../media/hdphoto6.wdp"/><Relationship Id="rId3" Type="http://schemas.microsoft.com/office/2007/relationships/media" Target="../media/media7.mp3"/><Relationship Id="rId7" Type="http://schemas.openxmlformats.org/officeDocument/2006/relationships/image" Target="../media/image17.png"/><Relationship Id="rId2" Type="http://schemas.openxmlformats.org/officeDocument/2006/relationships/audio" Target="../media/media6.mp3"/><Relationship Id="rId1" Type="http://schemas.microsoft.com/office/2007/relationships/media" Target="../media/media6.mp3"/><Relationship Id="rId6" Type="http://schemas.openxmlformats.org/officeDocument/2006/relationships/image" Target="../media/image14.png"/><Relationship Id="rId5" Type="http://schemas.openxmlformats.org/officeDocument/2006/relationships/slideLayout" Target="../slideLayouts/slideLayout1.xml"/><Relationship Id="rId10" Type="http://schemas.openxmlformats.org/officeDocument/2006/relationships/image" Target="../media/image13.png"/><Relationship Id="rId4" Type="http://schemas.openxmlformats.org/officeDocument/2006/relationships/audio" Target="../media/media7.mp3"/><Relationship Id="rId9"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microsoft.com/office/2007/relationships/media" Target="../media/media9.mp3"/><Relationship Id="rId7" Type="http://schemas.openxmlformats.org/officeDocument/2006/relationships/image" Target="../media/image13.png"/><Relationship Id="rId2" Type="http://schemas.openxmlformats.org/officeDocument/2006/relationships/audio" Target="../media/media8.mp3"/><Relationship Id="rId1" Type="http://schemas.microsoft.com/office/2007/relationships/media" Target="../media/media8.mp3"/><Relationship Id="rId6" Type="http://schemas.openxmlformats.org/officeDocument/2006/relationships/image" Target="../media/image19.jpg"/><Relationship Id="rId5" Type="http://schemas.openxmlformats.org/officeDocument/2006/relationships/slideLayout" Target="../slideLayouts/slideLayout1.xml"/><Relationship Id="rId4" Type="http://schemas.openxmlformats.org/officeDocument/2006/relationships/audio" Target="../media/media9.mp3"/></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תמונה 3" descr="תמונה שמכילה אובייקט, שעון, ישיבה, סגור&#10;&#10;התיאור נוצר באופן אוטומטי">
            <a:extLst>
              <a:ext uri="{FF2B5EF4-FFF2-40B4-BE49-F238E27FC236}">
                <a16:creationId xmlns:a16="http://schemas.microsoft.com/office/drawing/2014/main" id="{A73A5325-F613-414B-B2C3-0AB524535969}"/>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1444316" y="45719"/>
            <a:ext cx="9699607" cy="6858000"/>
          </a:xfrm>
          <a:prstGeom prst="rect">
            <a:avLst/>
          </a:prstGeom>
        </p:spPr>
      </p:pic>
      <p:grpSp>
        <p:nvGrpSpPr>
          <p:cNvPr id="7" name="קבוצה 6"/>
          <p:cNvGrpSpPr/>
          <p:nvPr/>
        </p:nvGrpSpPr>
        <p:grpSpPr>
          <a:xfrm>
            <a:off x="-622402" y="323189"/>
            <a:ext cx="2501306" cy="1235102"/>
            <a:chOff x="-622402" y="323189"/>
            <a:chExt cx="2501306" cy="1235102"/>
          </a:xfrm>
        </p:grpSpPr>
        <p:sp>
          <p:nvSpPr>
            <p:cNvPr id="3" name="מלבן מעוגל 2"/>
            <p:cNvSpPr/>
            <p:nvPr/>
          </p:nvSpPr>
          <p:spPr>
            <a:xfrm>
              <a:off x="-622402" y="370806"/>
              <a:ext cx="2501306" cy="113986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6" name="תמונה 5"/>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42512" y="323189"/>
              <a:ext cx="2021416" cy="1235102"/>
            </a:xfrm>
            <a:prstGeom prst="rect">
              <a:avLst/>
            </a:prstGeom>
          </p:spPr>
        </p:pic>
      </p:grpSp>
    </p:spTree>
    <p:extLst>
      <p:ext uri="{BB962C8B-B14F-4D97-AF65-F5344CB8AC3E}">
        <p14:creationId xmlns:p14="http://schemas.microsoft.com/office/powerpoint/2010/main" val="3221423566"/>
      </p:ext>
    </p:extLst>
  </p:cSld>
  <p:clrMapOvr>
    <a:masterClrMapping/>
  </p:clrMapOvr>
  <mc:AlternateContent xmlns:mc="http://schemas.openxmlformats.org/markup-compatibility/2006" xmlns:p14="http://schemas.microsoft.com/office/powerpoint/2010/main">
    <mc:Choice Requires="p14">
      <p:transition spd="slow" p14:dur="2000" advTm="83000"/>
    </mc:Choice>
    <mc:Fallback xmlns="">
      <p:transition spd="slow" advTm="8300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2500" fill="hold"/>
                                        <p:tgtEl>
                                          <p:spTgt spid="4"/>
                                        </p:tgtEl>
                                        <p:attrNameLst>
                                          <p:attrName>ppt_w</p:attrName>
                                        </p:attrNameLst>
                                      </p:cBhvr>
                                      <p:tavLst>
                                        <p:tav tm="0">
                                          <p:val>
                                            <p:fltVal val="0"/>
                                          </p:val>
                                        </p:tav>
                                        <p:tav tm="100000">
                                          <p:val>
                                            <p:strVal val="#ppt_w"/>
                                          </p:val>
                                        </p:tav>
                                      </p:tavLst>
                                    </p:anim>
                                    <p:anim calcmode="lin" valueType="num">
                                      <p:cBhvr>
                                        <p:cTn id="8" dur="2500" fill="hold"/>
                                        <p:tgtEl>
                                          <p:spTgt spid="4"/>
                                        </p:tgtEl>
                                        <p:attrNameLst>
                                          <p:attrName>ppt_h</p:attrName>
                                        </p:attrNameLst>
                                      </p:cBhvr>
                                      <p:tavLst>
                                        <p:tav tm="0">
                                          <p:val>
                                            <p:fltVal val="0"/>
                                          </p:val>
                                        </p:tav>
                                        <p:tav tm="100000">
                                          <p:val>
                                            <p:strVal val="#ppt_h"/>
                                          </p:val>
                                        </p:tav>
                                      </p:tavLst>
                                    </p:anim>
                                    <p:anim calcmode="lin" valueType="num">
                                      <p:cBhvr>
                                        <p:cTn id="9" dur="2500" fill="hold"/>
                                        <p:tgtEl>
                                          <p:spTgt spid="4"/>
                                        </p:tgtEl>
                                        <p:attrNameLst>
                                          <p:attrName>style.rotation</p:attrName>
                                        </p:attrNameLst>
                                      </p:cBhvr>
                                      <p:tavLst>
                                        <p:tav tm="0">
                                          <p:val>
                                            <p:fltVal val="90"/>
                                          </p:val>
                                        </p:tav>
                                        <p:tav tm="100000">
                                          <p:val>
                                            <p:fltVal val="0"/>
                                          </p:val>
                                        </p:tav>
                                      </p:tavLst>
                                    </p:anim>
                                    <p:animEffect transition="in" filter="fade">
                                      <p:cBhvr>
                                        <p:cTn id="10" dur="2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121070" y="-2243311"/>
            <a:ext cx="4425847" cy="11008519"/>
          </a:xfrm>
          <a:prstGeom prst="rect">
            <a:avLst/>
          </a:prstGeom>
        </p:spPr>
      </p:pic>
      <p:sp>
        <p:nvSpPr>
          <p:cNvPr id="3" name="מלבן 2"/>
          <p:cNvSpPr/>
          <p:nvPr/>
        </p:nvSpPr>
        <p:spPr>
          <a:xfrm>
            <a:off x="2004164" y="2033528"/>
            <a:ext cx="8906006" cy="2554545"/>
          </a:xfrm>
          <a:prstGeom prst="rect">
            <a:avLst/>
          </a:prstGeom>
        </p:spPr>
        <p:txBody>
          <a:bodyPr wrap="square">
            <a:spAutoFit/>
          </a:bodyPr>
          <a:lstStyle/>
          <a:p>
            <a:pPr algn="ctr"/>
            <a:r>
              <a:rPr lang="he-IL" sz="4800" dirty="0"/>
              <a:t>בואו נראה מה יש לתורת החסידות לומר על זה.</a:t>
            </a:r>
            <a:endParaRPr lang="en-US" sz="4800" dirty="0"/>
          </a:p>
          <a:p>
            <a:pPr algn="ctr"/>
            <a:endParaRPr lang="he-IL" sz="1600" dirty="0"/>
          </a:p>
          <a:p>
            <a:pPr algn="ctr"/>
            <a:r>
              <a:rPr lang="he-IL" sz="4800" dirty="0"/>
              <a:t>יכול להיות שהיא תגרום לנו להסתכל על הפעולה היומיומית של נתינת מטבע לצדקה בצורה אחרת?</a:t>
            </a:r>
            <a:endParaRPr lang="en-US" sz="4800" dirty="0"/>
          </a:p>
        </p:txBody>
      </p:sp>
    </p:spTree>
    <p:extLst>
      <p:ext uri="{BB962C8B-B14F-4D97-AF65-F5344CB8AC3E}">
        <p14:creationId xmlns:p14="http://schemas.microsoft.com/office/powerpoint/2010/main" val="294001911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right)">
                                      <p:cBhvr>
                                        <p:cTn id="7" dur="500"/>
                                        <p:tgtEl>
                                          <p:spTgt spid="4"/>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right)">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845498" y="-1803152"/>
            <a:ext cx="4425847" cy="11008519"/>
          </a:xfrm>
          <a:prstGeom prst="rect">
            <a:avLst/>
          </a:prstGeom>
        </p:spPr>
      </p:pic>
      <p:sp>
        <p:nvSpPr>
          <p:cNvPr id="3" name="מלבן 2"/>
          <p:cNvSpPr/>
          <p:nvPr/>
        </p:nvSpPr>
        <p:spPr>
          <a:xfrm>
            <a:off x="1459830" y="2543878"/>
            <a:ext cx="8880954" cy="2246769"/>
          </a:xfrm>
          <a:prstGeom prst="rect">
            <a:avLst/>
          </a:prstGeom>
        </p:spPr>
        <p:txBody>
          <a:bodyPr wrap="square">
            <a:spAutoFit/>
          </a:bodyPr>
          <a:lstStyle/>
          <a:p>
            <a:r>
              <a:rPr lang="he-IL" sz="2800" dirty="0">
                <a:latin typeface="FrankG" panose="02020003050405020304" pitchFamily="18" charset="-79"/>
                <a:cs typeface="FrankG" panose="02020003050405020304" pitchFamily="18" charset="-79"/>
              </a:rPr>
              <a:t>בהשקפה ראשונה, אין כל חילוק בין נתינת סכום </a:t>
            </a:r>
            <a:r>
              <a:rPr lang="he-IL" sz="2800" dirty="0" err="1">
                <a:latin typeface="FrankG" panose="02020003050405020304" pitchFamily="18" charset="-79"/>
                <a:cs typeface="FrankG" panose="02020003050405020304" pitchFamily="18" charset="-79"/>
              </a:rPr>
              <a:t>מסויים</a:t>
            </a:r>
            <a:r>
              <a:rPr lang="he-IL" sz="2800" dirty="0">
                <a:latin typeface="FrankG" panose="02020003050405020304" pitchFamily="18" charset="-79"/>
                <a:cs typeface="FrankG" panose="02020003050405020304" pitchFamily="18" charset="-79"/>
              </a:rPr>
              <a:t> בפעם א' או בפעמים רבות... [כי] העיקר הוא – גודל הסכום שנותן לצדקה... ואדרבה – הוא (=מקבל הצדקה) מעדיף שיתנו לו את </a:t>
            </a:r>
            <a:r>
              <a:rPr lang="he-IL" sz="2800" dirty="0" err="1">
                <a:latin typeface="FrankG" panose="02020003050405020304" pitchFamily="18" charset="-79"/>
                <a:cs typeface="FrankG" panose="02020003050405020304" pitchFamily="18" charset="-79"/>
              </a:rPr>
              <a:t>הכל</a:t>
            </a:r>
            <a:r>
              <a:rPr lang="he-IL" sz="2800" dirty="0">
                <a:latin typeface="FrankG" panose="02020003050405020304" pitchFamily="18" charset="-79"/>
                <a:cs typeface="FrankG" panose="02020003050405020304" pitchFamily="18" charset="-79"/>
              </a:rPr>
              <a:t> בפעם אחת, וחסל!</a:t>
            </a:r>
            <a:endParaRPr lang="en-US" sz="2800" dirty="0">
              <a:latin typeface="FrankG" panose="02020003050405020304" pitchFamily="18" charset="-79"/>
              <a:cs typeface="FrankG" panose="02020003050405020304" pitchFamily="18" charset="-79"/>
            </a:endParaRPr>
          </a:p>
          <a:p>
            <a:r>
              <a:rPr lang="he-IL" sz="2800" dirty="0">
                <a:latin typeface="FrankG" panose="02020003050405020304" pitchFamily="18" charset="-79"/>
                <a:cs typeface="FrankG" panose="02020003050405020304" pitchFamily="18" charset="-79"/>
              </a:rPr>
              <a:t>הרבי אומר: לכאורה מה שחשוב הוא </a:t>
            </a:r>
            <a:r>
              <a:rPr lang="he-IL" sz="2800" b="1" dirty="0">
                <a:latin typeface="FrankG" panose="02020003050405020304" pitchFamily="18" charset="-79"/>
                <a:cs typeface="FrankG" panose="02020003050405020304" pitchFamily="18" charset="-79"/>
              </a:rPr>
              <a:t>כמה</a:t>
            </a:r>
            <a:r>
              <a:rPr lang="he-IL" sz="2800" dirty="0">
                <a:latin typeface="FrankG" panose="02020003050405020304" pitchFamily="18" charset="-79"/>
                <a:cs typeface="FrankG" panose="02020003050405020304" pitchFamily="18" charset="-79"/>
              </a:rPr>
              <a:t> נותנים, ואם כבר נותנים – אז שיהיה בתשלום אחד, "בפעם אחת, וחסל", לא?</a:t>
            </a:r>
            <a:endParaRPr lang="en-US" sz="2800" dirty="0">
              <a:latin typeface="FrankG" panose="02020003050405020304" pitchFamily="18" charset="-79"/>
              <a:cs typeface="FrankG" panose="02020003050405020304" pitchFamily="18" charset="-79"/>
            </a:endParaRPr>
          </a:p>
        </p:txBody>
      </p:sp>
      <p:sp>
        <p:nvSpPr>
          <p:cNvPr id="2" name="מלבן 1"/>
          <p:cNvSpPr/>
          <p:nvPr/>
        </p:nvSpPr>
        <p:spPr>
          <a:xfrm>
            <a:off x="2077912" y="903409"/>
            <a:ext cx="8036174" cy="584775"/>
          </a:xfrm>
          <a:prstGeom prst="rect">
            <a:avLst/>
          </a:prstGeom>
        </p:spPr>
        <p:txBody>
          <a:bodyPr wrap="none">
            <a:spAutoFit/>
          </a:bodyPr>
          <a:lstStyle/>
          <a:p>
            <a:r>
              <a:rPr lang="he-IL" sz="3200" dirty="0"/>
              <a:t>את השאלה הזאת שואל הרבי באחת השיחות (התוועדויות </a:t>
            </a:r>
            <a:r>
              <a:rPr lang="he-IL" sz="3200" dirty="0" err="1"/>
              <a:t>תשד"מ</a:t>
            </a:r>
            <a:r>
              <a:rPr lang="he-IL" sz="3200" dirty="0"/>
              <a:t> חלק ד):</a:t>
            </a:r>
            <a:endParaRPr lang="en-US" sz="3200" dirty="0"/>
          </a:p>
        </p:txBody>
      </p:sp>
    </p:spTree>
    <p:extLst>
      <p:ext uri="{BB962C8B-B14F-4D97-AF65-F5344CB8AC3E}">
        <p14:creationId xmlns:p14="http://schemas.microsoft.com/office/powerpoint/2010/main" val="36069675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right)">
                                      <p:cBhvr>
                                        <p:cTn id="13" dur="500"/>
                                        <p:tgtEl>
                                          <p:spTgt spid="4"/>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F2616E"/>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nvGrpSpPr>
          <p:cNvPr id="5" name="קבוצה 4">
            <a:extLst>
              <a:ext uri="{FF2B5EF4-FFF2-40B4-BE49-F238E27FC236}">
                <a16:creationId xmlns:a16="http://schemas.microsoft.com/office/drawing/2014/main" id="{87F5BFF2-B801-430B-A7E5-EB59DFF7DFEF}"/>
              </a:ext>
            </a:extLst>
          </p:cNvPr>
          <p:cNvGrpSpPr/>
          <p:nvPr/>
        </p:nvGrpSpPr>
        <p:grpSpPr>
          <a:xfrm>
            <a:off x="647802" y="1730767"/>
            <a:ext cx="10772038" cy="3318753"/>
            <a:chOff x="945572" y="917271"/>
            <a:chExt cx="5868000" cy="1332000"/>
          </a:xfrm>
          <a:solidFill>
            <a:srgbClr val="FFC1C1"/>
          </a:solidFill>
        </p:grpSpPr>
        <p:sp>
          <p:nvSpPr>
            <p:cNvPr id="6" name="מלבן 5">
              <a:extLst>
                <a:ext uri="{FF2B5EF4-FFF2-40B4-BE49-F238E27FC236}">
                  <a16:creationId xmlns:a16="http://schemas.microsoft.com/office/drawing/2014/main" id="{7750FDC0-B60E-4E49-98B4-789139930A57}"/>
                </a:ext>
              </a:extLst>
            </p:cNvPr>
            <p:cNvSpPr/>
            <p:nvPr/>
          </p:nvSpPr>
          <p:spPr>
            <a:xfrm rot="-60000">
              <a:off x="945572" y="917271"/>
              <a:ext cx="5868000" cy="1332000"/>
            </a:xfrm>
            <a:custGeom>
              <a:avLst/>
              <a:gdLst>
                <a:gd name="connsiteX0" fmla="*/ 0 w 5868000"/>
                <a:gd name="connsiteY0" fmla="*/ 0 h 1332000"/>
                <a:gd name="connsiteX1" fmla="*/ 5868000 w 5868000"/>
                <a:gd name="connsiteY1" fmla="*/ 0 h 1332000"/>
                <a:gd name="connsiteX2" fmla="*/ 5868000 w 5868000"/>
                <a:gd name="connsiteY2" fmla="*/ 1332000 h 1332000"/>
                <a:gd name="connsiteX3" fmla="*/ 0 w 5868000"/>
                <a:gd name="connsiteY3" fmla="*/ 1332000 h 1332000"/>
                <a:gd name="connsiteX4" fmla="*/ 0 w 5868000"/>
                <a:gd name="connsiteY4" fmla="*/ 0 h 1332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68000" h="1332000" fill="none" extrusionOk="0">
                  <a:moveTo>
                    <a:pt x="0" y="0"/>
                  </a:moveTo>
                  <a:cubicBezTo>
                    <a:pt x="2293936" y="-93738"/>
                    <a:pt x="3840354" y="-59438"/>
                    <a:pt x="5868000" y="0"/>
                  </a:cubicBezTo>
                  <a:cubicBezTo>
                    <a:pt x="5985960" y="159340"/>
                    <a:pt x="5840361" y="698738"/>
                    <a:pt x="5868000" y="1332000"/>
                  </a:cubicBezTo>
                  <a:cubicBezTo>
                    <a:pt x="3078940" y="1371296"/>
                    <a:pt x="1046937" y="1205512"/>
                    <a:pt x="0" y="1332000"/>
                  </a:cubicBezTo>
                  <a:cubicBezTo>
                    <a:pt x="-11821" y="1122634"/>
                    <a:pt x="35151" y="196453"/>
                    <a:pt x="0" y="0"/>
                  </a:cubicBezTo>
                  <a:close/>
                </a:path>
                <a:path w="5868000" h="1332000" stroke="0" extrusionOk="0">
                  <a:moveTo>
                    <a:pt x="0" y="0"/>
                  </a:moveTo>
                  <a:cubicBezTo>
                    <a:pt x="2782945" y="-40452"/>
                    <a:pt x="3307906" y="-78411"/>
                    <a:pt x="5868000" y="0"/>
                  </a:cubicBezTo>
                  <a:cubicBezTo>
                    <a:pt x="5813699" y="307767"/>
                    <a:pt x="5962025" y="943566"/>
                    <a:pt x="5868000" y="1332000"/>
                  </a:cubicBezTo>
                  <a:cubicBezTo>
                    <a:pt x="3728429" y="1169754"/>
                    <a:pt x="2121462" y="1188773"/>
                    <a:pt x="0" y="1332000"/>
                  </a:cubicBezTo>
                  <a:cubicBezTo>
                    <a:pt x="14003" y="1197561"/>
                    <a:pt x="-87640" y="144670"/>
                    <a:pt x="0" y="0"/>
                  </a:cubicBezTo>
                  <a:close/>
                </a:path>
              </a:pathLst>
            </a:custGeom>
            <a:grpFill/>
            <a:ln>
              <a:solidFill>
                <a:srgbClr val="FFC1C1"/>
              </a:solidFill>
              <a:extLst>
                <a:ext uri="{C807C97D-BFC1-408E-A445-0C87EB9F89A2}">
                  <ask:lineSketchStyleProps xmlns:ask="http://schemas.microsoft.com/office/drawing/2018/sketchyshapes" sd="3638536835">
                    <a:prstGeom prst="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8" name="מלבן 7">
              <a:extLst>
                <a:ext uri="{FF2B5EF4-FFF2-40B4-BE49-F238E27FC236}">
                  <a16:creationId xmlns:a16="http://schemas.microsoft.com/office/drawing/2014/main" id="{82664CC3-1D2D-4B45-89C0-743007F46F63}"/>
                </a:ext>
              </a:extLst>
            </p:cNvPr>
            <p:cNvSpPr/>
            <p:nvPr/>
          </p:nvSpPr>
          <p:spPr>
            <a:xfrm>
              <a:off x="975896" y="917271"/>
              <a:ext cx="5829300" cy="1272306"/>
            </a:xfrm>
            <a:custGeom>
              <a:avLst/>
              <a:gdLst>
                <a:gd name="connsiteX0" fmla="*/ 0 w 5829300"/>
                <a:gd name="connsiteY0" fmla="*/ 0 h 1272306"/>
                <a:gd name="connsiteX1" fmla="*/ 589407 w 5829300"/>
                <a:gd name="connsiteY1" fmla="*/ 0 h 1272306"/>
                <a:gd name="connsiteX2" fmla="*/ 1237107 w 5829300"/>
                <a:gd name="connsiteY2" fmla="*/ 0 h 1272306"/>
                <a:gd name="connsiteX3" fmla="*/ 1943100 w 5829300"/>
                <a:gd name="connsiteY3" fmla="*/ 0 h 1272306"/>
                <a:gd name="connsiteX4" fmla="*/ 2590800 w 5829300"/>
                <a:gd name="connsiteY4" fmla="*/ 0 h 1272306"/>
                <a:gd name="connsiteX5" fmla="*/ 3121914 w 5829300"/>
                <a:gd name="connsiteY5" fmla="*/ 0 h 1272306"/>
                <a:gd name="connsiteX6" fmla="*/ 3711321 w 5829300"/>
                <a:gd name="connsiteY6" fmla="*/ 0 h 1272306"/>
                <a:gd name="connsiteX7" fmla="*/ 4417314 w 5829300"/>
                <a:gd name="connsiteY7" fmla="*/ 0 h 1272306"/>
                <a:gd name="connsiteX8" fmla="*/ 4948428 w 5829300"/>
                <a:gd name="connsiteY8" fmla="*/ 0 h 1272306"/>
                <a:gd name="connsiteX9" fmla="*/ 5829300 w 5829300"/>
                <a:gd name="connsiteY9" fmla="*/ 0 h 1272306"/>
                <a:gd name="connsiteX10" fmla="*/ 5829300 w 5829300"/>
                <a:gd name="connsiteY10" fmla="*/ 597984 h 1272306"/>
                <a:gd name="connsiteX11" fmla="*/ 5829300 w 5829300"/>
                <a:gd name="connsiteY11" fmla="*/ 1272306 h 1272306"/>
                <a:gd name="connsiteX12" fmla="*/ 5123307 w 5829300"/>
                <a:gd name="connsiteY12" fmla="*/ 1272306 h 1272306"/>
                <a:gd name="connsiteX13" fmla="*/ 4359021 w 5829300"/>
                <a:gd name="connsiteY13" fmla="*/ 1272306 h 1272306"/>
                <a:gd name="connsiteX14" fmla="*/ 3653028 w 5829300"/>
                <a:gd name="connsiteY14" fmla="*/ 1272306 h 1272306"/>
                <a:gd name="connsiteX15" fmla="*/ 2947035 w 5829300"/>
                <a:gd name="connsiteY15" fmla="*/ 1272306 h 1272306"/>
                <a:gd name="connsiteX16" fmla="*/ 2241042 w 5829300"/>
                <a:gd name="connsiteY16" fmla="*/ 1272306 h 1272306"/>
                <a:gd name="connsiteX17" fmla="*/ 1709928 w 5829300"/>
                <a:gd name="connsiteY17" fmla="*/ 1272306 h 1272306"/>
                <a:gd name="connsiteX18" fmla="*/ 1003935 w 5829300"/>
                <a:gd name="connsiteY18" fmla="*/ 1272306 h 1272306"/>
                <a:gd name="connsiteX19" fmla="*/ 0 w 5829300"/>
                <a:gd name="connsiteY19" fmla="*/ 1272306 h 1272306"/>
                <a:gd name="connsiteX20" fmla="*/ 0 w 5829300"/>
                <a:gd name="connsiteY20" fmla="*/ 610707 h 1272306"/>
                <a:gd name="connsiteX21" fmla="*/ 0 w 5829300"/>
                <a:gd name="connsiteY21" fmla="*/ 0 h 1272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829300" h="1272306" fill="none" extrusionOk="0">
                  <a:moveTo>
                    <a:pt x="0" y="0"/>
                  </a:moveTo>
                  <a:cubicBezTo>
                    <a:pt x="285568" y="4585"/>
                    <a:pt x="431304" y="12493"/>
                    <a:pt x="589407" y="0"/>
                  </a:cubicBezTo>
                  <a:cubicBezTo>
                    <a:pt x="747510" y="-12493"/>
                    <a:pt x="1105247" y="635"/>
                    <a:pt x="1237107" y="0"/>
                  </a:cubicBezTo>
                  <a:cubicBezTo>
                    <a:pt x="1368967" y="-635"/>
                    <a:pt x="1664737" y="33822"/>
                    <a:pt x="1943100" y="0"/>
                  </a:cubicBezTo>
                  <a:cubicBezTo>
                    <a:pt x="2221463" y="-33822"/>
                    <a:pt x="2283659" y="-5870"/>
                    <a:pt x="2590800" y="0"/>
                  </a:cubicBezTo>
                  <a:cubicBezTo>
                    <a:pt x="2897941" y="5870"/>
                    <a:pt x="2992449" y="-14824"/>
                    <a:pt x="3121914" y="0"/>
                  </a:cubicBezTo>
                  <a:cubicBezTo>
                    <a:pt x="3251379" y="14824"/>
                    <a:pt x="3462318" y="-20472"/>
                    <a:pt x="3711321" y="0"/>
                  </a:cubicBezTo>
                  <a:cubicBezTo>
                    <a:pt x="3960324" y="20472"/>
                    <a:pt x="4161224" y="34091"/>
                    <a:pt x="4417314" y="0"/>
                  </a:cubicBezTo>
                  <a:cubicBezTo>
                    <a:pt x="4673404" y="-34091"/>
                    <a:pt x="4784290" y="5809"/>
                    <a:pt x="4948428" y="0"/>
                  </a:cubicBezTo>
                  <a:cubicBezTo>
                    <a:pt x="5112566" y="-5809"/>
                    <a:pt x="5496833" y="-4177"/>
                    <a:pt x="5829300" y="0"/>
                  </a:cubicBezTo>
                  <a:cubicBezTo>
                    <a:pt x="5812588" y="237146"/>
                    <a:pt x="5818290" y="459349"/>
                    <a:pt x="5829300" y="597984"/>
                  </a:cubicBezTo>
                  <a:cubicBezTo>
                    <a:pt x="5840310" y="736619"/>
                    <a:pt x="5829140" y="941323"/>
                    <a:pt x="5829300" y="1272306"/>
                  </a:cubicBezTo>
                  <a:cubicBezTo>
                    <a:pt x="5590305" y="1263256"/>
                    <a:pt x="5392936" y="1298402"/>
                    <a:pt x="5123307" y="1272306"/>
                  </a:cubicBezTo>
                  <a:cubicBezTo>
                    <a:pt x="4853678" y="1246210"/>
                    <a:pt x="4687405" y="1285561"/>
                    <a:pt x="4359021" y="1272306"/>
                  </a:cubicBezTo>
                  <a:cubicBezTo>
                    <a:pt x="4030637" y="1259051"/>
                    <a:pt x="3978152" y="1261166"/>
                    <a:pt x="3653028" y="1272306"/>
                  </a:cubicBezTo>
                  <a:cubicBezTo>
                    <a:pt x="3327904" y="1283446"/>
                    <a:pt x="3290918" y="1300662"/>
                    <a:pt x="2947035" y="1272306"/>
                  </a:cubicBezTo>
                  <a:cubicBezTo>
                    <a:pt x="2603152" y="1243950"/>
                    <a:pt x="2579496" y="1270976"/>
                    <a:pt x="2241042" y="1272306"/>
                  </a:cubicBezTo>
                  <a:cubicBezTo>
                    <a:pt x="1902588" y="1273636"/>
                    <a:pt x="1927613" y="1250612"/>
                    <a:pt x="1709928" y="1272306"/>
                  </a:cubicBezTo>
                  <a:cubicBezTo>
                    <a:pt x="1492243" y="1294000"/>
                    <a:pt x="1268551" y="1246485"/>
                    <a:pt x="1003935" y="1272306"/>
                  </a:cubicBezTo>
                  <a:cubicBezTo>
                    <a:pt x="739319" y="1298127"/>
                    <a:pt x="284767" y="1321100"/>
                    <a:pt x="0" y="1272306"/>
                  </a:cubicBezTo>
                  <a:cubicBezTo>
                    <a:pt x="16189" y="979996"/>
                    <a:pt x="-8314" y="803348"/>
                    <a:pt x="0" y="610707"/>
                  </a:cubicBezTo>
                  <a:cubicBezTo>
                    <a:pt x="8314" y="418066"/>
                    <a:pt x="22838" y="288863"/>
                    <a:pt x="0" y="0"/>
                  </a:cubicBezTo>
                  <a:close/>
                </a:path>
                <a:path w="5829300" h="1272306" stroke="0" extrusionOk="0">
                  <a:moveTo>
                    <a:pt x="0" y="0"/>
                  </a:moveTo>
                  <a:cubicBezTo>
                    <a:pt x="212198" y="730"/>
                    <a:pt x="352496" y="1528"/>
                    <a:pt x="531114" y="0"/>
                  </a:cubicBezTo>
                  <a:cubicBezTo>
                    <a:pt x="709732" y="-1528"/>
                    <a:pt x="988757" y="-11539"/>
                    <a:pt x="1120521" y="0"/>
                  </a:cubicBezTo>
                  <a:cubicBezTo>
                    <a:pt x="1252285" y="11539"/>
                    <a:pt x="1485172" y="-23420"/>
                    <a:pt x="1593342" y="0"/>
                  </a:cubicBezTo>
                  <a:cubicBezTo>
                    <a:pt x="1701512" y="23420"/>
                    <a:pt x="1986128" y="-2643"/>
                    <a:pt x="2124456" y="0"/>
                  </a:cubicBezTo>
                  <a:cubicBezTo>
                    <a:pt x="2262784" y="2643"/>
                    <a:pt x="2503612" y="21422"/>
                    <a:pt x="2713863" y="0"/>
                  </a:cubicBezTo>
                  <a:cubicBezTo>
                    <a:pt x="2924114" y="-21422"/>
                    <a:pt x="3067338" y="13815"/>
                    <a:pt x="3186684" y="0"/>
                  </a:cubicBezTo>
                  <a:cubicBezTo>
                    <a:pt x="3306030" y="-13815"/>
                    <a:pt x="3455250" y="675"/>
                    <a:pt x="3659505" y="0"/>
                  </a:cubicBezTo>
                  <a:cubicBezTo>
                    <a:pt x="3863760" y="-675"/>
                    <a:pt x="4183793" y="-9219"/>
                    <a:pt x="4365498" y="0"/>
                  </a:cubicBezTo>
                  <a:cubicBezTo>
                    <a:pt x="4547203" y="9219"/>
                    <a:pt x="4834790" y="-10712"/>
                    <a:pt x="5071491" y="0"/>
                  </a:cubicBezTo>
                  <a:cubicBezTo>
                    <a:pt x="5308192" y="10712"/>
                    <a:pt x="5509169" y="2620"/>
                    <a:pt x="5829300" y="0"/>
                  </a:cubicBezTo>
                  <a:cubicBezTo>
                    <a:pt x="5827995" y="277331"/>
                    <a:pt x="5826299" y="348820"/>
                    <a:pt x="5829300" y="636153"/>
                  </a:cubicBezTo>
                  <a:cubicBezTo>
                    <a:pt x="5832301" y="923486"/>
                    <a:pt x="5807617" y="1071190"/>
                    <a:pt x="5829300" y="1272306"/>
                  </a:cubicBezTo>
                  <a:cubicBezTo>
                    <a:pt x="5604710" y="1251981"/>
                    <a:pt x="5526147" y="1274552"/>
                    <a:pt x="5298186" y="1272306"/>
                  </a:cubicBezTo>
                  <a:cubicBezTo>
                    <a:pt x="5070225" y="1270060"/>
                    <a:pt x="4882157" y="1254992"/>
                    <a:pt x="4650486" y="1272306"/>
                  </a:cubicBezTo>
                  <a:cubicBezTo>
                    <a:pt x="4418815" y="1289620"/>
                    <a:pt x="4328466" y="1274288"/>
                    <a:pt x="4061079" y="1272306"/>
                  </a:cubicBezTo>
                  <a:cubicBezTo>
                    <a:pt x="3793692" y="1270324"/>
                    <a:pt x="3615630" y="1270580"/>
                    <a:pt x="3471672" y="1272306"/>
                  </a:cubicBezTo>
                  <a:cubicBezTo>
                    <a:pt x="3327714" y="1274032"/>
                    <a:pt x="3120623" y="1255095"/>
                    <a:pt x="2823972" y="1272306"/>
                  </a:cubicBezTo>
                  <a:cubicBezTo>
                    <a:pt x="2527321" y="1289517"/>
                    <a:pt x="2497446" y="1247348"/>
                    <a:pt x="2234565" y="1272306"/>
                  </a:cubicBezTo>
                  <a:cubicBezTo>
                    <a:pt x="1971684" y="1297264"/>
                    <a:pt x="1847744" y="1249899"/>
                    <a:pt x="1645158" y="1272306"/>
                  </a:cubicBezTo>
                  <a:cubicBezTo>
                    <a:pt x="1442572" y="1294713"/>
                    <a:pt x="1265845" y="1278239"/>
                    <a:pt x="1055751" y="1272306"/>
                  </a:cubicBezTo>
                  <a:cubicBezTo>
                    <a:pt x="845657" y="1266373"/>
                    <a:pt x="380826" y="1258668"/>
                    <a:pt x="0" y="1272306"/>
                  </a:cubicBezTo>
                  <a:cubicBezTo>
                    <a:pt x="-29751" y="1071300"/>
                    <a:pt x="-3801" y="863758"/>
                    <a:pt x="0" y="636153"/>
                  </a:cubicBezTo>
                  <a:cubicBezTo>
                    <a:pt x="3801" y="408548"/>
                    <a:pt x="-15034" y="299105"/>
                    <a:pt x="0" y="0"/>
                  </a:cubicBezTo>
                  <a:close/>
                </a:path>
              </a:pathLst>
            </a:custGeom>
            <a:grp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grpSp>
      <p:sp>
        <p:nvSpPr>
          <p:cNvPr id="3" name="מלבן 2"/>
          <p:cNvSpPr/>
          <p:nvPr/>
        </p:nvSpPr>
        <p:spPr>
          <a:xfrm>
            <a:off x="1640911" y="2062153"/>
            <a:ext cx="8793270" cy="2554545"/>
          </a:xfrm>
          <a:prstGeom prst="rect">
            <a:avLst/>
          </a:prstGeom>
        </p:spPr>
        <p:txBody>
          <a:bodyPr wrap="square">
            <a:spAutoFit/>
          </a:bodyPr>
          <a:lstStyle/>
          <a:p>
            <a:r>
              <a:rPr lang="he-IL" sz="3200" dirty="0"/>
              <a:t>הרבי משיב, שהתשובה לכך נמצאת ב"איגרת הקודש" של אדמו"ר הזקן. איגרת הקודש היא כידוע החלק הרביעי של </a:t>
            </a:r>
            <a:r>
              <a:rPr lang="he-IL" sz="3200" dirty="0" err="1"/>
              <a:t>התניא</a:t>
            </a:r>
            <a:r>
              <a:rPr lang="he-IL" sz="3200" dirty="0"/>
              <a:t>, ושם מסביר אדמו"ר הזקן את המעלה הגדולה שבנתינה לצדקה שוב ושוב, פעמים רבות. תחילה מביא אדמו"ר הזקן הסבר של הרמב"ם על פי החלק הנגלה של התורה, ולבסוף הסבר על פי פנימיות התורה – תורת החסידות.</a:t>
            </a:r>
            <a:endParaRPr lang="en-US" sz="3200" dirty="0"/>
          </a:p>
        </p:txBody>
      </p:sp>
    </p:spTree>
    <p:extLst>
      <p:ext uri="{BB962C8B-B14F-4D97-AF65-F5344CB8AC3E}">
        <p14:creationId xmlns:p14="http://schemas.microsoft.com/office/powerpoint/2010/main" val="70335160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up)">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301489" y="-1428244"/>
            <a:ext cx="5563969" cy="11008519"/>
          </a:xfrm>
          <a:prstGeom prst="rect">
            <a:avLst/>
          </a:prstGeom>
        </p:spPr>
      </p:pic>
      <p:sp>
        <p:nvSpPr>
          <p:cNvPr id="3" name="מלבן 2"/>
          <p:cNvSpPr/>
          <p:nvPr/>
        </p:nvSpPr>
        <p:spPr>
          <a:xfrm>
            <a:off x="1465424" y="2306300"/>
            <a:ext cx="8855900" cy="3539430"/>
          </a:xfrm>
          <a:prstGeom prst="rect">
            <a:avLst/>
          </a:prstGeom>
        </p:spPr>
        <p:txBody>
          <a:bodyPr wrap="square">
            <a:spAutoFit/>
          </a:bodyPr>
          <a:lstStyle/>
          <a:p>
            <a:r>
              <a:rPr lang="en-US" sz="2800" dirty="0">
                <a:latin typeface="FrankG" panose="02020003050405020304" pitchFamily="18" charset="-79"/>
                <a:cs typeface="FrankG" panose="02020003050405020304" pitchFamily="18" charset="-79"/>
              </a:rPr>
              <a:t>       </a:t>
            </a:r>
            <a:r>
              <a:rPr lang="he-IL" sz="2800" dirty="0">
                <a:latin typeface="FrankG" panose="02020003050405020304" pitchFamily="18" charset="-79"/>
                <a:cs typeface="FrankG" panose="02020003050405020304" pitchFamily="18" charset="-79"/>
              </a:rPr>
              <a:t>כי הרמב"ם ז"ל ביאר היטב טעמו ונימוקו, כדי לזכך הנפש ע"י </a:t>
            </a:r>
            <a:r>
              <a:rPr lang="he-IL" sz="2800" dirty="0" err="1">
                <a:latin typeface="FrankG" panose="02020003050405020304" pitchFamily="18" charset="-79"/>
                <a:cs typeface="FrankG" panose="02020003050405020304" pitchFamily="18" charset="-79"/>
              </a:rPr>
              <a:t>רבוי</a:t>
            </a:r>
            <a:r>
              <a:rPr lang="he-IL" sz="2800" dirty="0">
                <a:latin typeface="FrankG" panose="02020003050405020304" pitchFamily="18" charset="-79"/>
                <a:cs typeface="FrankG" panose="02020003050405020304" pitchFamily="18" charset="-79"/>
              </a:rPr>
              <a:t> המעשה...</a:t>
            </a:r>
            <a:endParaRPr lang="en-US" sz="2800" dirty="0">
              <a:latin typeface="FrankG" panose="02020003050405020304" pitchFamily="18" charset="-79"/>
              <a:cs typeface="FrankG" panose="02020003050405020304" pitchFamily="18" charset="-79"/>
            </a:endParaRPr>
          </a:p>
          <a:p>
            <a:r>
              <a:rPr lang="he-IL" sz="2800" dirty="0">
                <a:latin typeface="FrankG" panose="02020003050405020304" pitchFamily="18" charset="-79"/>
                <a:cs typeface="FrankG" panose="02020003050405020304" pitchFamily="18" charset="-79"/>
              </a:rPr>
              <a:t>כל מעשה שאדם עושה משפיע על המידות והתכונות של הנפש. נתאר לעצמנו אדם קמצן, שקשה לו מאוד להיפרד מרכושו. איך הוא מרגיש כשהוא נותן צדקה? בפעמים הראשונות קשה לו מאוד, אבל אם הוא מתגבר וממשיך לתת למרות זאת, הדבר משפיע עליו לאט </a:t>
            </a:r>
            <a:r>
              <a:rPr lang="he-IL" sz="2800" dirty="0" err="1">
                <a:latin typeface="FrankG" panose="02020003050405020304" pitchFamily="18" charset="-79"/>
                <a:cs typeface="FrankG" panose="02020003050405020304" pitchFamily="18" charset="-79"/>
              </a:rPr>
              <a:t>לאט</a:t>
            </a:r>
            <a:r>
              <a:rPr lang="he-IL" sz="2800" dirty="0">
                <a:latin typeface="FrankG" panose="02020003050405020304" pitchFamily="18" charset="-79"/>
                <a:cs typeface="FrankG" panose="02020003050405020304" pitchFamily="18" charset="-79"/>
              </a:rPr>
              <a:t>,  עד שבסופו של דבר תכונות נפשו משתנות ומתהפכות והוא הופך לאדם נדיב.</a:t>
            </a:r>
            <a:endParaRPr lang="en-US" sz="2800" dirty="0">
              <a:latin typeface="FrankG" panose="02020003050405020304" pitchFamily="18" charset="-79"/>
              <a:cs typeface="FrankG" panose="02020003050405020304" pitchFamily="18" charset="-79"/>
            </a:endParaRPr>
          </a:p>
        </p:txBody>
      </p:sp>
      <p:sp>
        <p:nvSpPr>
          <p:cNvPr id="2" name="מלבן 1"/>
          <p:cNvSpPr/>
          <p:nvPr/>
        </p:nvSpPr>
        <p:spPr>
          <a:xfrm>
            <a:off x="7575861" y="586144"/>
            <a:ext cx="3522119" cy="707886"/>
          </a:xfrm>
          <a:prstGeom prst="rect">
            <a:avLst/>
          </a:prstGeom>
        </p:spPr>
        <p:txBody>
          <a:bodyPr wrap="none">
            <a:spAutoFit/>
          </a:bodyPr>
          <a:lstStyle/>
          <a:p>
            <a:r>
              <a:rPr lang="he-IL" sz="4000" dirty="0"/>
              <a:t>מה ההסבר על פי הנגלה?</a:t>
            </a:r>
            <a:endParaRPr lang="en-US" sz="4000" dirty="0"/>
          </a:p>
        </p:txBody>
      </p:sp>
    </p:spTree>
    <p:extLst>
      <p:ext uri="{BB962C8B-B14F-4D97-AF65-F5344CB8AC3E}">
        <p14:creationId xmlns:p14="http://schemas.microsoft.com/office/powerpoint/2010/main" val="348438071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wipe(right)">
                                      <p:cBhvr>
                                        <p:cTn id="13" dur="500"/>
                                        <p:tgtEl>
                                          <p:spTgt spid="4"/>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תמונה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267210" y="4316554"/>
            <a:ext cx="9051030" cy="2312336"/>
          </a:xfrm>
          <a:prstGeom prst="rect">
            <a:avLst/>
          </a:prstGeom>
        </p:spPr>
      </p:pic>
      <p:sp>
        <p:nvSpPr>
          <p:cNvPr id="3" name="מלבן 2"/>
          <p:cNvSpPr/>
          <p:nvPr/>
        </p:nvSpPr>
        <p:spPr>
          <a:xfrm>
            <a:off x="1277655" y="1089764"/>
            <a:ext cx="9933139" cy="3970318"/>
          </a:xfrm>
          <a:prstGeom prst="rect">
            <a:avLst/>
          </a:prstGeom>
        </p:spPr>
        <p:txBody>
          <a:bodyPr wrap="square">
            <a:spAutoFit/>
          </a:bodyPr>
          <a:lstStyle/>
          <a:p>
            <a:pPr algn="ctr"/>
            <a:r>
              <a:rPr lang="he-IL" sz="3600" dirty="0"/>
              <a:t>האם זה יקרה בפעם אחת? ודאי שלא. </a:t>
            </a:r>
          </a:p>
          <a:p>
            <a:pPr algn="ctr"/>
            <a:r>
              <a:rPr lang="he-IL" sz="3600" dirty="0"/>
              <a:t>אם הוא ייתן צדקה "בפעם אחת וחסל" – הוא יישאר קמצן. </a:t>
            </a:r>
          </a:p>
          <a:p>
            <a:pPr algn="ctr"/>
            <a:r>
              <a:rPr lang="he-IL" sz="3600" dirty="0"/>
              <a:t>רק אם הוא ירגיל את עצמו לתת שוב ושוב, בסופו של דבר הוא יתגבר על המידה הרעה של הקמצנות וירכוש את מידת הנדיבות. </a:t>
            </a:r>
          </a:p>
          <a:p>
            <a:pPr algn="ctr"/>
            <a:r>
              <a:rPr lang="he-IL" sz="3600" dirty="0"/>
              <a:t>לכן כדאי לתת צדקה שוב ושוב, פעמים רבות, כדי 'לזכך' ולתקן את תכונות הנפש ולרכוש לעצמנו מידות טובות.</a:t>
            </a:r>
          </a:p>
          <a:p>
            <a:pPr algn="ctr"/>
            <a:endParaRPr lang="en-US" sz="3600" dirty="0"/>
          </a:p>
        </p:txBody>
      </p:sp>
      <p:pic>
        <p:nvPicPr>
          <p:cNvPr id="4" name="תמונה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454" y="4316554"/>
            <a:ext cx="2294386" cy="4491599"/>
          </a:xfrm>
          <a:prstGeom prst="rect">
            <a:avLst/>
          </a:prstGeom>
        </p:spPr>
      </p:pic>
      <p:sp>
        <p:nvSpPr>
          <p:cNvPr id="7" name="תיבת טקסט 6">
            <a:extLst>
              <a:ext uri="{FF2B5EF4-FFF2-40B4-BE49-F238E27FC236}">
                <a16:creationId xmlns:a16="http://schemas.microsoft.com/office/drawing/2014/main" id="{A46C53FD-7018-4E94-BC6F-06721065D9C3}"/>
              </a:ext>
            </a:extLst>
          </p:cNvPr>
          <p:cNvSpPr txBox="1"/>
          <p:nvPr/>
        </p:nvSpPr>
        <p:spPr>
          <a:xfrm>
            <a:off x="2704124" y="4989544"/>
            <a:ext cx="7709875" cy="646331"/>
          </a:xfrm>
          <a:prstGeom prst="rect">
            <a:avLst/>
          </a:prstGeom>
          <a:noFill/>
        </p:spPr>
        <p:txBody>
          <a:bodyPr wrap="square">
            <a:spAutoFit/>
          </a:bodyPr>
          <a:lstStyle/>
          <a:p>
            <a:pPr algn="ctr"/>
            <a:r>
              <a:rPr lang="he-IL" sz="3600" dirty="0"/>
              <a:t>זה ההסבר של הנגלה, אבל זה עדיין לא ההסבר של החסידות.</a:t>
            </a:r>
            <a:endParaRPr lang="en-US" sz="3600" dirty="0"/>
          </a:p>
        </p:txBody>
      </p:sp>
    </p:spTree>
    <p:extLst>
      <p:ext uri="{BB962C8B-B14F-4D97-AF65-F5344CB8AC3E}">
        <p14:creationId xmlns:p14="http://schemas.microsoft.com/office/powerpoint/2010/main" val="34928330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7"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7"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2" presetClass="entr" presetSubtype="2"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animEffect transition="in" filter="wipe(right)">
                                      <p:cBhvr>
                                        <p:cTn id="35" dur="500"/>
                                        <p:tgtEl>
                                          <p:spTgt spid="2"/>
                                        </p:tgtEl>
                                      </p:cBhvr>
                                    </p:animEffect>
                                  </p:childTnLst>
                                </p:cTn>
                              </p:par>
                              <p:par>
                                <p:cTn id="36" presetID="22" presetClass="entr" presetSubtype="2" fill="hold" grpId="0" nodeType="withEffect">
                                  <p:stCondLst>
                                    <p:cond delay="0"/>
                                  </p:stCondLst>
                                  <p:childTnLst>
                                    <p:set>
                                      <p:cBhvr>
                                        <p:cTn id="37" dur="1" fill="hold">
                                          <p:stCondLst>
                                            <p:cond delay="0"/>
                                          </p:stCondLst>
                                        </p:cTn>
                                        <p:tgtEl>
                                          <p:spTgt spid="7"/>
                                        </p:tgtEl>
                                        <p:attrNameLst>
                                          <p:attrName>style.visibility</p:attrName>
                                        </p:attrNameLst>
                                      </p:cBhvr>
                                      <p:to>
                                        <p:strVal val="visible"/>
                                      </p:to>
                                    </p:set>
                                    <p:animEffect transition="in" filter="wipe(right)">
                                      <p:cBhvr>
                                        <p:cTn id="3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7ABBB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endParaRPr lang="en-US" sz="3600" b="1" dirty="0">
              <a:solidFill>
                <a:schemeClr val="tx1"/>
              </a:solidFill>
            </a:endParaRPr>
          </a:p>
        </p:txBody>
      </p:sp>
      <p:pic>
        <p:nvPicPr>
          <p:cNvPr id="5" name="תמונה 4"/>
          <p:cNvPicPr>
            <a:picLocks noChangeAspect="1"/>
          </p:cNvPicPr>
          <p:nvPr/>
        </p:nvPicPr>
        <p:blipFill>
          <a:blip r:embed="rId2">
            <a:duotone>
              <a:schemeClr val="accent1">
                <a:shade val="45000"/>
                <a:satMod val="135000"/>
              </a:schemeClr>
              <a:prstClr val="white"/>
            </a:duotone>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0" y="4759745"/>
            <a:ext cx="11979617" cy="2242944"/>
          </a:xfrm>
          <a:prstGeom prst="rect">
            <a:avLst/>
          </a:prstGeom>
        </p:spPr>
      </p:pic>
      <p:sp>
        <p:nvSpPr>
          <p:cNvPr id="3" name="מלבן 2"/>
          <p:cNvSpPr/>
          <p:nvPr/>
        </p:nvSpPr>
        <p:spPr>
          <a:xfrm>
            <a:off x="876822" y="1002082"/>
            <a:ext cx="10308921" cy="4524315"/>
          </a:xfrm>
          <a:prstGeom prst="rect">
            <a:avLst/>
          </a:prstGeom>
        </p:spPr>
        <p:txBody>
          <a:bodyPr wrap="square">
            <a:spAutoFit/>
          </a:bodyPr>
          <a:lstStyle/>
          <a:p>
            <a:r>
              <a:rPr lang="he-IL" sz="3200" dirty="0"/>
              <a:t>על פי החסידות, מצוה שאדם עושה משפיעה לא רק על עצמו ועל נפשו, אלא על העולם כולו; ולא רק על העולם הזה, אלא גם על העולמות העליונים.</a:t>
            </a:r>
          </a:p>
          <a:p>
            <a:endParaRPr lang="en-US" sz="3200" dirty="0"/>
          </a:p>
          <a:p>
            <a:r>
              <a:rPr lang="he-IL" sz="3200" dirty="0"/>
              <a:t>זה נכון בכל המצוות, ובמיוחד כשמדובר במצוות צדקה. הרי צדקה היא לא רק מטבעות ושטרות. כשאדם נותן לצדקה כסף שעליו הוא עבד קשה, כל העמל והטרחה שלו מושקעים בתוך הכסף הזה. זה כאילו חלק מחייו נמצא שם. וכשהכסף הזה מגיע לעני, העני יכול לקנות בזה מזון ועוד צרכים בסיסיים כדי לחיות את נפשו. אם כן, בכל פעם שאדם נותן צדקה משלו – הוא כאילו נותן פיסת חיים.</a:t>
            </a:r>
          </a:p>
          <a:p>
            <a:endParaRPr lang="en-US" sz="3200" dirty="0"/>
          </a:p>
        </p:txBody>
      </p:sp>
      <p:sp>
        <p:nvSpPr>
          <p:cNvPr id="2" name="מלבן 1"/>
          <p:cNvSpPr/>
          <p:nvPr/>
        </p:nvSpPr>
        <p:spPr>
          <a:xfrm>
            <a:off x="1620459" y="5359403"/>
            <a:ext cx="8821646" cy="707886"/>
          </a:xfrm>
          <a:prstGeom prst="rect">
            <a:avLst/>
          </a:prstGeom>
        </p:spPr>
        <p:txBody>
          <a:bodyPr wrap="none">
            <a:spAutoFit/>
          </a:bodyPr>
          <a:lstStyle/>
          <a:p>
            <a:r>
              <a:rPr lang="he-IL" sz="4000" b="1" dirty="0"/>
              <a:t>וכשאני נותן חיים, גם הקב"ה נותן חיים – אומר אדמו"ר הזקן.</a:t>
            </a:r>
            <a:endParaRPr lang="en-US" sz="4000" b="1" dirty="0"/>
          </a:p>
        </p:txBody>
      </p:sp>
    </p:spTree>
    <p:extLst>
      <p:ext uri="{BB962C8B-B14F-4D97-AF65-F5344CB8AC3E}">
        <p14:creationId xmlns:p14="http://schemas.microsoft.com/office/powerpoint/2010/main" val="285939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7" presetClass="entr" presetSubtype="0" fill="hold" grpId="0" nodeType="afterEffect">
                                  <p:stCondLst>
                                    <p:cond delay="200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00"/>
                                        <p:tgtEl>
                                          <p:spTgt spid="3">
                                            <p:txEl>
                                              <p:pRg st="2" end="2"/>
                                            </p:txEl>
                                          </p:spTgt>
                                        </p:tgtEl>
                                      </p:cBhvr>
                                    </p:animEffect>
                                    <p:anim calcmode="lin" valueType="num">
                                      <p:cBhvr>
                                        <p:cTn id="14"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2" fill="hold" nodeType="click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wipe(right)">
                                      <p:cBhvr>
                                        <p:cTn id="20" dur="500"/>
                                        <p:tgtEl>
                                          <p:spTgt spid="5"/>
                                        </p:tgtEl>
                                      </p:cBhvr>
                                    </p:animEffect>
                                  </p:childTnLst>
                                </p:cTn>
                              </p:par>
                              <p:par>
                                <p:cTn id="21" presetID="22" presetClass="entr" presetSubtype="2" fill="hold" grpId="0" nodeType="withEffect">
                                  <p:stCondLst>
                                    <p:cond delay="0"/>
                                  </p:stCondLst>
                                  <p:childTnLst>
                                    <p:set>
                                      <p:cBhvr>
                                        <p:cTn id="22" dur="1" fill="hold">
                                          <p:stCondLst>
                                            <p:cond delay="0"/>
                                          </p:stCondLst>
                                        </p:cTn>
                                        <p:tgtEl>
                                          <p:spTgt spid="2"/>
                                        </p:tgtEl>
                                        <p:attrNameLst>
                                          <p:attrName>style.visibility</p:attrName>
                                        </p:attrNameLst>
                                      </p:cBhvr>
                                      <p:to>
                                        <p:strVal val="visible"/>
                                      </p:to>
                                    </p:set>
                                    <p:animEffect transition="in" filter="wipe(right)">
                                      <p:cBhvr>
                                        <p:cTn id="2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מלבן 4"/>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3201281" y="-2042019"/>
            <a:ext cx="5563969" cy="11008519"/>
          </a:xfrm>
          <a:prstGeom prst="rect">
            <a:avLst/>
          </a:prstGeom>
        </p:spPr>
      </p:pic>
      <p:sp>
        <p:nvSpPr>
          <p:cNvPr id="3" name="מלבן 2"/>
          <p:cNvSpPr/>
          <p:nvPr/>
        </p:nvSpPr>
        <p:spPr>
          <a:xfrm>
            <a:off x="1299059" y="1701403"/>
            <a:ext cx="9006213" cy="3293209"/>
          </a:xfrm>
          <a:prstGeom prst="rect">
            <a:avLst/>
          </a:prstGeom>
        </p:spPr>
        <p:txBody>
          <a:bodyPr wrap="square">
            <a:spAutoFit/>
          </a:bodyPr>
          <a:lstStyle/>
          <a:p>
            <a:r>
              <a:rPr lang="he-IL" sz="2600" dirty="0">
                <a:latin typeface="FrankG" panose="02020003050405020304" pitchFamily="18" charset="-79"/>
                <a:cs typeface="FrankG" panose="02020003050405020304" pitchFamily="18" charset="-79"/>
              </a:rPr>
              <a:t>הנה מקרא מלא דיבר הכתוב "פעולת צדקה לחיים".</a:t>
            </a:r>
            <a:endParaRPr lang="en-US" sz="2600" dirty="0">
              <a:latin typeface="FrankG" panose="02020003050405020304" pitchFamily="18" charset="-79"/>
              <a:cs typeface="FrankG" panose="02020003050405020304" pitchFamily="18" charset="-79"/>
            </a:endParaRPr>
          </a:p>
          <a:p>
            <a:r>
              <a:rPr lang="he-IL" sz="2600" dirty="0">
                <a:latin typeface="FrankG" panose="02020003050405020304" pitchFamily="18" charset="-79"/>
                <a:cs typeface="FrankG" panose="02020003050405020304" pitchFamily="18" charset="-79"/>
              </a:rPr>
              <a:t>דהיינו, שפעולתה וסגולתה להמשיך חיים עליונים מחיי החיים אין סוף ברוך הוא... כי </a:t>
            </a:r>
            <a:r>
              <a:rPr lang="he-IL" sz="2600" dirty="0" err="1">
                <a:latin typeface="FrankG" panose="02020003050405020304" pitchFamily="18" charset="-79"/>
                <a:cs typeface="FrankG" panose="02020003050405020304" pitchFamily="18" charset="-79"/>
              </a:rPr>
              <a:t>באתערותא</a:t>
            </a:r>
            <a:r>
              <a:rPr lang="he-IL" sz="2600" dirty="0">
                <a:latin typeface="FrankG" panose="02020003050405020304" pitchFamily="18" charset="-79"/>
                <a:cs typeface="FrankG" panose="02020003050405020304" pitchFamily="18" charset="-79"/>
              </a:rPr>
              <a:t> </a:t>
            </a:r>
            <a:r>
              <a:rPr lang="he-IL" sz="2600" dirty="0" err="1">
                <a:latin typeface="FrankG" panose="02020003050405020304" pitchFamily="18" charset="-79"/>
                <a:cs typeface="FrankG" panose="02020003050405020304" pitchFamily="18" charset="-79"/>
              </a:rPr>
              <a:t>דלתתא</a:t>
            </a:r>
            <a:r>
              <a:rPr lang="he-IL" sz="2600" dirty="0">
                <a:latin typeface="FrankG" panose="02020003050405020304" pitchFamily="18" charset="-79"/>
                <a:cs typeface="FrankG" panose="02020003050405020304" pitchFamily="18" charset="-79"/>
              </a:rPr>
              <a:t> [=בהתעוררות של מטה], להחיות רוח שפלים דלית ליה מגרמיה כלום [=שאין לו משלו כלום] – </a:t>
            </a:r>
            <a:r>
              <a:rPr lang="he-IL" sz="2600" dirty="0" err="1">
                <a:latin typeface="FrankG" panose="02020003050405020304" pitchFamily="18" charset="-79"/>
                <a:cs typeface="FrankG" panose="02020003050405020304" pitchFamily="18" charset="-79"/>
              </a:rPr>
              <a:t>אתערותא</a:t>
            </a:r>
            <a:r>
              <a:rPr lang="he-IL" sz="2600" dirty="0">
                <a:latin typeface="FrankG" panose="02020003050405020304" pitchFamily="18" charset="-79"/>
                <a:cs typeface="FrankG" panose="02020003050405020304" pitchFamily="18" charset="-79"/>
              </a:rPr>
              <a:t> </a:t>
            </a:r>
            <a:r>
              <a:rPr lang="he-IL" sz="2600" dirty="0" err="1">
                <a:latin typeface="FrankG" panose="02020003050405020304" pitchFamily="18" charset="-79"/>
                <a:cs typeface="FrankG" panose="02020003050405020304" pitchFamily="18" charset="-79"/>
              </a:rPr>
              <a:t>דלעילא</a:t>
            </a:r>
            <a:r>
              <a:rPr lang="he-IL" sz="2600" dirty="0">
                <a:latin typeface="FrankG" panose="02020003050405020304" pitchFamily="18" charset="-79"/>
                <a:cs typeface="FrankG" panose="02020003050405020304" pitchFamily="18" charset="-79"/>
              </a:rPr>
              <a:t> [=התעוררות של מעלה].</a:t>
            </a:r>
            <a:endParaRPr lang="en-US" sz="2600" dirty="0">
              <a:latin typeface="FrankG" panose="02020003050405020304" pitchFamily="18" charset="-79"/>
              <a:cs typeface="FrankG" panose="02020003050405020304" pitchFamily="18" charset="-79"/>
            </a:endParaRPr>
          </a:p>
          <a:p>
            <a:r>
              <a:rPr lang="he-IL" sz="2600" dirty="0">
                <a:latin typeface="FrankG" panose="02020003050405020304" pitchFamily="18" charset="-79"/>
                <a:cs typeface="FrankG" panose="02020003050405020304" pitchFamily="18" charset="-79"/>
              </a:rPr>
              <a:t>כשיש התעוררות של מטה, כלומר כשאנו 'מתעוררים' בעולם הזה לעשות מעשה טוב – אנחנו גורמים 'התעוררות' דומה למעלה. וכשאדם נותן צדקה למישהו שאין לו, הוא מעורר נתינה והשפעה למעלה, בעולם העליון.</a:t>
            </a:r>
            <a:endParaRPr lang="en-US" sz="2600" dirty="0">
              <a:latin typeface="FrankG" panose="02020003050405020304" pitchFamily="18" charset="-79"/>
              <a:cs typeface="FrankG" panose="02020003050405020304" pitchFamily="18" charset="-79"/>
            </a:endParaRPr>
          </a:p>
        </p:txBody>
      </p:sp>
    </p:spTree>
    <p:extLst>
      <p:ext uri="{BB962C8B-B14F-4D97-AF65-F5344CB8AC3E}">
        <p14:creationId xmlns:p14="http://schemas.microsoft.com/office/powerpoint/2010/main" val="3817741022"/>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2"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right)">
                                      <p:cBhvr>
                                        <p:cTn id="7" dur="500"/>
                                        <p:tgtEl>
                                          <p:spTgt spid="3"/>
                                        </p:tgtEl>
                                      </p:cBhvr>
                                    </p:animEffect>
                                  </p:childTnLst>
                                </p:cTn>
                              </p:par>
                              <p:par>
                                <p:cTn id="8" presetID="22" presetClass="entr" presetSubtype="2"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wipe(right)">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4" name="תמונה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2520332" y="515095"/>
            <a:ext cx="8254652" cy="5729319"/>
          </a:xfrm>
          <a:prstGeom prst="rect">
            <a:avLst/>
          </a:prstGeom>
        </p:spPr>
      </p:pic>
      <p:sp>
        <p:nvSpPr>
          <p:cNvPr id="3" name="מלבן 2"/>
          <p:cNvSpPr/>
          <p:nvPr/>
        </p:nvSpPr>
        <p:spPr>
          <a:xfrm>
            <a:off x="3476486" y="1636458"/>
            <a:ext cx="6096000" cy="2862322"/>
          </a:xfrm>
          <a:prstGeom prst="rect">
            <a:avLst/>
          </a:prstGeom>
        </p:spPr>
        <p:txBody>
          <a:bodyPr>
            <a:spAutoFit/>
          </a:bodyPr>
          <a:lstStyle/>
          <a:p>
            <a:r>
              <a:rPr lang="he-IL" sz="3600" dirty="0"/>
              <a:t>זו הסיבה שנתינת הצדקה היא סגולה כל כך מופלאה. לכן נותנים צדקה לרפואה, לברכה, להצלחה – אפילו לפני שאופים עוגה טעימה. כי הצדקה שלי משנה משהו למעלה. אני נותנת ברכה – וה' נותן ברכה. אני נותנת חיים – וה' נותן חיים.</a:t>
            </a:r>
            <a:endParaRPr lang="en-US" sz="3600" dirty="0"/>
          </a:p>
        </p:txBody>
      </p:sp>
      <p:pic>
        <p:nvPicPr>
          <p:cNvPr id="5" name="תמונה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454" y="4316554"/>
            <a:ext cx="2294386" cy="4491599"/>
          </a:xfrm>
          <a:prstGeom prst="rect">
            <a:avLst/>
          </a:prstGeom>
        </p:spPr>
      </p:pic>
      <p:pic>
        <p:nvPicPr>
          <p:cNvPr id="2" name="תמונה 1"/>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foregroundMark x1="47778" y1="17949" x2="48333" y2="23077"/>
                        <a14:foregroundMark x1="67222" y1="21026" x2="65000" y2="24615"/>
                        <a14:foregroundMark x1="83333" y1="36410" x2="77778" y2="38462"/>
                        <a14:foregroundMark x1="28333" y1="25641" x2="36111" y2="28205"/>
                        <a14:foregroundMark x1="20000" y1="43590" x2="25000" y2="46667"/>
                        <a14:foregroundMark x1="48889" y1="71282" x2="48889" y2="76923"/>
                      </a14:backgroundRemoval>
                    </a14:imgEffect>
                  </a14:imgLayer>
                </a14:imgProps>
              </a:ext>
              <a:ext uri="{28A0092B-C50C-407E-A947-70E740481C1C}">
                <a14:useLocalDpi xmlns:a14="http://schemas.microsoft.com/office/drawing/2010/main" val="0"/>
              </a:ext>
            </a:extLst>
          </a:blip>
          <a:stretch>
            <a:fillRect/>
          </a:stretch>
        </p:blipFill>
        <p:spPr>
          <a:xfrm>
            <a:off x="234332" y="2442955"/>
            <a:ext cx="2286000" cy="2476500"/>
          </a:xfrm>
          <a:prstGeom prst="rect">
            <a:avLst/>
          </a:prstGeom>
        </p:spPr>
      </p:pic>
    </p:spTree>
    <p:extLst>
      <p:ext uri="{BB962C8B-B14F-4D97-AF65-F5344CB8AC3E}">
        <p14:creationId xmlns:p14="http://schemas.microsoft.com/office/powerpoint/2010/main" val="197676243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childTnLst>
                          </p:cTn>
                        </p:par>
                        <p:par>
                          <p:cTn id="11" fill="hold">
                            <p:stCondLst>
                              <p:cond delay="500"/>
                            </p:stCondLst>
                            <p:childTnLst>
                              <p:par>
                                <p:cTn id="12" presetID="42" presetClass="entr" presetSubtype="0" fill="hold" grpId="0" nodeType="after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5" name="תמונה 4" descr="תמונה שמכילה עוגה, פיסה, שולחן, ישיבה&#10;&#10;התיאור נוצר באופן אוטומטי">
            <a:extLst>
              <a:ext uri="{FF2B5EF4-FFF2-40B4-BE49-F238E27FC236}">
                <a16:creationId xmlns:a16="http://schemas.microsoft.com/office/drawing/2014/main" id="{EC48239B-BDF6-4D3F-811B-E657E6A0156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4339224" y="-1630586"/>
            <a:ext cx="3413343" cy="11008519"/>
          </a:xfrm>
          <a:prstGeom prst="rect">
            <a:avLst/>
          </a:prstGeom>
        </p:spPr>
      </p:pic>
      <p:sp>
        <p:nvSpPr>
          <p:cNvPr id="3" name="מלבן 2"/>
          <p:cNvSpPr/>
          <p:nvPr/>
        </p:nvSpPr>
        <p:spPr>
          <a:xfrm>
            <a:off x="1537539" y="2929045"/>
            <a:ext cx="8718115" cy="2062103"/>
          </a:xfrm>
          <a:prstGeom prst="rect">
            <a:avLst/>
          </a:prstGeom>
        </p:spPr>
        <p:txBody>
          <a:bodyPr wrap="square">
            <a:spAutoFit/>
          </a:bodyPr>
          <a:lstStyle/>
          <a:p>
            <a:r>
              <a:rPr lang="he-IL" sz="3200" dirty="0">
                <a:latin typeface="FrankG" panose="02020003050405020304" pitchFamily="18" charset="-79"/>
                <a:cs typeface="FrankG" panose="02020003050405020304" pitchFamily="18" charset="-79"/>
              </a:rPr>
              <a:t>להיות מעשה הצדקה נעשית בפעמים רבות, וכל המרבה הרי זה משובח, ולא בפעם אחת ובבת אחת...</a:t>
            </a:r>
            <a:endParaRPr lang="en-US" sz="3200" dirty="0">
              <a:latin typeface="FrankG" panose="02020003050405020304" pitchFamily="18" charset="-79"/>
              <a:cs typeface="FrankG" panose="02020003050405020304" pitchFamily="18" charset="-79"/>
            </a:endParaRPr>
          </a:p>
          <a:p>
            <a:r>
              <a:rPr lang="he-IL" sz="3200" dirty="0">
                <a:latin typeface="FrankG" panose="02020003050405020304" pitchFamily="18" charset="-79"/>
                <a:cs typeface="FrankG" panose="02020003050405020304" pitchFamily="18" charset="-79"/>
              </a:rPr>
              <a:t>כי כל נתינה קטנה בעולם הזה, גוררת נתינה עצומה בעולם העליון.</a:t>
            </a:r>
          </a:p>
        </p:txBody>
      </p:sp>
      <p:sp>
        <p:nvSpPr>
          <p:cNvPr id="6" name="מלבן 5"/>
          <p:cNvSpPr/>
          <p:nvPr/>
        </p:nvSpPr>
        <p:spPr>
          <a:xfrm>
            <a:off x="4585672" y="1395439"/>
            <a:ext cx="3243196" cy="646331"/>
          </a:xfrm>
          <a:prstGeom prst="rect">
            <a:avLst/>
          </a:prstGeom>
        </p:spPr>
        <p:txBody>
          <a:bodyPr wrap="none">
            <a:spAutoFit/>
          </a:bodyPr>
          <a:lstStyle/>
          <a:p>
            <a:r>
              <a:rPr lang="he-IL" sz="3600" dirty="0"/>
              <a:t>ולכן – כותב אדמו"ר הזקן:</a:t>
            </a:r>
            <a:endParaRPr lang="en-US" sz="3600" dirty="0"/>
          </a:p>
        </p:txBody>
      </p:sp>
    </p:spTree>
    <p:extLst>
      <p:ext uri="{BB962C8B-B14F-4D97-AF65-F5344CB8AC3E}">
        <p14:creationId xmlns:p14="http://schemas.microsoft.com/office/powerpoint/2010/main" val="321105852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2" presetClass="entr" presetSubtype="2"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right)">
                                      <p:cBhvr>
                                        <p:cTn id="13" dur="500"/>
                                        <p:tgtEl>
                                          <p:spTgt spid="5"/>
                                        </p:tgtEl>
                                      </p:cBhvr>
                                    </p:animEffect>
                                  </p:childTnLst>
                                </p:cTn>
                              </p:par>
                              <p:par>
                                <p:cTn id="14" presetID="22" presetClass="entr" presetSubtype="2" fill="hold" grpId="0" nodeType="with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ipe(right)">
                                      <p:cBhvr>
                                        <p:cTn id="16"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solidFill>
            <a:srgbClr val="7ABBB5"/>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 name="מלבן 2"/>
          <p:cNvSpPr/>
          <p:nvPr/>
        </p:nvSpPr>
        <p:spPr>
          <a:xfrm>
            <a:off x="6551112" y="874455"/>
            <a:ext cx="4759890" cy="4031873"/>
          </a:xfrm>
          <a:prstGeom prst="rect">
            <a:avLst/>
          </a:prstGeom>
        </p:spPr>
        <p:txBody>
          <a:bodyPr wrap="square">
            <a:spAutoFit/>
          </a:bodyPr>
          <a:lstStyle/>
          <a:p>
            <a:endParaRPr lang="en-US" sz="3200" dirty="0"/>
          </a:p>
          <a:p>
            <a:r>
              <a:rPr lang="he-IL" sz="3200" dirty="0"/>
              <a:t>ומסיים אדמו"ר הזקן:</a:t>
            </a:r>
            <a:endParaRPr lang="en-US" sz="3200" dirty="0"/>
          </a:p>
          <a:p>
            <a:r>
              <a:rPr lang="he-IL" sz="3200" dirty="0"/>
              <a:t>ולכן אמרו רבותינו ז"ל: גדולה צדקה שמקרבת את הגאולה...</a:t>
            </a:r>
            <a:endParaRPr lang="en-US" sz="3200" dirty="0"/>
          </a:p>
          <a:p>
            <a:r>
              <a:rPr lang="he-IL" sz="3200" dirty="0"/>
              <a:t>הצדקה מביאה לברכה מלמעלה, ועוד ברכה מלמעלה, ועוד ברכה מלמעלה, עד שכל הברכות האלה מצטרפות יחד ומביאות את הגאולה </a:t>
            </a:r>
            <a:r>
              <a:rPr lang="he-IL" sz="3200" dirty="0" err="1"/>
              <a:t>האמיתית</a:t>
            </a:r>
            <a:r>
              <a:rPr lang="he-IL" sz="3200" dirty="0"/>
              <a:t> והשלימה!</a:t>
            </a:r>
            <a:endParaRPr lang="en-US" sz="3200" dirty="0"/>
          </a:p>
        </p:txBody>
      </p:sp>
      <p:pic>
        <p:nvPicPr>
          <p:cNvPr id="2" name="תמונה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3417" y="2453164"/>
            <a:ext cx="10346494" cy="6858000"/>
          </a:xfrm>
          <a:prstGeom prst="rect">
            <a:avLst/>
          </a:prstGeom>
        </p:spPr>
      </p:pic>
    </p:spTree>
    <p:extLst>
      <p:ext uri="{BB962C8B-B14F-4D97-AF65-F5344CB8AC3E}">
        <p14:creationId xmlns:p14="http://schemas.microsoft.com/office/powerpoint/2010/main" val="28176408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grpId="0" nodeType="with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right)">
                                      <p:cBhvr>
                                        <p:cTn id="7" dur="500"/>
                                        <p:tgtEl>
                                          <p:spTgt spid="3">
                                            <p:txEl>
                                              <p:pRg st="1" end="1"/>
                                            </p:txEl>
                                          </p:spTgt>
                                        </p:tgtEl>
                                      </p:cBhvr>
                                    </p:animEffect>
                                  </p:childTnLst>
                                </p:cTn>
                              </p:par>
                              <p:par>
                                <p:cTn id="8" presetID="22" presetClass="entr" presetSubtype="2" fill="hold" grpId="0" nodeType="withEffect">
                                  <p:stCondLst>
                                    <p:cond delay="0"/>
                                  </p:stCondLst>
                                  <p:childTnLst>
                                    <p:set>
                                      <p:cBhvr>
                                        <p:cTn id="9" dur="1" fill="hold">
                                          <p:stCondLst>
                                            <p:cond delay="0"/>
                                          </p:stCondLst>
                                        </p:cTn>
                                        <p:tgtEl>
                                          <p:spTgt spid="3">
                                            <p:txEl>
                                              <p:pRg st="2" end="2"/>
                                            </p:txEl>
                                          </p:spTgt>
                                        </p:tgtEl>
                                        <p:attrNameLst>
                                          <p:attrName>style.visibility</p:attrName>
                                        </p:attrNameLst>
                                      </p:cBhvr>
                                      <p:to>
                                        <p:strVal val="visible"/>
                                      </p:to>
                                    </p:set>
                                    <p:animEffect transition="in" filter="wipe(right)">
                                      <p:cBhvr>
                                        <p:cTn id="10" dur="500"/>
                                        <p:tgtEl>
                                          <p:spTgt spid="3">
                                            <p:txEl>
                                              <p:pRg st="2" end="2"/>
                                            </p:txEl>
                                          </p:spTgt>
                                        </p:tgtEl>
                                      </p:cBhvr>
                                    </p:animEffect>
                                  </p:childTnLst>
                                </p:cTn>
                              </p:par>
                              <p:par>
                                <p:cTn id="11" presetID="22" presetClass="entr" presetSubtype="2"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animEffect transition="in" filter="wipe(right)">
                                      <p:cBhvr>
                                        <p:cTn id="13" dur="500"/>
                                        <p:tgtEl>
                                          <p:spTgt spid="3">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fade">
                                      <p:cBhvr>
                                        <p:cTn id="18" dur="1000"/>
                                        <p:tgtEl>
                                          <p:spTgt spid="2"/>
                                        </p:tgtEl>
                                      </p:cBhvr>
                                    </p:animEffect>
                                    <p:anim calcmode="lin" valueType="num">
                                      <p:cBhvr>
                                        <p:cTn id="19" dur="1000" fill="hold"/>
                                        <p:tgtEl>
                                          <p:spTgt spid="2"/>
                                        </p:tgtEl>
                                        <p:attrNameLst>
                                          <p:attrName>ppt_x</p:attrName>
                                        </p:attrNameLst>
                                      </p:cBhvr>
                                      <p:tavLst>
                                        <p:tav tm="0">
                                          <p:val>
                                            <p:strVal val="#ppt_x"/>
                                          </p:val>
                                        </p:tav>
                                        <p:tav tm="100000">
                                          <p:val>
                                            <p:strVal val="#ppt_x"/>
                                          </p:val>
                                        </p:tav>
                                      </p:tavLst>
                                    </p:anim>
                                    <p:anim calcmode="lin" valueType="num">
                                      <p:cBhvr>
                                        <p:cTn id="20"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המנון יט כסלו תשפא">
            <a:hlinkClick r:id="" action="ppaction://media"/>
            <a:extLst>
              <a:ext uri="{FF2B5EF4-FFF2-40B4-BE49-F238E27FC236}">
                <a16:creationId xmlns:a16="http://schemas.microsoft.com/office/drawing/2014/main" id="{15A7E6CA-16A1-4400-95E2-E24067D0212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036320" y="842671"/>
            <a:ext cx="10119360" cy="5692140"/>
          </a:xfrm>
          <a:prstGeom prst="rect">
            <a:avLst/>
          </a:prstGeom>
        </p:spPr>
      </p:pic>
    </p:spTree>
    <p:extLst>
      <p:ext uri="{BB962C8B-B14F-4D97-AF65-F5344CB8AC3E}">
        <p14:creationId xmlns:p14="http://schemas.microsoft.com/office/powerpoint/2010/main" val="3190452211"/>
      </p:ext>
    </p:extLst>
  </p:cSld>
  <p:clrMapOvr>
    <a:masterClrMapping/>
  </p:clrMapOvr>
  <mc:AlternateContent xmlns:mc="http://schemas.openxmlformats.org/markup-compatibility/2006" xmlns:p14="http://schemas.microsoft.com/office/powerpoint/2010/main">
    <mc:Choice Requires="p14">
      <p:transition spd="slow" p14:dur="2000" advTm="83000"/>
    </mc:Choice>
    <mc:Fallback xmlns="">
      <p:transition spd="slow" advTm="83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8247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מלבן 8">
            <a:extLst>
              <a:ext uri="{FF2B5EF4-FFF2-40B4-BE49-F238E27FC236}">
                <a16:creationId xmlns:a16="http://schemas.microsoft.com/office/drawing/2014/main" id="{2F867CA8-99DD-4C66-A479-CF8FF58BEBB6}"/>
              </a:ext>
            </a:extLst>
          </p:cNvPr>
          <p:cNvSpPr/>
          <p:nvPr/>
        </p:nvSpPr>
        <p:spPr>
          <a:xfrm>
            <a:off x="836636" y="524008"/>
            <a:ext cx="10700995" cy="5809983"/>
          </a:xfrm>
          <a:custGeom>
            <a:avLst/>
            <a:gdLst>
              <a:gd name="connsiteX0" fmla="*/ 0 w 10700995"/>
              <a:gd name="connsiteY0" fmla="*/ 0 h 5809983"/>
              <a:gd name="connsiteX1" fmla="*/ 668812 w 10700995"/>
              <a:gd name="connsiteY1" fmla="*/ 0 h 5809983"/>
              <a:gd name="connsiteX2" fmla="*/ 1016595 w 10700995"/>
              <a:gd name="connsiteY2" fmla="*/ 0 h 5809983"/>
              <a:gd name="connsiteX3" fmla="*/ 1899427 w 10700995"/>
              <a:gd name="connsiteY3" fmla="*/ 0 h 5809983"/>
              <a:gd name="connsiteX4" fmla="*/ 2675249 w 10700995"/>
              <a:gd name="connsiteY4" fmla="*/ 0 h 5809983"/>
              <a:gd name="connsiteX5" fmla="*/ 3023031 w 10700995"/>
              <a:gd name="connsiteY5" fmla="*/ 0 h 5809983"/>
              <a:gd name="connsiteX6" fmla="*/ 3798853 w 10700995"/>
              <a:gd name="connsiteY6" fmla="*/ 0 h 5809983"/>
              <a:gd name="connsiteX7" fmla="*/ 4146636 w 10700995"/>
              <a:gd name="connsiteY7" fmla="*/ 0 h 5809983"/>
              <a:gd name="connsiteX8" fmla="*/ 4815448 w 10700995"/>
              <a:gd name="connsiteY8" fmla="*/ 0 h 5809983"/>
              <a:gd name="connsiteX9" fmla="*/ 5591270 w 10700995"/>
              <a:gd name="connsiteY9" fmla="*/ 0 h 5809983"/>
              <a:gd name="connsiteX10" fmla="*/ 6367092 w 10700995"/>
              <a:gd name="connsiteY10" fmla="*/ 0 h 5809983"/>
              <a:gd name="connsiteX11" fmla="*/ 6821884 w 10700995"/>
              <a:gd name="connsiteY11" fmla="*/ 0 h 5809983"/>
              <a:gd name="connsiteX12" fmla="*/ 7490696 w 10700995"/>
              <a:gd name="connsiteY12" fmla="*/ 0 h 5809983"/>
              <a:gd name="connsiteX13" fmla="*/ 8159509 w 10700995"/>
              <a:gd name="connsiteY13" fmla="*/ 0 h 5809983"/>
              <a:gd name="connsiteX14" fmla="*/ 8721311 w 10700995"/>
              <a:gd name="connsiteY14" fmla="*/ 0 h 5809983"/>
              <a:gd name="connsiteX15" fmla="*/ 9283113 w 10700995"/>
              <a:gd name="connsiteY15" fmla="*/ 0 h 5809983"/>
              <a:gd name="connsiteX16" fmla="*/ 9630895 w 10700995"/>
              <a:gd name="connsiteY16" fmla="*/ 0 h 5809983"/>
              <a:gd name="connsiteX17" fmla="*/ 10700995 w 10700995"/>
              <a:gd name="connsiteY17" fmla="*/ 0 h 5809983"/>
              <a:gd name="connsiteX18" fmla="*/ 10700995 w 10700995"/>
              <a:gd name="connsiteY18" fmla="*/ 471254 h 5809983"/>
              <a:gd name="connsiteX19" fmla="*/ 10700995 w 10700995"/>
              <a:gd name="connsiteY19" fmla="*/ 1116808 h 5809983"/>
              <a:gd name="connsiteX20" fmla="*/ 10700995 w 10700995"/>
              <a:gd name="connsiteY20" fmla="*/ 1646162 h 5809983"/>
              <a:gd name="connsiteX21" fmla="*/ 10700995 w 10700995"/>
              <a:gd name="connsiteY21" fmla="*/ 2291716 h 5809983"/>
              <a:gd name="connsiteX22" fmla="*/ 10700995 w 10700995"/>
              <a:gd name="connsiteY22" fmla="*/ 3053469 h 5809983"/>
              <a:gd name="connsiteX23" fmla="*/ 10700995 w 10700995"/>
              <a:gd name="connsiteY23" fmla="*/ 3582823 h 5809983"/>
              <a:gd name="connsiteX24" fmla="*/ 10700995 w 10700995"/>
              <a:gd name="connsiteY24" fmla="*/ 4286476 h 5809983"/>
              <a:gd name="connsiteX25" fmla="*/ 10700995 w 10700995"/>
              <a:gd name="connsiteY25" fmla="*/ 4990130 h 5809983"/>
              <a:gd name="connsiteX26" fmla="*/ 10700995 w 10700995"/>
              <a:gd name="connsiteY26" fmla="*/ 5809983 h 5809983"/>
              <a:gd name="connsiteX27" fmla="*/ 10246203 w 10700995"/>
              <a:gd name="connsiteY27" fmla="*/ 5809983 h 5809983"/>
              <a:gd name="connsiteX28" fmla="*/ 9791410 w 10700995"/>
              <a:gd name="connsiteY28" fmla="*/ 5809983 h 5809983"/>
              <a:gd name="connsiteX29" fmla="*/ 8908578 w 10700995"/>
              <a:gd name="connsiteY29" fmla="*/ 5809983 h 5809983"/>
              <a:gd name="connsiteX30" fmla="*/ 8025746 w 10700995"/>
              <a:gd name="connsiteY30" fmla="*/ 5809983 h 5809983"/>
              <a:gd name="connsiteX31" fmla="*/ 7677964 w 10700995"/>
              <a:gd name="connsiteY31" fmla="*/ 5809983 h 5809983"/>
              <a:gd name="connsiteX32" fmla="*/ 6902142 w 10700995"/>
              <a:gd name="connsiteY32" fmla="*/ 5809983 h 5809983"/>
              <a:gd name="connsiteX33" fmla="*/ 6340340 w 10700995"/>
              <a:gd name="connsiteY33" fmla="*/ 5809983 h 5809983"/>
              <a:gd name="connsiteX34" fmla="*/ 5671527 w 10700995"/>
              <a:gd name="connsiteY34" fmla="*/ 5809983 h 5809983"/>
              <a:gd name="connsiteX35" fmla="*/ 5323745 w 10700995"/>
              <a:gd name="connsiteY35" fmla="*/ 5809983 h 5809983"/>
              <a:gd name="connsiteX36" fmla="*/ 4761943 w 10700995"/>
              <a:gd name="connsiteY36" fmla="*/ 5809983 h 5809983"/>
              <a:gd name="connsiteX37" fmla="*/ 3986121 w 10700995"/>
              <a:gd name="connsiteY37" fmla="*/ 5809983 h 5809983"/>
              <a:gd name="connsiteX38" fmla="*/ 3424318 w 10700995"/>
              <a:gd name="connsiteY38" fmla="*/ 5809983 h 5809983"/>
              <a:gd name="connsiteX39" fmla="*/ 3076536 w 10700995"/>
              <a:gd name="connsiteY39" fmla="*/ 5809983 h 5809983"/>
              <a:gd name="connsiteX40" fmla="*/ 2514734 w 10700995"/>
              <a:gd name="connsiteY40" fmla="*/ 5809983 h 5809983"/>
              <a:gd name="connsiteX41" fmla="*/ 2059942 w 10700995"/>
              <a:gd name="connsiteY41" fmla="*/ 5809983 h 5809983"/>
              <a:gd name="connsiteX42" fmla="*/ 1712159 w 10700995"/>
              <a:gd name="connsiteY42" fmla="*/ 5809983 h 5809983"/>
              <a:gd name="connsiteX43" fmla="*/ 1150357 w 10700995"/>
              <a:gd name="connsiteY43" fmla="*/ 5809983 h 5809983"/>
              <a:gd name="connsiteX44" fmla="*/ 0 w 10700995"/>
              <a:gd name="connsiteY44" fmla="*/ 5809983 h 5809983"/>
              <a:gd name="connsiteX45" fmla="*/ 0 w 10700995"/>
              <a:gd name="connsiteY45" fmla="*/ 5280629 h 5809983"/>
              <a:gd name="connsiteX46" fmla="*/ 0 w 10700995"/>
              <a:gd name="connsiteY46" fmla="*/ 4635075 h 5809983"/>
              <a:gd name="connsiteX47" fmla="*/ 0 w 10700995"/>
              <a:gd name="connsiteY47" fmla="*/ 3931422 h 5809983"/>
              <a:gd name="connsiteX48" fmla="*/ 0 w 10700995"/>
              <a:gd name="connsiteY48" fmla="*/ 3343968 h 5809983"/>
              <a:gd name="connsiteX49" fmla="*/ 0 w 10700995"/>
              <a:gd name="connsiteY49" fmla="*/ 2756514 h 5809983"/>
              <a:gd name="connsiteX50" fmla="*/ 0 w 10700995"/>
              <a:gd name="connsiteY50" fmla="*/ 1994761 h 5809983"/>
              <a:gd name="connsiteX51" fmla="*/ 0 w 10700995"/>
              <a:gd name="connsiteY51" fmla="*/ 1407307 h 5809983"/>
              <a:gd name="connsiteX52" fmla="*/ 0 w 10700995"/>
              <a:gd name="connsiteY52" fmla="*/ 645554 h 5809983"/>
              <a:gd name="connsiteX53" fmla="*/ 0 w 10700995"/>
              <a:gd name="connsiteY53" fmla="*/ 0 h 580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00995" h="5809983" fill="none" extrusionOk="0">
                <a:moveTo>
                  <a:pt x="0" y="0"/>
                </a:moveTo>
                <a:cubicBezTo>
                  <a:pt x="135667" y="-8450"/>
                  <a:pt x="379258" y="16347"/>
                  <a:pt x="668812" y="0"/>
                </a:cubicBezTo>
                <a:cubicBezTo>
                  <a:pt x="958366" y="-16347"/>
                  <a:pt x="891837" y="7912"/>
                  <a:pt x="1016595" y="0"/>
                </a:cubicBezTo>
                <a:cubicBezTo>
                  <a:pt x="1141353" y="-7912"/>
                  <a:pt x="1638349" y="-39993"/>
                  <a:pt x="1899427" y="0"/>
                </a:cubicBezTo>
                <a:cubicBezTo>
                  <a:pt x="2160505" y="39993"/>
                  <a:pt x="2451877" y="-23896"/>
                  <a:pt x="2675249" y="0"/>
                </a:cubicBezTo>
                <a:cubicBezTo>
                  <a:pt x="2898621" y="23896"/>
                  <a:pt x="2905439" y="3145"/>
                  <a:pt x="3023031" y="0"/>
                </a:cubicBezTo>
                <a:cubicBezTo>
                  <a:pt x="3140623" y="-3145"/>
                  <a:pt x="3451281" y="28029"/>
                  <a:pt x="3798853" y="0"/>
                </a:cubicBezTo>
                <a:cubicBezTo>
                  <a:pt x="4146425" y="-28029"/>
                  <a:pt x="4052395" y="2676"/>
                  <a:pt x="4146636" y="0"/>
                </a:cubicBezTo>
                <a:cubicBezTo>
                  <a:pt x="4240877" y="-2676"/>
                  <a:pt x="4535189" y="-21801"/>
                  <a:pt x="4815448" y="0"/>
                </a:cubicBezTo>
                <a:cubicBezTo>
                  <a:pt x="5095707" y="21801"/>
                  <a:pt x="5411590" y="-23325"/>
                  <a:pt x="5591270" y="0"/>
                </a:cubicBezTo>
                <a:cubicBezTo>
                  <a:pt x="5770950" y="23325"/>
                  <a:pt x="6031732" y="-35955"/>
                  <a:pt x="6367092" y="0"/>
                </a:cubicBezTo>
                <a:cubicBezTo>
                  <a:pt x="6702452" y="35955"/>
                  <a:pt x="6600567" y="-12118"/>
                  <a:pt x="6821884" y="0"/>
                </a:cubicBezTo>
                <a:cubicBezTo>
                  <a:pt x="7043201" y="12118"/>
                  <a:pt x="7218885" y="27849"/>
                  <a:pt x="7490696" y="0"/>
                </a:cubicBezTo>
                <a:cubicBezTo>
                  <a:pt x="7762507" y="-27849"/>
                  <a:pt x="7995003" y="14127"/>
                  <a:pt x="8159509" y="0"/>
                </a:cubicBezTo>
                <a:cubicBezTo>
                  <a:pt x="8324015" y="-14127"/>
                  <a:pt x="8492182" y="-2781"/>
                  <a:pt x="8721311" y="0"/>
                </a:cubicBezTo>
                <a:cubicBezTo>
                  <a:pt x="8950440" y="2781"/>
                  <a:pt x="9013918" y="-9174"/>
                  <a:pt x="9283113" y="0"/>
                </a:cubicBezTo>
                <a:cubicBezTo>
                  <a:pt x="9552308" y="9174"/>
                  <a:pt x="9514360" y="497"/>
                  <a:pt x="9630895" y="0"/>
                </a:cubicBezTo>
                <a:cubicBezTo>
                  <a:pt x="9747430" y="-497"/>
                  <a:pt x="10312145" y="51114"/>
                  <a:pt x="10700995" y="0"/>
                </a:cubicBezTo>
                <a:cubicBezTo>
                  <a:pt x="10689410" y="173853"/>
                  <a:pt x="10704886" y="360701"/>
                  <a:pt x="10700995" y="471254"/>
                </a:cubicBezTo>
                <a:cubicBezTo>
                  <a:pt x="10697104" y="581807"/>
                  <a:pt x="10715520" y="810922"/>
                  <a:pt x="10700995" y="1116808"/>
                </a:cubicBezTo>
                <a:cubicBezTo>
                  <a:pt x="10686470" y="1422694"/>
                  <a:pt x="10691962" y="1452975"/>
                  <a:pt x="10700995" y="1646162"/>
                </a:cubicBezTo>
                <a:cubicBezTo>
                  <a:pt x="10710028" y="1839349"/>
                  <a:pt x="10690233" y="2162523"/>
                  <a:pt x="10700995" y="2291716"/>
                </a:cubicBezTo>
                <a:cubicBezTo>
                  <a:pt x="10711757" y="2420909"/>
                  <a:pt x="10708657" y="2859762"/>
                  <a:pt x="10700995" y="3053469"/>
                </a:cubicBezTo>
                <a:cubicBezTo>
                  <a:pt x="10693333" y="3247176"/>
                  <a:pt x="10719419" y="3380083"/>
                  <a:pt x="10700995" y="3582823"/>
                </a:cubicBezTo>
                <a:cubicBezTo>
                  <a:pt x="10682571" y="3785563"/>
                  <a:pt x="10682810" y="4033148"/>
                  <a:pt x="10700995" y="4286476"/>
                </a:cubicBezTo>
                <a:cubicBezTo>
                  <a:pt x="10719180" y="4539804"/>
                  <a:pt x="10733799" y="4746573"/>
                  <a:pt x="10700995" y="4990130"/>
                </a:cubicBezTo>
                <a:cubicBezTo>
                  <a:pt x="10668191" y="5233687"/>
                  <a:pt x="10704929" y="5625849"/>
                  <a:pt x="10700995" y="5809983"/>
                </a:cubicBezTo>
                <a:cubicBezTo>
                  <a:pt x="10516870" y="5790203"/>
                  <a:pt x="10398117" y="5815251"/>
                  <a:pt x="10246203" y="5809983"/>
                </a:cubicBezTo>
                <a:cubicBezTo>
                  <a:pt x="10094289" y="5804715"/>
                  <a:pt x="9931441" y="5803062"/>
                  <a:pt x="9791410" y="5809983"/>
                </a:cubicBezTo>
                <a:cubicBezTo>
                  <a:pt x="9651379" y="5816904"/>
                  <a:pt x="9286238" y="5818593"/>
                  <a:pt x="8908578" y="5809983"/>
                </a:cubicBezTo>
                <a:cubicBezTo>
                  <a:pt x="8530918" y="5801373"/>
                  <a:pt x="8453874" y="5777362"/>
                  <a:pt x="8025746" y="5809983"/>
                </a:cubicBezTo>
                <a:cubicBezTo>
                  <a:pt x="7597618" y="5842604"/>
                  <a:pt x="7829022" y="5822524"/>
                  <a:pt x="7677964" y="5809983"/>
                </a:cubicBezTo>
                <a:cubicBezTo>
                  <a:pt x="7526906" y="5797442"/>
                  <a:pt x="7245504" y="5841062"/>
                  <a:pt x="6902142" y="5809983"/>
                </a:cubicBezTo>
                <a:cubicBezTo>
                  <a:pt x="6558780" y="5778904"/>
                  <a:pt x="6538487" y="5822113"/>
                  <a:pt x="6340340" y="5809983"/>
                </a:cubicBezTo>
                <a:cubicBezTo>
                  <a:pt x="6142193" y="5797853"/>
                  <a:pt x="5915917" y="5830318"/>
                  <a:pt x="5671527" y="5809983"/>
                </a:cubicBezTo>
                <a:cubicBezTo>
                  <a:pt x="5427137" y="5789648"/>
                  <a:pt x="5399263" y="5805675"/>
                  <a:pt x="5323745" y="5809983"/>
                </a:cubicBezTo>
                <a:cubicBezTo>
                  <a:pt x="5248227" y="5814291"/>
                  <a:pt x="4943052" y="5835427"/>
                  <a:pt x="4761943" y="5809983"/>
                </a:cubicBezTo>
                <a:cubicBezTo>
                  <a:pt x="4580834" y="5784539"/>
                  <a:pt x="4199028" y="5823220"/>
                  <a:pt x="3986121" y="5809983"/>
                </a:cubicBezTo>
                <a:cubicBezTo>
                  <a:pt x="3773214" y="5796746"/>
                  <a:pt x="3621942" y="5818438"/>
                  <a:pt x="3424318" y="5809983"/>
                </a:cubicBezTo>
                <a:cubicBezTo>
                  <a:pt x="3226694" y="5801528"/>
                  <a:pt x="3187986" y="5807557"/>
                  <a:pt x="3076536" y="5809983"/>
                </a:cubicBezTo>
                <a:cubicBezTo>
                  <a:pt x="2965086" y="5812409"/>
                  <a:pt x="2785403" y="5835628"/>
                  <a:pt x="2514734" y="5809983"/>
                </a:cubicBezTo>
                <a:cubicBezTo>
                  <a:pt x="2244065" y="5784338"/>
                  <a:pt x="2217434" y="5791518"/>
                  <a:pt x="2059942" y="5809983"/>
                </a:cubicBezTo>
                <a:cubicBezTo>
                  <a:pt x="1902450" y="5828448"/>
                  <a:pt x="1874320" y="5822460"/>
                  <a:pt x="1712159" y="5809983"/>
                </a:cubicBezTo>
                <a:cubicBezTo>
                  <a:pt x="1549998" y="5797506"/>
                  <a:pt x="1320166" y="5802348"/>
                  <a:pt x="1150357" y="5809983"/>
                </a:cubicBezTo>
                <a:cubicBezTo>
                  <a:pt x="980548" y="5817618"/>
                  <a:pt x="263869" y="5831544"/>
                  <a:pt x="0" y="5809983"/>
                </a:cubicBezTo>
                <a:cubicBezTo>
                  <a:pt x="5714" y="5646991"/>
                  <a:pt x="8635" y="5433887"/>
                  <a:pt x="0" y="5280629"/>
                </a:cubicBezTo>
                <a:cubicBezTo>
                  <a:pt x="-8635" y="5127371"/>
                  <a:pt x="-6608" y="4844827"/>
                  <a:pt x="0" y="4635075"/>
                </a:cubicBezTo>
                <a:cubicBezTo>
                  <a:pt x="6608" y="4425323"/>
                  <a:pt x="-34820" y="4170922"/>
                  <a:pt x="0" y="3931422"/>
                </a:cubicBezTo>
                <a:cubicBezTo>
                  <a:pt x="34820" y="3691922"/>
                  <a:pt x="4761" y="3530956"/>
                  <a:pt x="0" y="3343968"/>
                </a:cubicBezTo>
                <a:cubicBezTo>
                  <a:pt x="-4761" y="3156980"/>
                  <a:pt x="-17637" y="2883933"/>
                  <a:pt x="0" y="2756514"/>
                </a:cubicBezTo>
                <a:cubicBezTo>
                  <a:pt x="17637" y="2629095"/>
                  <a:pt x="-2577" y="2323237"/>
                  <a:pt x="0" y="1994761"/>
                </a:cubicBezTo>
                <a:cubicBezTo>
                  <a:pt x="2577" y="1666285"/>
                  <a:pt x="1166" y="1687305"/>
                  <a:pt x="0" y="1407307"/>
                </a:cubicBezTo>
                <a:cubicBezTo>
                  <a:pt x="-1166" y="1127309"/>
                  <a:pt x="-19196" y="947518"/>
                  <a:pt x="0" y="645554"/>
                </a:cubicBezTo>
                <a:cubicBezTo>
                  <a:pt x="19196" y="343590"/>
                  <a:pt x="9169" y="313464"/>
                  <a:pt x="0" y="0"/>
                </a:cubicBezTo>
                <a:close/>
              </a:path>
              <a:path w="10700995" h="5809983" stroke="0" extrusionOk="0">
                <a:moveTo>
                  <a:pt x="0" y="0"/>
                </a:moveTo>
                <a:cubicBezTo>
                  <a:pt x="206079" y="19255"/>
                  <a:pt x="314801" y="20280"/>
                  <a:pt x="454792" y="0"/>
                </a:cubicBezTo>
                <a:cubicBezTo>
                  <a:pt x="594783" y="-20280"/>
                  <a:pt x="749116" y="-26552"/>
                  <a:pt x="1016595" y="0"/>
                </a:cubicBezTo>
                <a:cubicBezTo>
                  <a:pt x="1284074" y="26552"/>
                  <a:pt x="1219784" y="2245"/>
                  <a:pt x="1364377" y="0"/>
                </a:cubicBezTo>
                <a:cubicBezTo>
                  <a:pt x="1508970" y="-2245"/>
                  <a:pt x="1717509" y="11503"/>
                  <a:pt x="1819169" y="0"/>
                </a:cubicBezTo>
                <a:cubicBezTo>
                  <a:pt x="1920829" y="-11503"/>
                  <a:pt x="2101795" y="9830"/>
                  <a:pt x="2380971" y="0"/>
                </a:cubicBezTo>
                <a:cubicBezTo>
                  <a:pt x="2660147" y="-9830"/>
                  <a:pt x="2640239" y="8673"/>
                  <a:pt x="2728754" y="0"/>
                </a:cubicBezTo>
                <a:cubicBezTo>
                  <a:pt x="2817269" y="-8673"/>
                  <a:pt x="2916724" y="2967"/>
                  <a:pt x="3076536" y="0"/>
                </a:cubicBezTo>
                <a:cubicBezTo>
                  <a:pt x="3236348" y="-2967"/>
                  <a:pt x="3693109" y="23800"/>
                  <a:pt x="3852358" y="0"/>
                </a:cubicBezTo>
                <a:cubicBezTo>
                  <a:pt x="4011607" y="-23800"/>
                  <a:pt x="4370904" y="-28157"/>
                  <a:pt x="4628180" y="0"/>
                </a:cubicBezTo>
                <a:cubicBezTo>
                  <a:pt x="4885456" y="28157"/>
                  <a:pt x="5197641" y="2348"/>
                  <a:pt x="5511012" y="0"/>
                </a:cubicBezTo>
                <a:cubicBezTo>
                  <a:pt x="5824383" y="-2348"/>
                  <a:pt x="5966322" y="11271"/>
                  <a:pt x="6179825" y="0"/>
                </a:cubicBezTo>
                <a:cubicBezTo>
                  <a:pt x="6393328" y="-11271"/>
                  <a:pt x="6526745" y="-20609"/>
                  <a:pt x="6741627" y="0"/>
                </a:cubicBezTo>
                <a:cubicBezTo>
                  <a:pt x="6956509" y="20609"/>
                  <a:pt x="7053800" y="6576"/>
                  <a:pt x="7303429" y="0"/>
                </a:cubicBezTo>
                <a:cubicBezTo>
                  <a:pt x="7553058" y="-6576"/>
                  <a:pt x="7996945" y="5062"/>
                  <a:pt x="8186261" y="0"/>
                </a:cubicBezTo>
                <a:cubicBezTo>
                  <a:pt x="8375577" y="-5062"/>
                  <a:pt x="8630493" y="12120"/>
                  <a:pt x="8962083" y="0"/>
                </a:cubicBezTo>
                <a:cubicBezTo>
                  <a:pt x="9293673" y="-12120"/>
                  <a:pt x="9317403" y="-11142"/>
                  <a:pt x="9416876" y="0"/>
                </a:cubicBezTo>
                <a:cubicBezTo>
                  <a:pt x="9516349" y="11142"/>
                  <a:pt x="10437099" y="-42157"/>
                  <a:pt x="10700995" y="0"/>
                </a:cubicBezTo>
                <a:cubicBezTo>
                  <a:pt x="10694598" y="279784"/>
                  <a:pt x="10667685" y="532856"/>
                  <a:pt x="10700995" y="703653"/>
                </a:cubicBezTo>
                <a:cubicBezTo>
                  <a:pt x="10734305" y="874450"/>
                  <a:pt x="10664629" y="1253820"/>
                  <a:pt x="10700995" y="1465407"/>
                </a:cubicBezTo>
                <a:cubicBezTo>
                  <a:pt x="10737361" y="1676994"/>
                  <a:pt x="10727105" y="1854563"/>
                  <a:pt x="10700995" y="1994761"/>
                </a:cubicBezTo>
                <a:cubicBezTo>
                  <a:pt x="10674885" y="2134959"/>
                  <a:pt x="10688955" y="2371235"/>
                  <a:pt x="10700995" y="2698414"/>
                </a:cubicBezTo>
                <a:cubicBezTo>
                  <a:pt x="10713035" y="3025593"/>
                  <a:pt x="10726772" y="3161758"/>
                  <a:pt x="10700995" y="3343968"/>
                </a:cubicBezTo>
                <a:cubicBezTo>
                  <a:pt x="10675218" y="3526178"/>
                  <a:pt x="10682160" y="3724510"/>
                  <a:pt x="10700995" y="3989522"/>
                </a:cubicBezTo>
                <a:cubicBezTo>
                  <a:pt x="10719830" y="4254534"/>
                  <a:pt x="10717913" y="4392313"/>
                  <a:pt x="10700995" y="4576975"/>
                </a:cubicBezTo>
                <a:cubicBezTo>
                  <a:pt x="10684077" y="4761637"/>
                  <a:pt x="10713461" y="5530606"/>
                  <a:pt x="10700995" y="5809983"/>
                </a:cubicBezTo>
                <a:cubicBezTo>
                  <a:pt x="10319901" y="5826403"/>
                  <a:pt x="10075069" y="5792416"/>
                  <a:pt x="9818163" y="5809983"/>
                </a:cubicBezTo>
                <a:cubicBezTo>
                  <a:pt x="9561257" y="5827550"/>
                  <a:pt x="9473510" y="5784191"/>
                  <a:pt x="9256361" y="5809983"/>
                </a:cubicBezTo>
                <a:cubicBezTo>
                  <a:pt x="9039212" y="5835775"/>
                  <a:pt x="8711633" y="5839296"/>
                  <a:pt x="8480539" y="5809983"/>
                </a:cubicBezTo>
                <a:cubicBezTo>
                  <a:pt x="8249445" y="5780670"/>
                  <a:pt x="8163815" y="5822577"/>
                  <a:pt x="8025746" y="5809983"/>
                </a:cubicBezTo>
                <a:cubicBezTo>
                  <a:pt x="7887677" y="5797389"/>
                  <a:pt x="7606249" y="5814904"/>
                  <a:pt x="7249924" y="5809983"/>
                </a:cubicBezTo>
                <a:cubicBezTo>
                  <a:pt x="6893599" y="5805062"/>
                  <a:pt x="6745078" y="5782299"/>
                  <a:pt x="6581112" y="5809983"/>
                </a:cubicBezTo>
                <a:cubicBezTo>
                  <a:pt x="6417146" y="5837667"/>
                  <a:pt x="6303964" y="5801197"/>
                  <a:pt x="6126320" y="5809983"/>
                </a:cubicBezTo>
                <a:cubicBezTo>
                  <a:pt x="5948676" y="5818769"/>
                  <a:pt x="5848727" y="5813149"/>
                  <a:pt x="5778537" y="5809983"/>
                </a:cubicBezTo>
                <a:cubicBezTo>
                  <a:pt x="5708347" y="5806817"/>
                  <a:pt x="5294193" y="5783743"/>
                  <a:pt x="4895705" y="5809983"/>
                </a:cubicBezTo>
                <a:cubicBezTo>
                  <a:pt x="4497217" y="5836223"/>
                  <a:pt x="4410610" y="5778359"/>
                  <a:pt x="4119883" y="5809983"/>
                </a:cubicBezTo>
                <a:cubicBezTo>
                  <a:pt x="3829156" y="5841607"/>
                  <a:pt x="3901127" y="5808997"/>
                  <a:pt x="3772101" y="5809983"/>
                </a:cubicBezTo>
                <a:cubicBezTo>
                  <a:pt x="3643075" y="5810969"/>
                  <a:pt x="3163721" y="5809829"/>
                  <a:pt x="2996279" y="5809983"/>
                </a:cubicBezTo>
                <a:cubicBezTo>
                  <a:pt x="2828837" y="5810137"/>
                  <a:pt x="2755018" y="5808976"/>
                  <a:pt x="2648496" y="5809983"/>
                </a:cubicBezTo>
                <a:cubicBezTo>
                  <a:pt x="2541974" y="5810990"/>
                  <a:pt x="2290132" y="5822363"/>
                  <a:pt x="2193704" y="5809983"/>
                </a:cubicBezTo>
                <a:cubicBezTo>
                  <a:pt x="2097276" y="5797603"/>
                  <a:pt x="1737641" y="5808978"/>
                  <a:pt x="1417882" y="5809983"/>
                </a:cubicBezTo>
                <a:cubicBezTo>
                  <a:pt x="1098123" y="5810988"/>
                  <a:pt x="453155" y="5752229"/>
                  <a:pt x="0" y="5809983"/>
                </a:cubicBezTo>
                <a:cubicBezTo>
                  <a:pt x="-27915" y="5631260"/>
                  <a:pt x="-17722" y="5343967"/>
                  <a:pt x="0" y="5222529"/>
                </a:cubicBezTo>
                <a:cubicBezTo>
                  <a:pt x="17722" y="5101091"/>
                  <a:pt x="7085" y="4863468"/>
                  <a:pt x="0" y="4518876"/>
                </a:cubicBezTo>
                <a:cubicBezTo>
                  <a:pt x="-7085" y="4174284"/>
                  <a:pt x="15919" y="4198714"/>
                  <a:pt x="0" y="3989522"/>
                </a:cubicBezTo>
                <a:cubicBezTo>
                  <a:pt x="-15919" y="3780330"/>
                  <a:pt x="-14900" y="3423519"/>
                  <a:pt x="0" y="3227768"/>
                </a:cubicBezTo>
                <a:cubicBezTo>
                  <a:pt x="14900" y="3032017"/>
                  <a:pt x="-16379" y="2715423"/>
                  <a:pt x="0" y="2466015"/>
                </a:cubicBezTo>
                <a:cubicBezTo>
                  <a:pt x="16379" y="2216607"/>
                  <a:pt x="-25882" y="2007231"/>
                  <a:pt x="0" y="1878561"/>
                </a:cubicBezTo>
                <a:cubicBezTo>
                  <a:pt x="25882" y="1749891"/>
                  <a:pt x="16413" y="1355269"/>
                  <a:pt x="0" y="1116808"/>
                </a:cubicBezTo>
                <a:cubicBezTo>
                  <a:pt x="-16413" y="878347"/>
                  <a:pt x="16971" y="750794"/>
                  <a:pt x="0" y="587454"/>
                </a:cubicBezTo>
                <a:cubicBezTo>
                  <a:pt x="-16971" y="424114"/>
                  <a:pt x="-12131" y="214618"/>
                  <a:pt x="0" y="0"/>
                </a:cubicBezTo>
                <a:close/>
              </a:path>
            </a:pathLst>
          </a:custGeom>
          <a:solidFill>
            <a:srgbClr val="FFC1C1"/>
          </a:solid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a:p>
        </p:txBody>
      </p:sp>
      <p:sp>
        <p:nvSpPr>
          <p:cNvPr id="3" name="מלבן 2"/>
          <p:cNvSpPr/>
          <p:nvPr/>
        </p:nvSpPr>
        <p:spPr>
          <a:xfrm>
            <a:off x="8519884" y="1382306"/>
            <a:ext cx="2521296" cy="4247317"/>
          </a:xfrm>
          <a:prstGeom prst="rect">
            <a:avLst/>
          </a:prstGeom>
        </p:spPr>
        <p:txBody>
          <a:bodyPr wrap="square">
            <a:spAutoFit/>
          </a:bodyPr>
          <a:lstStyle/>
          <a:p>
            <a:r>
              <a:rPr lang="he-IL" dirty="0"/>
              <a:t>עומד </a:t>
            </a:r>
            <a:r>
              <a:rPr lang="he-IL" dirty="0" err="1"/>
              <a:t>נצב</a:t>
            </a:r>
            <a:r>
              <a:rPr lang="he-IL" dirty="0"/>
              <a:t>, משתומם, מחכה</a:t>
            </a:r>
            <a:br>
              <a:rPr lang="he-IL" dirty="0"/>
            </a:br>
            <a:r>
              <a:rPr lang="he-IL" dirty="0"/>
              <a:t>לזו אשר דמות של חסד תבטא</a:t>
            </a:r>
            <a:br>
              <a:rPr lang="he-IL" dirty="0"/>
            </a:br>
            <a:r>
              <a:rPr lang="he-IL" dirty="0"/>
              <a:t>לתת במאור _____להעניק מתוך_____</a:t>
            </a:r>
          </a:p>
          <a:p>
            <a:r>
              <a:rPr lang="he-IL" dirty="0"/>
              <a:t>כי זה אחד הסימנים לעם הזה</a:t>
            </a:r>
            <a:endParaRPr lang="en-US" dirty="0"/>
          </a:p>
          <a:p>
            <a:endParaRPr lang="he-IL" dirty="0"/>
          </a:p>
          <a:p>
            <a:r>
              <a:rPr lang="he-IL" dirty="0"/>
              <a:t>כשושנה ____     ______ צמחה עלתה</a:t>
            </a:r>
            <a:br>
              <a:rPr lang="he-IL" dirty="0"/>
            </a:br>
            <a:r>
              <a:rPr lang="he-IL" dirty="0"/>
              <a:t>לבדה, בין רשעים, כל משפחתה</a:t>
            </a:r>
            <a:br>
              <a:rPr lang="he-IL" dirty="0"/>
            </a:br>
            <a:r>
              <a:rPr lang="he-IL" dirty="0"/>
              <a:t>וזה הסוד, מכאן ללמוד, כי בך הכל</a:t>
            </a:r>
            <a:br>
              <a:rPr lang="he-IL" dirty="0"/>
            </a:br>
            <a:r>
              <a:rPr lang="he-IL" dirty="0"/>
              <a:t>כי בכוחך ילדה קטנה עכשיו לפעול</a:t>
            </a:r>
          </a:p>
          <a:p>
            <a:endParaRPr lang="en-US" dirty="0"/>
          </a:p>
          <a:p>
            <a:r>
              <a:rPr lang="he-IL" dirty="0"/>
              <a:t>עולם של חסד יבנה</a:t>
            </a:r>
            <a:br>
              <a:rPr lang="he-IL" dirty="0"/>
            </a:br>
            <a:r>
              <a:rPr lang="he-IL" dirty="0"/>
              <a:t>את הכלים פה נמלא</a:t>
            </a:r>
            <a:br>
              <a:rPr lang="he-IL" dirty="0"/>
            </a:br>
            <a:r>
              <a:rPr lang="he-IL" dirty="0"/>
              <a:t>וכשיש מטען, הגבול הוא הזמן</a:t>
            </a:r>
            <a:br>
              <a:rPr lang="he-IL" dirty="0"/>
            </a:br>
            <a:r>
              <a:rPr lang="he-IL" dirty="0"/>
              <a:t>לתת, מתוכנו לתת</a:t>
            </a:r>
          </a:p>
          <a:p>
            <a:endParaRPr lang="en-US" dirty="0"/>
          </a:p>
        </p:txBody>
      </p:sp>
      <p:pic>
        <p:nvPicPr>
          <p:cNvPr id="5" name="תמונה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454" y="4316554"/>
            <a:ext cx="2294386" cy="4491599"/>
          </a:xfrm>
          <a:prstGeom prst="rect">
            <a:avLst/>
          </a:prstGeom>
        </p:spPr>
      </p:pic>
      <p:sp>
        <p:nvSpPr>
          <p:cNvPr id="11" name="תיבת טקסט 10">
            <a:extLst>
              <a:ext uri="{FF2B5EF4-FFF2-40B4-BE49-F238E27FC236}">
                <a16:creationId xmlns:a16="http://schemas.microsoft.com/office/drawing/2014/main" id="{2A7A3C1B-54B3-41F3-AB0D-5811D40E7945}"/>
              </a:ext>
            </a:extLst>
          </p:cNvPr>
          <p:cNvSpPr txBox="1"/>
          <p:nvPr/>
        </p:nvSpPr>
        <p:spPr>
          <a:xfrm>
            <a:off x="1997482" y="3451224"/>
            <a:ext cx="2457907" cy="2862322"/>
          </a:xfrm>
          <a:prstGeom prst="rect">
            <a:avLst/>
          </a:prstGeom>
          <a:noFill/>
        </p:spPr>
        <p:txBody>
          <a:bodyPr wrap="square">
            <a:spAutoFit/>
          </a:bodyPr>
          <a:lstStyle/>
          <a:p>
            <a:endParaRPr lang="en-US" dirty="0"/>
          </a:p>
          <a:p>
            <a:r>
              <a:rPr lang="he-IL" dirty="0"/>
              <a:t>עולם של חסד יבנה</a:t>
            </a:r>
            <a:br>
              <a:rPr lang="he-IL" dirty="0"/>
            </a:br>
            <a:r>
              <a:rPr lang="he-IL" dirty="0"/>
              <a:t>את הכלים פה נמלא</a:t>
            </a:r>
            <a:br>
              <a:rPr lang="he-IL" dirty="0"/>
            </a:br>
            <a:r>
              <a:rPr lang="he-IL" dirty="0"/>
              <a:t>וכשיש מטען, הגבול הוא הזמן</a:t>
            </a:r>
            <a:br>
              <a:rPr lang="he-IL" dirty="0"/>
            </a:br>
            <a:r>
              <a:rPr lang="he-IL" dirty="0"/>
              <a:t>לתת, ________ לתת</a:t>
            </a:r>
          </a:p>
          <a:p>
            <a:endParaRPr lang="en-US" dirty="0"/>
          </a:p>
          <a:p>
            <a:r>
              <a:rPr lang="he-IL" dirty="0"/>
              <a:t>עולם של חסד יבנה</a:t>
            </a:r>
            <a:br>
              <a:rPr lang="he-IL" dirty="0"/>
            </a:br>
            <a:r>
              <a:rPr lang="he-IL" dirty="0"/>
              <a:t>עוד בקשה פה תענה</a:t>
            </a:r>
            <a:br>
              <a:rPr lang="he-IL" dirty="0"/>
            </a:br>
            <a:r>
              <a:rPr lang="he-IL" dirty="0"/>
              <a:t>בחיוך או מילה, זו רק ________</a:t>
            </a:r>
            <a:br>
              <a:rPr lang="he-IL" dirty="0"/>
            </a:br>
            <a:r>
              <a:rPr lang="he-IL" dirty="0"/>
              <a:t>לתת בחיוך זה לתת</a:t>
            </a:r>
            <a:endParaRPr lang="en-US" dirty="0"/>
          </a:p>
        </p:txBody>
      </p:sp>
      <p:sp>
        <p:nvSpPr>
          <p:cNvPr id="13" name="תיבת טקסט 12">
            <a:extLst>
              <a:ext uri="{FF2B5EF4-FFF2-40B4-BE49-F238E27FC236}">
                <a16:creationId xmlns:a16="http://schemas.microsoft.com/office/drawing/2014/main" id="{7EC2A2A5-57AC-432A-8EB3-F493E5AD8763}"/>
              </a:ext>
            </a:extLst>
          </p:cNvPr>
          <p:cNvSpPr txBox="1"/>
          <p:nvPr/>
        </p:nvSpPr>
        <p:spPr>
          <a:xfrm>
            <a:off x="5789091" y="1384682"/>
            <a:ext cx="2521295" cy="4524315"/>
          </a:xfrm>
          <a:prstGeom prst="rect">
            <a:avLst/>
          </a:prstGeom>
          <a:noFill/>
        </p:spPr>
        <p:txBody>
          <a:bodyPr wrap="square">
            <a:spAutoFit/>
          </a:bodyPr>
          <a:lstStyle/>
          <a:p>
            <a:r>
              <a:rPr lang="he-IL" dirty="0"/>
              <a:t>עולם של ________   ______</a:t>
            </a:r>
            <a:br>
              <a:rPr lang="he-IL" dirty="0"/>
            </a:br>
            <a:r>
              <a:rPr lang="he-IL" dirty="0"/>
              <a:t>עוד בקשה פה תענה</a:t>
            </a:r>
            <a:br>
              <a:rPr lang="he-IL" dirty="0"/>
            </a:br>
            <a:r>
              <a:rPr lang="he-IL" dirty="0"/>
              <a:t>בחיוך או מילה, זו רק התחלה</a:t>
            </a:r>
            <a:br>
              <a:rPr lang="he-IL" dirty="0"/>
            </a:br>
            <a:r>
              <a:rPr lang="he-IL" dirty="0"/>
              <a:t>לתת _______ זה לתת</a:t>
            </a:r>
          </a:p>
          <a:p>
            <a:endParaRPr lang="he-IL" dirty="0"/>
          </a:p>
          <a:p>
            <a:r>
              <a:rPr lang="he-IL" dirty="0"/>
              <a:t>עמוד של אש, עליו רוחש עולם מלא</a:t>
            </a:r>
            <a:br>
              <a:rPr lang="he-IL" dirty="0"/>
            </a:br>
            <a:r>
              <a:rPr lang="he-IL" dirty="0"/>
              <a:t>בנתינה עולם  של חסד יבנה</a:t>
            </a:r>
            <a:br>
              <a:rPr lang="he-IL" dirty="0"/>
            </a:br>
            <a:r>
              <a:rPr lang="he-IL" dirty="0"/>
              <a:t>לתת במאור פנים להעניק מתוך הלב</a:t>
            </a:r>
            <a:br>
              <a:rPr lang="he-IL" dirty="0"/>
            </a:br>
            <a:r>
              <a:rPr lang="he-IL" dirty="0"/>
              <a:t>כי זה אחד ה_______ לעם הזה</a:t>
            </a:r>
          </a:p>
          <a:p>
            <a:endParaRPr lang="en-US" dirty="0"/>
          </a:p>
          <a:p>
            <a:r>
              <a:rPr lang="he-IL" dirty="0"/>
              <a:t>וכלל ראשון יש למלא את הכלים</a:t>
            </a:r>
            <a:br>
              <a:rPr lang="he-IL" dirty="0"/>
            </a:br>
            <a:r>
              <a:rPr lang="he-IL" dirty="0"/>
              <a:t>להוסיף הן בלימוד, __________</a:t>
            </a:r>
            <a:br>
              <a:rPr lang="he-IL" dirty="0"/>
            </a:br>
            <a:r>
              <a:rPr lang="he-IL" dirty="0"/>
              <a:t>וזה הסוד והיסוד כי בך הכל</a:t>
            </a:r>
          </a:p>
          <a:p>
            <a:r>
              <a:rPr lang="he-IL" dirty="0"/>
              <a:t>כי בכוחך ילדה ______ עכשיו לפעול</a:t>
            </a:r>
            <a:endParaRPr lang="en-US" dirty="0"/>
          </a:p>
          <a:p>
            <a:br>
              <a:rPr lang="he-IL" dirty="0"/>
            </a:br>
            <a:endParaRPr lang="en-US" dirty="0"/>
          </a:p>
        </p:txBody>
      </p:sp>
      <p:pic>
        <p:nvPicPr>
          <p:cNvPr id="14" name="01 Track 1 (1)">
            <a:hlinkClick r:id="" action="ppaction://media"/>
            <a:extLst>
              <a:ext uri="{FF2B5EF4-FFF2-40B4-BE49-F238E27FC236}">
                <a16:creationId xmlns:a16="http://schemas.microsoft.com/office/drawing/2014/main" id="{FA8C0FF6-744F-4A14-A897-3E740A12C6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332603" y="962271"/>
            <a:ext cx="487362" cy="487363"/>
          </a:xfrm>
          <a:prstGeom prst="rect">
            <a:avLst/>
          </a:prstGeom>
        </p:spPr>
      </p:pic>
      <p:sp>
        <p:nvSpPr>
          <p:cNvPr id="16" name="תיבת טקסט 15">
            <a:extLst>
              <a:ext uri="{FF2B5EF4-FFF2-40B4-BE49-F238E27FC236}">
                <a16:creationId xmlns:a16="http://schemas.microsoft.com/office/drawing/2014/main" id="{42A2CE46-B0B2-4ACF-96ED-F36F4AB1D2F1}"/>
              </a:ext>
            </a:extLst>
          </p:cNvPr>
          <p:cNvSpPr txBox="1"/>
          <p:nvPr/>
        </p:nvSpPr>
        <p:spPr>
          <a:xfrm>
            <a:off x="-1834165" y="6411329"/>
            <a:ext cx="6422994" cy="369332"/>
          </a:xfrm>
          <a:prstGeom prst="rect">
            <a:avLst/>
          </a:prstGeom>
          <a:noFill/>
        </p:spPr>
        <p:txBody>
          <a:bodyPr wrap="square">
            <a:spAutoFit/>
          </a:bodyPr>
          <a:lstStyle/>
          <a:p>
            <a:r>
              <a:rPr lang="he-IL" dirty="0"/>
              <a:t>השיר באדיבות נשי ובנות חב"ד </a:t>
            </a:r>
          </a:p>
        </p:txBody>
      </p:sp>
      <p:pic>
        <p:nvPicPr>
          <p:cNvPr id="20" name="תמונה 19">
            <a:extLst>
              <a:ext uri="{FF2B5EF4-FFF2-40B4-BE49-F238E27FC236}">
                <a16:creationId xmlns:a16="http://schemas.microsoft.com/office/drawing/2014/main" id="{B255D7FF-A887-47ED-BB58-65085F2EA8E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4889" b="95556" l="7556" r="95556">
                        <a14:foregroundMark x1="42667" y1="5333" x2="20000" y2="13333"/>
                        <a14:foregroundMark x1="20000" y1="13333" x2="19111" y2="13333"/>
                        <a14:foregroundMark x1="7556" y1="59556" x2="12000" y2="49333"/>
                        <a14:foregroundMark x1="23111" y1="74667" x2="28444" y2="81333"/>
                        <a14:foregroundMark x1="39556" y1="89333" x2="39556" y2="89333"/>
                        <a14:foregroundMark x1="46667" y1="95556" x2="46667" y2="95556"/>
                        <a14:foregroundMark x1="93333" y1="60000" x2="93333" y2="60000"/>
                        <a14:foregroundMark x1="68444" y1="26222" x2="68444" y2="26222"/>
                        <a14:foregroundMark x1="91556" y1="10667" x2="91556" y2="10667"/>
                        <a14:foregroundMark x1="95556" y1="63111" x2="95556" y2="63111"/>
                        <a14:foregroundMark x1="10222" y1="46667" x2="10222" y2="46667"/>
                      </a14:backgroundRemoval>
                    </a14:imgEffect>
                  </a14:imgLayer>
                </a14:imgProps>
              </a:ext>
              <a:ext uri="{28A0092B-C50C-407E-A947-70E740481C1C}">
                <a14:useLocalDpi xmlns:a14="http://schemas.microsoft.com/office/drawing/2010/main" val="0"/>
              </a:ext>
            </a:extLst>
          </a:blip>
          <a:stretch>
            <a:fillRect/>
          </a:stretch>
        </p:blipFill>
        <p:spPr>
          <a:xfrm>
            <a:off x="163473" y="2173429"/>
            <a:ext cx="2143125" cy="2143125"/>
          </a:xfrm>
          <a:prstGeom prst="rect">
            <a:avLst/>
          </a:prstGeom>
        </p:spPr>
      </p:pic>
      <p:sp>
        <p:nvSpPr>
          <p:cNvPr id="15" name="מלבן 14">
            <a:extLst>
              <a:ext uri="{FF2B5EF4-FFF2-40B4-BE49-F238E27FC236}">
                <a16:creationId xmlns:a16="http://schemas.microsoft.com/office/drawing/2014/main" id="{A5E98B85-5FBF-4FB9-A425-398612B241BD}"/>
              </a:ext>
            </a:extLst>
          </p:cNvPr>
          <p:cNvSpPr/>
          <p:nvPr/>
        </p:nvSpPr>
        <p:spPr>
          <a:xfrm>
            <a:off x="1230725" y="601259"/>
            <a:ext cx="9730549" cy="584775"/>
          </a:xfrm>
          <a:prstGeom prst="rect">
            <a:avLst/>
          </a:prstGeom>
        </p:spPr>
        <p:txBody>
          <a:bodyPr wrap="none">
            <a:spAutoFit/>
          </a:bodyPr>
          <a:lstStyle/>
          <a:p>
            <a:r>
              <a:rPr lang="he-IL" sz="3200" dirty="0"/>
              <a:t>נסו להשלים את המילים החסרות בשיר... עוד מעט נשמע אותו ונראה כמה היינו קרובות </a:t>
            </a:r>
            <a:r>
              <a:rPr lang="he-IL" sz="3200" dirty="0">
                <a:sym typeface="Wingdings" panose="05000000000000000000" pitchFamily="2" charset="2"/>
              </a:rPr>
              <a:t></a:t>
            </a:r>
            <a:endParaRPr lang="en-US" sz="3200" dirty="0"/>
          </a:p>
        </p:txBody>
      </p:sp>
      <p:sp>
        <p:nvSpPr>
          <p:cNvPr id="17" name="תיבת טקסט 16">
            <a:extLst>
              <a:ext uri="{FF2B5EF4-FFF2-40B4-BE49-F238E27FC236}">
                <a16:creationId xmlns:a16="http://schemas.microsoft.com/office/drawing/2014/main" id="{5C3B6EAB-2939-4B53-ABD7-29BA5589C6F3}"/>
              </a:ext>
            </a:extLst>
          </p:cNvPr>
          <p:cNvSpPr txBox="1"/>
          <p:nvPr/>
        </p:nvSpPr>
        <p:spPr>
          <a:xfrm>
            <a:off x="3331184" y="1382306"/>
            <a:ext cx="2457907" cy="2862322"/>
          </a:xfrm>
          <a:prstGeom prst="rect">
            <a:avLst/>
          </a:prstGeom>
          <a:noFill/>
        </p:spPr>
        <p:txBody>
          <a:bodyPr wrap="square">
            <a:spAutoFit/>
          </a:bodyPr>
          <a:lstStyle/>
          <a:p>
            <a:r>
              <a:rPr lang="he-IL" dirty="0"/>
              <a:t>_____ ___ _____ יבנה</a:t>
            </a:r>
            <a:br>
              <a:rPr lang="he-IL" dirty="0"/>
            </a:br>
            <a:r>
              <a:rPr lang="he-IL" dirty="0"/>
              <a:t>נתחיל בפנים ואז ______</a:t>
            </a:r>
            <a:br>
              <a:rPr lang="he-IL" dirty="0"/>
            </a:br>
            <a:r>
              <a:rPr lang="he-IL" dirty="0"/>
              <a:t>במשפחה, </a:t>
            </a:r>
            <a:r>
              <a:rPr lang="he-IL" dirty="0" err="1"/>
              <a:t>וב</a:t>
            </a:r>
            <a:r>
              <a:rPr lang="he-IL" dirty="0"/>
              <a:t>________</a:t>
            </a:r>
            <a:br>
              <a:rPr lang="he-IL" dirty="0"/>
            </a:br>
            <a:r>
              <a:rPr lang="he-IL" dirty="0"/>
              <a:t>נתן, מסביבנו ניתן</a:t>
            </a:r>
          </a:p>
          <a:p>
            <a:endParaRPr lang="en-US" dirty="0"/>
          </a:p>
          <a:p>
            <a:r>
              <a:rPr lang="he-IL" dirty="0"/>
              <a:t>עולם של חסד יבנה</a:t>
            </a:r>
            <a:br>
              <a:rPr lang="he-IL" dirty="0"/>
            </a:br>
            <a:r>
              <a:rPr lang="he-IL" dirty="0"/>
              <a:t>האור עולה ומתגלה</a:t>
            </a:r>
            <a:br>
              <a:rPr lang="he-IL" dirty="0"/>
            </a:br>
            <a:r>
              <a:rPr lang="he-IL" dirty="0"/>
              <a:t>בלי גבול ומידה, בלי תעודה</a:t>
            </a:r>
            <a:br>
              <a:rPr lang="he-IL" dirty="0"/>
            </a:br>
            <a:r>
              <a:rPr lang="he-IL" dirty="0"/>
              <a:t>נתן ונוסיף ונתן</a:t>
            </a:r>
          </a:p>
          <a:p>
            <a:endParaRPr lang="en-US" dirty="0"/>
          </a:p>
        </p:txBody>
      </p:sp>
    </p:spTree>
    <p:extLst>
      <p:ext uri="{BB962C8B-B14F-4D97-AF65-F5344CB8AC3E}">
        <p14:creationId xmlns:p14="http://schemas.microsoft.com/office/powerpoint/2010/main" val="120940941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7" presetClass="entr" presetSubtype="0" fill="hold" grpId="0"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7"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1000"/>
                                        <p:tgtEl>
                                          <p:spTgt spid="11"/>
                                        </p:tgtEl>
                                      </p:cBhvr>
                                    </p:animEffect>
                                    <p:anim calcmode="lin" valueType="num">
                                      <p:cBhvr>
                                        <p:cTn id="27" dur="1000" fill="hold"/>
                                        <p:tgtEl>
                                          <p:spTgt spid="11"/>
                                        </p:tgtEl>
                                        <p:attrNameLst>
                                          <p:attrName>ppt_x</p:attrName>
                                        </p:attrNameLst>
                                      </p:cBhvr>
                                      <p:tavLst>
                                        <p:tav tm="0">
                                          <p:val>
                                            <p:strVal val="#ppt_x"/>
                                          </p:val>
                                        </p:tav>
                                        <p:tav tm="100000">
                                          <p:val>
                                            <p:strVal val="#ppt_x"/>
                                          </p:val>
                                        </p:tav>
                                      </p:tavLst>
                                    </p:anim>
                                    <p:anim calcmode="lin" valueType="num">
                                      <p:cBhvr>
                                        <p:cTn id="28"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Effect transition="in" filter="fade">
                                      <p:cBhvr>
                                        <p:cTn id="33" dur="1000"/>
                                        <p:tgtEl>
                                          <p:spTgt spid="17"/>
                                        </p:tgtEl>
                                      </p:cBhvr>
                                    </p:animEffect>
                                    <p:anim calcmode="lin" valueType="num">
                                      <p:cBhvr>
                                        <p:cTn id="34" dur="1000" fill="hold"/>
                                        <p:tgtEl>
                                          <p:spTgt spid="17"/>
                                        </p:tgtEl>
                                        <p:attrNameLst>
                                          <p:attrName>ppt_x</p:attrName>
                                        </p:attrNameLst>
                                      </p:cBhvr>
                                      <p:tavLst>
                                        <p:tav tm="0">
                                          <p:val>
                                            <p:strVal val="#ppt_x"/>
                                          </p:val>
                                        </p:tav>
                                        <p:tav tm="100000">
                                          <p:val>
                                            <p:strVal val="#ppt_x"/>
                                          </p:val>
                                        </p:tav>
                                      </p:tavLst>
                                    </p:anim>
                                    <p:anim calcmode="lin" valueType="num">
                                      <p:cBhvr>
                                        <p:cTn id="35"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6" fill="hold" display="0">
                  <p:stCondLst>
                    <p:cond delay="indefinite"/>
                  </p:stCondLst>
                  <p:endCondLst>
                    <p:cond evt="onStopAudio" delay="0">
                      <p:tgtEl>
                        <p:sldTgt/>
                      </p:tgtEl>
                    </p:cond>
                  </p:endCondLst>
                </p:cTn>
                <p:tgtEl>
                  <p:spTgt spid="14"/>
                </p:tgtEl>
              </p:cMediaNode>
            </p:audio>
          </p:childTnLst>
        </p:cTn>
      </p:par>
    </p:tnLst>
    <p:bldLst>
      <p:bldP spid="3" grpId="0"/>
      <p:bldP spid="11" grpId="0"/>
      <p:bldP spid="13" grpId="0"/>
      <p:bldP spid="15"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rgbClr val="FDC523"/>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9" name="מלבן 8">
            <a:extLst>
              <a:ext uri="{FF2B5EF4-FFF2-40B4-BE49-F238E27FC236}">
                <a16:creationId xmlns:a16="http://schemas.microsoft.com/office/drawing/2014/main" id="{2F867CA8-99DD-4C66-A479-CF8FF58BEBB6}"/>
              </a:ext>
            </a:extLst>
          </p:cNvPr>
          <p:cNvSpPr/>
          <p:nvPr/>
        </p:nvSpPr>
        <p:spPr>
          <a:xfrm>
            <a:off x="836636" y="524008"/>
            <a:ext cx="10700995" cy="5809983"/>
          </a:xfrm>
          <a:custGeom>
            <a:avLst/>
            <a:gdLst>
              <a:gd name="connsiteX0" fmla="*/ 0 w 10700995"/>
              <a:gd name="connsiteY0" fmla="*/ 0 h 5809983"/>
              <a:gd name="connsiteX1" fmla="*/ 668812 w 10700995"/>
              <a:gd name="connsiteY1" fmla="*/ 0 h 5809983"/>
              <a:gd name="connsiteX2" fmla="*/ 1016595 w 10700995"/>
              <a:gd name="connsiteY2" fmla="*/ 0 h 5809983"/>
              <a:gd name="connsiteX3" fmla="*/ 1899427 w 10700995"/>
              <a:gd name="connsiteY3" fmla="*/ 0 h 5809983"/>
              <a:gd name="connsiteX4" fmla="*/ 2675249 w 10700995"/>
              <a:gd name="connsiteY4" fmla="*/ 0 h 5809983"/>
              <a:gd name="connsiteX5" fmla="*/ 3023031 w 10700995"/>
              <a:gd name="connsiteY5" fmla="*/ 0 h 5809983"/>
              <a:gd name="connsiteX6" fmla="*/ 3798853 w 10700995"/>
              <a:gd name="connsiteY6" fmla="*/ 0 h 5809983"/>
              <a:gd name="connsiteX7" fmla="*/ 4146636 w 10700995"/>
              <a:gd name="connsiteY7" fmla="*/ 0 h 5809983"/>
              <a:gd name="connsiteX8" fmla="*/ 4815448 w 10700995"/>
              <a:gd name="connsiteY8" fmla="*/ 0 h 5809983"/>
              <a:gd name="connsiteX9" fmla="*/ 5591270 w 10700995"/>
              <a:gd name="connsiteY9" fmla="*/ 0 h 5809983"/>
              <a:gd name="connsiteX10" fmla="*/ 6367092 w 10700995"/>
              <a:gd name="connsiteY10" fmla="*/ 0 h 5809983"/>
              <a:gd name="connsiteX11" fmla="*/ 6821884 w 10700995"/>
              <a:gd name="connsiteY11" fmla="*/ 0 h 5809983"/>
              <a:gd name="connsiteX12" fmla="*/ 7490696 w 10700995"/>
              <a:gd name="connsiteY12" fmla="*/ 0 h 5809983"/>
              <a:gd name="connsiteX13" fmla="*/ 8159509 w 10700995"/>
              <a:gd name="connsiteY13" fmla="*/ 0 h 5809983"/>
              <a:gd name="connsiteX14" fmla="*/ 8721311 w 10700995"/>
              <a:gd name="connsiteY14" fmla="*/ 0 h 5809983"/>
              <a:gd name="connsiteX15" fmla="*/ 9283113 w 10700995"/>
              <a:gd name="connsiteY15" fmla="*/ 0 h 5809983"/>
              <a:gd name="connsiteX16" fmla="*/ 9630895 w 10700995"/>
              <a:gd name="connsiteY16" fmla="*/ 0 h 5809983"/>
              <a:gd name="connsiteX17" fmla="*/ 10700995 w 10700995"/>
              <a:gd name="connsiteY17" fmla="*/ 0 h 5809983"/>
              <a:gd name="connsiteX18" fmla="*/ 10700995 w 10700995"/>
              <a:gd name="connsiteY18" fmla="*/ 471254 h 5809983"/>
              <a:gd name="connsiteX19" fmla="*/ 10700995 w 10700995"/>
              <a:gd name="connsiteY19" fmla="*/ 1116808 h 5809983"/>
              <a:gd name="connsiteX20" fmla="*/ 10700995 w 10700995"/>
              <a:gd name="connsiteY20" fmla="*/ 1646162 h 5809983"/>
              <a:gd name="connsiteX21" fmla="*/ 10700995 w 10700995"/>
              <a:gd name="connsiteY21" fmla="*/ 2291716 h 5809983"/>
              <a:gd name="connsiteX22" fmla="*/ 10700995 w 10700995"/>
              <a:gd name="connsiteY22" fmla="*/ 3053469 h 5809983"/>
              <a:gd name="connsiteX23" fmla="*/ 10700995 w 10700995"/>
              <a:gd name="connsiteY23" fmla="*/ 3582823 h 5809983"/>
              <a:gd name="connsiteX24" fmla="*/ 10700995 w 10700995"/>
              <a:gd name="connsiteY24" fmla="*/ 4286476 h 5809983"/>
              <a:gd name="connsiteX25" fmla="*/ 10700995 w 10700995"/>
              <a:gd name="connsiteY25" fmla="*/ 4990130 h 5809983"/>
              <a:gd name="connsiteX26" fmla="*/ 10700995 w 10700995"/>
              <a:gd name="connsiteY26" fmla="*/ 5809983 h 5809983"/>
              <a:gd name="connsiteX27" fmla="*/ 10246203 w 10700995"/>
              <a:gd name="connsiteY27" fmla="*/ 5809983 h 5809983"/>
              <a:gd name="connsiteX28" fmla="*/ 9791410 w 10700995"/>
              <a:gd name="connsiteY28" fmla="*/ 5809983 h 5809983"/>
              <a:gd name="connsiteX29" fmla="*/ 8908578 w 10700995"/>
              <a:gd name="connsiteY29" fmla="*/ 5809983 h 5809983"/>
              <a:gd name="connsiteX30" fmla="*/ 8025746 w 10700995"/>
              <a:gd name="connsiteY30" fmla="*/ 5809983 h 5809983"/>
              <a:gd name="connsiteX31" fmla="*/ 7677964 w 10700995"/>
              <a:gd name="connsiteY31" fmla="*/ 5809983 h 5809983"/>
              <a:gd name="connsiteX32" fmla="*/ 6902142 w 10700995"/>
              <a:gd name="connsiteY32" fmla="*/ 5809983 h 5809983"/>
              <a:gd name="connsiteX33" fmla="*/ 6340340 w 10700995"/>
              <a:gd name="connsiteY33" fmla="*/ 5809983 h 5809983"/>
              <a:gd name="connsiteX34" fmla="*/ 5671527 w 10700995"/>
              <a:gd name="connsiteY34" fmla="*/ 5809983 h 5809983"/>
              <a:gd name="connsiteX35" fmla="*/ 5323745 w 10700995"/>
              <a:gd name="connsiteY35" fmla="*/ 5809983 h 5809983"/>
              <a:gd name="connsiteX36" fmla="*/ 4761943 w 10700995"/>
              <a:gd name="connsiteY36" fmla="*/ 5809983 h 5809983"/>
              <a:gd name="connsiteX37" fmla="*/ 3986121 w 10700995"/>
              <a:gd name="connsiteY37" fmla="*/ 5809983 h 5809983"/>
              <a:gd name="connsiteX38" fmla="*/ 3424318 w 10700995"/>
              <a:gd name="connsiteY38" fmla="*/ 5809983 h 5809983"/>
              <a:gd name="connsiteX39" fmla="*/ 3076536 w 10700995"/>
              <a:gd name="connsiteY39" fmla="*/ 5809983 h 5809983"/>
              <a:gd name="connsiteX40" fmla="*/ 2514734 w 10700995"/>
              <a:gd name="connsiteY40" fmla="*/ 5809983 h 5809983"/>
              <a:gd name="connsiteX41" fmla="*/ 2059942 w 10700995"/>
              <a:gd name="connsiteY41" fmla="*/ 5809983 h 5809983"/>
              <a:gd name="connsiteX42" fmla="*/ 1712159 w 10700995"/>
              <a:gd name="connsiteY42" fmla="*/ 5809983 h 5809983"/>
              <a:gd name="connsiteX43" fmla="*/ 1150357 w 10700995"/>
              <a:gd name="connsiteY43" fmla="*/ 5809983 h 5809983"/>
              <a:gd name="connsiteX44" fmla="*/ 0 w 10700995"/>
              <a:gd name="connsiteY44" fmla="*/ 5809983 h 5809983"/>
              <a:gd name="connsiteX45" fmla="*/ 0 w 10700995"/>
              <a:gd name="connsiteY45" fmla="*/ 5280629 h 5809983"/>
              <a:gd name="connsiteX46" fmla="*/ 0 w 10700995"/>
              <a:gd name="connsiteY46" fmla="*/ 4635075 h 5809983"/>
              <a:gd name="connsiteX47" fmla="*/ 0 w 10700995"/>
              <a:gd name="connsiteY47" fmla="*/ 3931422 h 5809983"/>
              <a:gd name="connsiteX48" fmla="*/ 0 w 10700995"/>
              <a:gd name="connsiteY48" fmla="*/ 3343968 h 5809983"/>
              <a:gd name="connsiteX49" fmla="*/ 0 w 10700995"/>
              <a:gd name="connsiteY49" fmla="*/ 2756514 h 5809983"/>
              <a:gd name="connsiteX50" fmla="*/ 0 w 10700995"/>
              <a:gd name="connsiteY50" fmla="*/ 1994761 h 5809983"/>
              <a:gd name="connsiteX51" fmla="*/ 0 w 10700995"/>
              <a:gd name="connsiteY51" fmla="*/ 1407307 h 5809983"/>
              <a:gd name="connsiteX52" fmla="*/ 0 w 10700995"/>
              <a:gd name="connsiteY52" fmla="*/ 645554 h 5809983"/>
              <a:gd name="connsiteX53" fmla="*/ 0 w 10700995"/>
              <a:gd name="connsiteY53" fmla="*/ 0 h 5809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0700995" h="5809983" fill="none" extrusionOk="0">
                <a:moveTo>
                  <a:pt x="0" y="0"/>
                </a:moveTo>
                <a:cubicBezTo>
                  <a:pt x="135667" y="-8450"/>
                  <a:pt x="379258" y="16347"/>
                  <a:pt x="668812" y="0"/>
                </a:cubicBezTo>
                <a:cubicBezTo>
                  <a:pt x="958366" y="-16347"/>
                  <a:pt x="891837" y="7912"/>
                  <a:pt x="1016595" y="0"/>
                </a:cubicBezTo>
                <a:cubicBezTo>
                  <a:pt x="1141353" y="-7912"/>
                  <a:pt x="1638349" y="-39993"/>
                  <a:pt x="1899427" y="0"/>
                </a:cubicBezTo>
                <a:cubicBezTo>
                  <a:pt x="2160505" y="39993"/>
                  <a:pt x="2451877" y="-23896"/>
                  <a:pt x="2675249" y="0"/>
                </a:cubicBezTo>
                <a:cubicBezTo>
                  <a:pt x="2898621" y="23896"/>
                  <a:pt x="2905439" y="3145"/>
                  <a:pt x="3023031" y="0"/>
                </a:cubicBezTo>
                <a:cubicBezTo>
                  <a:pt x="3140623" y="-3145"/>
                  <a:pt x="3451281" y="28029"/>
                  <a:pt x="3798853" y="0"/>
                </a:cubicBezTo>
                <a:cubicBezTo>
                  <a:pt x="4146425" y="-28029"/>
                  <a:pt x="4052395" y="2676"/>
                  <a:pt x="4146636" y="0"/>
                </a:cubicBezTo>
                <a:cubicBezTo>
                  <a:pt x="4240877" y="-2676"/>
                  <a:pt x="4535189" y="-21801"/>
                  <a:pt x="4815448" y="0"/>
                </a:cubicBezTo>
                <a:cubicBezTo>
                  <a:pt x="5095707" y="21801"/>
                  <a:pt x="5411590" y="-23325"/>
                  <a:pt x="5591270" y="0"/>
                </a:cubicBezTo>
                <a:cubicBezTo>
                  <a:pt x="5770950" y="23325"/>
                  <a:pt x="6031732" y="-35955"/>
                  <a:pt x="6367092" y="0"/>
                </a:cubicBezTo>
                <a:cubicBezTo>
                  <a:pt x="6702452" y="35955"/>
                  <a:pt x="6600567" y="-12118"/>
                  <a:pt x="6821884" y="0"/>
                </a:cubicBezTo>
                <a:cubicBezTo>
                  <a:pt x="7043201" y="12118"/>
                  <a:pt x="7218885" y="27849"/>
                  <a:pt x="7490696" y="0"/>
                </a:cubicBezTo>
                <a:cubicBezTo>
                  <a:pt x="7762507" y="-27849"/>
                  <a:pt x="7995003" y="14127"/>
                  <a:pt x="8159509" y="0"/>
                </a:cubicBezTo>
                <a:cubicBezTo>
                  <a:pt x="8324015" y="-14127"/>
                  <a:pt x="8492182" y="-2781"/>
                  <a:pt x="8721311" y="0"/>
                </a:cubicBezTo>
                <a:cubicBezTo>
                  <a:pt x="8950440" y="2781"/>
                  <a:pt x="9013918" y="-9174"/>
                  <a:pt x="9283113" y="0"/>
                </a:cubicBezTo>
                <a:cubicBezTo>
                  <a:pt x="9552308" y="9174"/>
                  <a:pt x="9514360" y="497"/>
                  <a:pt x="9630895" y="0"/>
                </a:cubicBezTo>
                <a:cubicBezTo>
                  <a:pt x="9747430" y="-497"/>
                  <a:pt x="10312145" y="51114"/>
                  <a:pt x="10700995" y="0"/>
                </a:cubicBezTo>
                <a:cubicBezTo>
                  <a:pt x="10689410" y="173853"/>
                  <a:pt x="10704886" y="360701"/>
                  <a:pt x="10700995" y="471254"/>
                </a:cubicBezTo>
                <a:cubicBezTo>
                  <a:pt x="10697104" y="581807"/>
                  <a:pt x="10715520" y="810922"/>
                  <a:pt x="10700995" y="1116808"/>
                </a:cubicBezTo>
                <a:cubicBezTo>
                  <a:pt x="10686470" y="1422694"/>
                  <a:pt x="10691962" y="1452975"/>
                  <a:pt x="10700995" y="1646162"/>
                </a:cubicBezTo>
                <a:cubicBezTo>
                  <a:pt x="10710028" y="1839349"/>
                  <a:pt x="10690233" y="2162523"/>
                  <a:pt x="10700995" y="2291716"/>
                </a:cubicBezTo>
                <a:cubicBezTo>
                  <a:pt x="10711757" y="2420909"/>
                  <a:pt x="10708657" y="2859762"/>
                  <a:pt x="10700995" y="3053469"/>
                </a:cubicBezTo>
                <a:cubicBezTo>
                  <a:pt x="10693333" y="3247176"/>
                  <a:pt x="10719419" y="3380083"/>
                  <a:pt x="10700995" y="3582823"/>
                </a:cubicBezTo>
                <a:cubicBezTo>
                  <a:pt x="10682571" y="3785563"/>
                  <a:pt x="10682810" y="4033148"/>
                  <a:pt x="10700995" y="4286476"/>
                </a:cubicBezTo>
                <a:cubicBezTo>
                  <a:pt x="10719180" y="4539804"/>
                  <a:pt x="10733799" y="4746573"/>
                  <a:pt x="10700995" y="4990130"/>
                </a:cubicBezTo>
                <a:cubicBezTo>
                  <a:pt x="10668191" y="5233687"/>
                  <a:pt x="10704929" y="5625849"/>
                  <a:pt x="10700995" y="5809983"/>
                </a:cubicBezTo>
                <a:cubicBezTo>
                  <a:pt x="10516870" y="5790203"/>
                  <a:pt x="10398117" y="5815251"/>
                  <a:pt x="10246203" y="5809983"/>
                </a:cubicBezTo>
                <a:cubicBezTo>
                  <a:pt x="10094289" y="5804715"/>
                  <a:pt x="9931441" y="5803062"/>
                  <a:pt x="9791410" y="5809983"/>
                </a:cubicBezTo>
                <a:cubicBezTo>
                  <a:pt x="9651379" y="5816904"/>
                  <a:pt x="9286238" y="5818593"/>
                  <a:pt x="8908578" y="5809983"/>
                </a:cubicBezTo>
                <a:cubicBezTo>
                  <a:pt x="8530918" y="5801373"/>
                  <a:pt x="8453874" y="5777362"/>
                  <a:pt x="8025746" y="5809983"/>
                </a:cubicBezTo>
                <a:cubicBezTo>
                  <a:pt x="7597618" y="5842604"/>
                  <a:pt x="7829022" y="5822524"/>
                  <a:pt x="7677964" y="5809983"/>
                </a:cubicBezTo>
                <a:cubicBezTo>
                  <a:pt x="7526906" y="5797442"/>
                  <a:pt x="7245504" y="5841062"/>
                  <a:pt x="6902142" y="5809983"/>
                </a:cubicBezTo>
                <a:cubicBezTo>
                  <a:pt x="6558780" y="5778904"/>
                  <a:pt x="6538487" y="5822113"/>
                  <a:pt x="6340340" y="5809983"/>
                </a:cubicBezTo>
                <a:cubicBezTo>
                  <a:pt x="6142193" y="5797853"/>
                  <a:pt x="5915917" y="5830318"/>
                  <a:pt x="5671527" y="5809983"/>
                </a:cubicBezTo>
                <a:cubicBezTo>
                  <a:pt x="5427137" y="5789648"/>
                  <a:pt x="5399263" y="5805675"/>
                  <a:pt x="5323745" y="5809983"/>
                </a:cubicBezTo>
                <a:cubicBezTo>
                  <a:pt x="5248227" y="5814291"/>
                  <a:pt x="4943052" y="5835427"/>
                  <a:pt x="4761943" y="5809983"/>
                </a:cubicBezTo>
                <a:cubicBezTo>
                  <a:pt x="4580834" y="5784539"/>
                  <a:pt x="4199028" y="5823220"/>
                  <a:pt x="3986121" y="5809983"/>
                </a:cubicBezTo>
                <a:cubicBezTo>
                  <a:pt x="3773214" y="5796746"/>
                  <a:pt x="3621942" y="5818438"/>
                  <a:pt x="3424318" y="5809983"/>
                </a:cubicBezTo>
                <a:cubicBezTo>
                  <a:pt x="3226694" y="5801528"/>
                  <a:pt x="3187986" y="5807557"/>
                  <a:pt x="3076536" y="5809983"/>
                </a:cubicBezTo>
                <a:cubicBezTo>
                  <a:pt x="2965086" y="5812409"/>
                  <a:pt x="2785403" y="5835628"/>
                  <a:pt x="2514734" y="5809983"/>
                </a:cubicBezTo>
                <a:cubicBezTo>
                  <a:pt x="2244065" y="5784338"/>
                  <a:pt x="2217434" y="5791518"/>
                  <a:pt x="2059942" y="5809983"/>
                </a:cubicBezTo>
                <a:cubicBezTo>
                  <a:pt x="1902450" y="5828448"/>
                  <a:pt x="1874320" y="5822460"/>
                  <a:pt x="1712159" y="5809983"/>
                </a:cubicBezTo>
                <a:cubicBezTo>
                  <a:pt x="1549998" y="5797506"/>
                  <a:pt x="1320166" y="5802348"/>
                  <a:pt x="1150357" y="5809983"/>
                </a:cubicBezTo>
                <a:cubicBezTo>
                  <a:pt x="980548" y="5817618"/>
                  <a:pt x="263869" y="5831544"/>
                  <a:pt x="0" y="5809983"/>
                </a:cubicBezTo>
                <a:cubicBezTo>
                  <a:pt x="5714" y="5646991"/>
                  <a:pt x="8635" y="5433887"/>
                  <a:pt x="0" y="5280629"/>
                </a:cubicBezTo>
                <a:cubicBezTo>
                  <a:pt x="-8635" y="5127371"/>
                  <a:pt x="-6608" y="4844827"/>
                  <a:pt x="0" y="4635075"/>
                </a:cubicBezTo>
                <a:cubicBezTo>
                  <a:pt x="6608" y="4425323"/>
                  <a:pt x="-34820" y="4170922"/>
                  <a:pt x="0" y="3931422"/>
                </a:cubicBezTo>
                <a:cubicBezTo>
                  <a:pt x="34820" y="3691922"/>
                  <a:pt x="4761" y="3530956"/>
                  <a:pt x="0" y="3343968"/>
                </a:cubicBezTo>
                <a:cubicBezTo>
                  <a:pt x="-4761" y="3156980"/>
                  <a:pt x="-17637" y="2883933"/>
                  <a:pt x="0" y="2756514"/>
                </a:cubicBezTo>
                <a:cubicBezTo>
                  <a:pt x="17637" y="2629095"/>
                  <a:pt x="-2577" y="2323237"/>
                  <a:pt x="0" y="1994761"/>
                </a:cubicBezTo>
                <a:cubicBezTo>
                  <a:pt x="2577" y="1666285"/>
                  <a:pt x="1166" y="1687305"/>
                  <a:pt x="0" y="1407307"/>
                </a:cubicBezTo>
                <a:cubicBezTo>
                  <a:pt x="-1166" y="1127309"/>
                  <a:pt x="-19196" y="947518"/>
                  <a:pt x="0" y="645554"/>
                </a:cubicBezTo>
                <a:cubicBezTo>
                  <a:pt x="19196" y="343590"/>
                  <a:pt x="9169" y="313464"/>
                  <a:pt x="0" y="0"/>
                </a:cubicBezTo>
                <a:close/>
              </a:path>
              <a:path w="10700995" h="5809983" stroke="0" extrusionOk="0">
                <a:moveTo>
                  <a:pt x="0" y="0"/>
                </a:moveTo>
                <a:cubicBezTo>
                  <a:pt x="206079" y="19255"/>
                  <a:pt x="314801" y="20280"/>
                  <a:pt x="454792" y="0"/>
                </a:cubicBezTo>
                <a:cubicBezTo>
                  <a:pt x="594783" y="-20280"/>
                  <a:pt x="749116" y="-26552"/>
                  <a:pt x="1016595" y="0"/>
                </a:cubicBezTo>
                <a:cubicBezTo>
                  <a:pt x="1284074" y="26552"/>
                  <a:pt x="1219784" y="2245"/>
                  <a:pt x="1364377" y="0"/>
                </a:cubicBezTo>
                <a:cubicBezTo>
                  <a:pt x="1508970" y="-2245"/>
                  <a:pt x="1717509" y="11503"/>
                  <a:pt x="1819169" y="0"/>
                </a:cubicBezTo>
                <a:cubicBezTo>
                  <a:pt x="1920829" y="-11503"/>
                  <a:pt x="2101795" y="9830"/>
                  <a:pt x="2380971" y="0"/>
                </a:cubicBezTo>
                <a:cubicBezTo>
                  <a:pt x="2660147" y="-9830"/>
                  <a:pt x="2640239" y="8673"/>
                  <a:pt x="2728754" y="0"/>
                </a:cubicBezTo>
                <a:cubicBezTo>
                  <a:pt x="2817269" y="-8673"/>
                  <a:pt x="2916724" y="2967"/>
                  <a:pt x="3076536" y="0"/>
                </a:cubicBezTo>
                <a:cubicBezTo>
                  <a:pt x="3236348" y="-2967"/>
                  <a:pt x="3693109" y="23800"/>
                  <a:pt x="3852358" y="0"/>
                </a:cubicBezTo>
                <a:cubicBezTo>
                  <a:pt x="4011607" y="-23800"/>
                  <a:pt x="4370904" y="-28157"/>
                  <a:pt x="4628180" y="0"/>
                </a:cubicBezTo>
                <a:cubicBezTo>
                  <a:pt x="4885456" y="28157"/>
                  <a:pt x="5197641" y="2348"/>
                  <a:pt x="5511012" y="0"/>
                </a:cubicBezTo>
                <a:cubicBezTo>
                  <a:pt x="5824383" y="-2348"/>
                  <a:pt x="5966322" y="11271"/>
                  <a:pt x="6179825" y="0"/>
                </a:cubicBezTo>
                <a:cubicBezTo>
                  <a:pt x="6393328" y="-11271"/>
                  <a:pt x="6526745" y="-20609"/>
                  <a:pt x="6741627" y="0"/>
                </a:cubicBezTo>
                <a:cubicBezTo>
                  <a:pt x="6956509" y="20609"/>
                  <a:pt x="7053800" y="6576"/>
                  <a:pt x="7303429" y="0"/>
                </a:cubicBezTo>
                <a:cubicBezTo>
                  <a:pt x="7553058" y="-6576"/>
                  <a:pt x="7996945" y="5062"/>
                  <a:pt x="8186261" y="0"/>
                </a:cubicBezTo>
                <a:cubicBezTo>
                  <a:pt x="8375577" y="-5062"/>
                  <a:pt x="8630493" y="12120"/>
                  <a:pt x="8962083" y="0"/>
                </a:cubicBezTo>
                <a:cubicBezTo>
                  <a:pt x="9293673" y="-12120"/>
                  <a:pt x="9317403" y="-11142"/>
                  <a:pt x="9416876" y="0"/>
                </a:cubicBezTo>
                <a:cubicBezTo>
                  <a:pt x="9516349" y="11142"/>
                  <a:pt x="10437099" y="-42157"/>
                  <a:pt x="10700995" y="0"/>
                </a:cubicBezTo>
                <a:cubicBezTo>
                  <a:pt x="10694598" y="279784"/>
                  <a:pt x="10667685" y="532856"/>
                  <a:pt x="10700995" y="703653"/>
                </a:cubicBezTo>
                <a:cubicBezTo>
                  <a:pt x="10734305" y="874450"/>
                  <a:pt x="10664629" y="1253820"/>
                  <a:pt x="10700995" y="1465407"/>
                </a:cubicBezTo>
                <a:cubicBezTo>
                  <a:pt x="10737361" y="1676994"/>
                  <a:pt x="10727105" y="1854563"/>
                  <a:pt x="10700995" y="1994761"/>
                </a:cubicBezTo>
                <a:cubicBezTo>
                  <a:pt x="10674885" y="2134959"/>
                  <a:pt x="10688955" y="2371235"/>
                  <a:pt x="10700995" y="2698414"/>
                </a:cubicBezTo>
                <a:cubicBezTo>
                  <a:pt x="10713035" y="3025593"/>
                  <a:pt x="10726772" y="3161758"/>
                  <a:pt x="10700995" y="3343968"/>
                </a:cubicBezTo>
                <a:cubicBezTo>
                  <a:pt x="10675218" y="3526178"/>
                  <a:pt x="10682160" y="3724510"/>
                  <a:pt x="10700995" y="3989522"/>
                </a:cubicBezTo>
                <a:cubicBezTo>
                  <a:pt x="10719830" y="4254534"/>
                  <a:pt x="10717913" y="4392313"/>
                  <a:pt x="10700995" y="4576975"/>
                </a:cubicBezTo>
                <a:cubicBezTo>
                  <a:pt x="10684077" y="4761637"/>
                  <a:pt x="10713461" y="5530606"/>
                  <a:pt x="10700995" y="5809983"/>
                </a:cubicBezTo>
                <a:cubicBezTo>
                  <a:pt x="10319901" y="5826403"/>
                  <a:pt x="10075069" y="5792416"/>
                  <a:pt x="9818163" y="5809983"/>
                </a:cubicBezTo>
                <a:cubicBezTo>
                  <a:pt x="9561257" y="5827550"/>
                  <a:pt x="9473510" y="5784191"/>
                  <a:pt x="9256361" y="5809983"/>
                </a:cubicBezTo>
                <a:cubicBezTo>
                  <a:pt x="9039212" y="5835775"/>
                  <a:pt x="8711633" y="5839296"/>
                  <a:pt x="8480539" y="5809983"/>
                </a:cubicBezTo>
                <a:cubicBezTo>
                  <a:pt x="8249445" y="5780670"/>
                  <a:pt x="8163815" y="5822577"/>
                  <a:pt x="8025746" y="5809983"/>
                </a:cubicBezTo>
                <a:cubicBezTo>
                  <a:pt x="7887677" y="5797389"/>
                  <a:pt x="7606249" y="5814904"/>
                  <a:pt x="7249924" y="5809983"/>
                </a:cubicBezTo>
                <a:cubicBezTo>
                  <a:pt x="6893599" y="5805062"/>
                  <a:pt x="6745078" y="5782299"/>
                  <a:pt x="6581112" y="5809983"/>
                </a:cubicBezTo>
                <a:cubicBezTo>
                  <a:pt x="6417146" y="5837667"/>
                  <a:pt x="6303964" y="5801197"/>
                  <a:pt x="6126320" y="5809983"/>
                </a:cubicBezTo>
                <a:cubicBezTo>
                  <a:pt x="5948676" y="5818769"/>
                  <a:pt x="5848727" y="5813149"/>
                  <a:pt x="5778537" y="5809983"/>
                </a:cubicBezTo>
                <a:cubicBezTo>
                  <a:pt x="5708347" y="5806817"/>
                  <a:pt x="5294193" y="5783743"/>
                  <a:pt x="4895705" y="5809983"/>
                </a:cubicBezTo>
                <a:cubicBezTo>
                  <a:pt x="4497217" y="5836223"/>
                  <a:pt x="4410610" y="5778359"/>
                  <a:pt x="4119883" y="5809983"/>
                </a:cubicBezTo>
                <a:cubicBezTo>
                  <a:pt x="3829156" y="5841607"/>
                  <a:pt x="3901127" y="5808997"/>
                  <a:pt x="3772101" y="5809983"/>
                </a:cubicBezTo>
                <a:cubicBezTo>
                  <a:pt x="3643075" y="5810969"/>
                  <a:pt x="3163721" y="5809829"/>
                  <a:pt x="2996279" y="5809983"/>
                </a:cubicBezTo>
                <a:cubicBezTo>
                  <a:pt x="2828837" y="5810137"/>
                  <a:pt x="2755018" y="5808976"/>
                  <a:pt x="2648496" y="5809983"/>
                </a:cubicBezTo>
                <a:cubicBezTo>
                  <a:pt x="2541974" y="5810990"/>
                  <a:pt x="2290132" y="5822363"/>
                  <a:pt x="2193704" y="5809983"/>
                </a:cubicBezTo>
                <a:cubicBezTo>
                  <a:pt x="2097276" y="5797603"/>
                  <a:pt x="1737641" y="5808978"/>
                  <a:pt x="1417882" y="5809983"/>
                </a:cubicBezTo>
                <a:cubicBezTo>
                  <a:pt x="1098123" y="5810988"/>
                  <a:pt x="453155" y="5752229"/>
                  <a:pt x="0" y="5809983"/>
                </a:cubicBezTo>
                <a:cubicBezTo>
                  <a:pt x="-27915" y="5631260"/>
                  <a:pt x="-17722" y="5343967"/>
                  <a:pt x="0" y="5222529"/>
                </a:cubicBezTo>
                <a:cubicBezTo>
                  <a:pt x="17722" y="5101091"/>
                  <a:pt x="7085" y="4863468"/>
                  <a:pt x="0" y="4518876"/>
                </a:cubicBezTo>
                <a:cubicBezTo>
                  <a:pt x="-7085" y="4174284"/>
                  <a:pt x="15919" y="4198714"/>
                  <a:pt x="0" y="3989522"/>
                </a:cubicBezTo>
                <a:cubicBezTo>
                  <a:pt x="-15919" y="3780330"/>
                  <a:pt x="-14900" y="3423519"/>
                  <a:pt x="0" y="3227768"/>
                </a:cubicBezTo>
                <a:cubicBezTo>
                  <a:pt x="14900" y="3032017"/>
                  <a:pt x="-16379" y="2715423"/>
                  <a:pt x="0" y="2466015"/>
                </a:cubicBezTo>
                <a:cubicBezTo>
                  <a:pt x="16379" y="2216607"/>
                  <a:pt x="-25882" y="2007231"/>
                  <a:pt x="0" y="1878561"/>
                </a:cubicBezTo>
                <a:cubicBezTo>
                  <a:pt x="25882" y="1749891"/>
                  <a:pt x="16413" y="1355269"/>
                  <a:pt x="0" y="1116808"/>
                </a:cubicBezTo>
                <a:cubicBezTo>
                  <a:pt x="-16413" y="878347"/>
                  <a:pt x="16971" y="750794"/>
                  <a:pt x="0" y="587454"/>
                </a:cubicBezTo>
                <a:cubicBezTo>
                  <a:pt x="-16971" y="424114"/>
                  <a:pt x="-12131" y="214618"/>
                  <a:pt x="0" y="0"/>
                </a:cubicBezTo>
                <a:close/>
              </a:path>
            </a:pathLst>
          </a:custGeom>
          <a:solidFill>
            <a:srgbClr val="FFC1C1"/>
          </a:solidFill>
          <a:ln w="12700">
            <a:solidFill>
              <a:schemeClr val="tx1"/>
            </a:solidFill>
            <a:extLst>
              <a:ext uri="{C807C97D-BFC1-408E-A445-0C87EB9F89A2}">
                <ask:lineSketchStyleProps xmlns:ask="http://schemas.microsoft.com/office/drawing/2018/sketchyshapes" sd="4185676659">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sz="1600"/>
          </a:p>
        </p:txBody>
      </p:sp>
      <p:sp>
        <p:nvSpPr>
          <p:cNvPr id="3" name="מלבן 2"/>
          <p:cNvSpPr/>
          <p:nvPr/>
        </p:nvSpPr>
        <p:spPr>
          <a:xfrm>
            <a:off x="8587027" y="1044055"/>
            <a:ext cx="2521296" cy="4247317"/>
          </a:xfrm>
          <a:prstGeom prst="rect">
            <a:avLst/>
          </a:prstGeom>
        </p:spPr>
        <p:txBody>
          <a:bodyPr wrap="square">
            <a:spAutoFit/>
          </a:bodyPr>
          <a:lstStyle/>
          <a:p>
            <a:r>
              <a:rPr lang="he-IL" dirty="0"/>
              <a:t>עומד </a:t>
            </a:r>
            <a:r>
              <a:rPr lang="he-IL" dirty="0" err="1"/>
              <a:t>נצב</a:t>
            </a:r>
            <a:r>
              <a:rPr lang="he-IL" dirty="0"/>
              <a:t>, משתומם, מחכה</a:t>
            </a:r>
            <a:br>
              <a:rPr lang="he-IL" dirty="0"/>
            </a:br>
            <a:r>
              <a:rPr lang="he-IL" dirty="0"/>
              <a:t>לזו אשר דמות של חסד תבטא</a:t>
            </a:r>
            <a:br>
              <a:rPr lang="he-IL" dirty="0"/>
            </a:br>
            <a:r>
              <a:rPr lang="he-IL" dirty="0"/>
              <a:t>לתת במאור פנים להעניק מתוך הלב</a:t>
            </a:r>
          </a:p>
          <a:p>
            <a:r>
              <a:rPr lang="he-IL" dirty="0"/>
              <a:t>כי זה אחד הסימנים לעם הזה</a:t>
            </a:r>
            <a:endParaRPr lang="en-US" dirty="0"/>
          </a:p>
          <a:p>
            <a:endParaRPr lang="he-IL" dirty="0"/>
          </a:p>
          <a:p>
            <a:r>
              <a:rPr lang="he-IL" dirty="0"/>
              <a:t>כשושנה בין החוחים צמחה עלתה</a:t>
            </a:r>
            <a:br>
              <a:rPr lang="he-IL" dirty="0"/>
            </a:br>
            <a:r>
              <a:rPr lang="he-IL" dirty="0"/>
              <a:t>לבדה, בין רשעים, כל משפחתה</a:t>
            </a:r>
            <a:br>
              <a:rPr lang="he-IL" dirty="0"/>
            </a:br>
            <a:r>
              <a:rPr lang="he-IL" dirty="0"/>
              <a:t>וזה הסוד, מכאן ללמוד, כי בך הכל</a:t>
            </a:r>
            <a:br>
              <a:rPr lang="he-IL" dirty="0"/>
            </a:br>
            <a:r>
              <a:rPr lang="he-IL" dirty="0"/>
              <a:t>כי בכוחך ילדה קטנה עכשיו לפעול</a:t>
            </a:r>
          </a:p>
          <a:p>
            <a:endParaRPr lang="en-US" dirty="0"/>
          </a:p>
          <a:p>
            <a:r>
              <a:rPr lang="he-IL" dirty="0"/>
              <a:t>עולם של חסד יבנה</a:t>
            </a:r>
            <a:br>
              <a:rPr lang="he-IL" dirty="0"/>
            </a:br>
            <a:r>
              <a:rPr lang="he-IL" dirty="0"/>
              <a:t>את הכלים פה נמלא</a:t>
            </a:r>
            <a:br>
              <a:rPr lang="he-IL" dirty="0"/>
            </a:br>
            <a:r>
              <a:rPr lang="he-IL" dirty="0"/>
              <a:t>וכשיש מטען, הגבול הוא הזמן</a:t>
            </a:r>
            <a:br>
              <a:rPr lang="he-IL" dirty="0"/>
            </a:br>
            <a:r>
              <a:rPr lang="he-IL" dirty="0"/>
              <a:t>לתת, מתוכנו לתת</a:t>
            </a:r>
          </a:p>
          <a:p>
            <a:endParaRPr lang="en-US" dirty="0"/>
          </a:p>
        </p:txBody>
      </p:sp>
      <p:pic>
        <p:nvPicPr>
          <p:cNvPr id="5" name="תמונה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7454" y="4316554"/>
            <a:ext cx="2294386" cy="4491599"/>
          </a:xfrm>
          <a:prstGeom prst="rect">
            <a:avLst/>
          </a:prstGeom>
        </p:spPr>
      </p:pic>
      <p:sp>
        <p:nvSpPr>
          <p:cNvPr id="11" name="תיבת טקסט 10">
            <a:extLst>
              <a:ext uri="{FF2B5EF4-FFF2-40B4-BE49-F238E27FC236}">
                <a16:creationId xmlns:a16="http://schemas.microsoft.com/office/drawing/2014/main" id="{2A7A3C1B-54B3-41F3-AB0D-5811D40E7945}"/>
              </a:ext>
            </a:extLst>
          </p:cNvPr>
          <p:cNvSpPr txBox="1"/>
          <p:nvPr/>
        </p:nvSpPr>
        <p:spPr>
          <a:xfrm>
            <a:off x="2576108" y="832126"/>
            <a:ext cx="2451546" cy="5355312"/>
          </a:xfrm>
          <a:prstGeom prst="rect">
            <a:avLst/>
          </a:prstGeom>
          <a:noFill/>
        </p:spPr>
        <p:txBody>
          <a:bodyPr wrap="square">
            <a:spAutoFit/>
          </a:bodyPr>
          <a:lstStyle/>
          <a:p>
            <a:r>
              <a:rPr lang="he-IL" dirty="0"/>
              <a:t>עולם של חסד יבנה</a:t>
            </a:r>
            <a:br>
              <a:rPr lang="he-IL" dirty="0"/>
            </a:br>
            <a:r>
              <a:rPr lang="he-IL" dirty="0"/>
              <a:t>נתחיל בפנים ואז נצא</a:t>
            </a:r>
            <a:br>
              <a:rPr lang="he-IL" dirty="0"/>
            </a:br>
            <a:r>
              <a:rPr lang="he-IL" dirty="0"/>
              <a:t>במשפחה, ובכיתה</a:t>
            </a:r>
            <a:br>
              <a:rPr lang="he-IL" dirty="0"/>
            </a:br>
            <a:r>
              <a:rPr lang="he-IL" dirty="0"/>
              <a:t>נתן, מסביבנו ניתן</a:t>
            </a:r>
          </a:p>
          <a:p>
            <a:endParaRPr lang="en-US" dirty="0"/>
          </a:p>
          <a:p>
            <a:r>
              <a:rPr lang="he-IL" dirty="0"/>
              <a:t>עולם של חסד יבנה</a:t>
            </a:r>
            <a:br>
              <a:rPr lang="he-IL" dirty="0"/>
            </a:br>
            <a:r>
              <a:rPr lang="he-IL" dirty="0"/>
              <a:t>האור עולה ומתגלה</a:t>
            </a:r>
            <a:br>
              <a:rPr lang="he-IL" dirty="0"/>
            </a:br>
            <a:r>
              <a:rPr lang="he-IL" dirty="0"/>
              <a:t>בלי גבול ומידה, בלי תעודה</a:t>
            </a:r>
            <a:br>
              <a:rPr lang="he-IL" dirty="0"/>
            </a:br>
            <a:r>
              <a:rPr lang="he-IL" dirty="0"/>
              <a:t>נתן ונוסיף ונתן</a:t>
            </a:r>
          </a:p>
          <a:p>
            <a:endParaRPr lang="en-US" dirty="0"/>
          </a:p>
          <a:p>
            <a:r>
              <a:rPr lang="he-IL" dirty="0"/>
              <a:t>עולם של חסד יבנה</a:t>
            </a:r>
            <a:br>
              <a:rPr lang="he-IL" dirty="0"/>
            </a:br>
            <a:r>
              <a:rPr lang="he-IL" dirty="0"/>
              <a:t>את הכלים פה נמלא</a:t>
            </a:r>
            <a:br>
              <a:rPr lang="he-IL" dirty="0"/>
            </a:br>
            <a:r>
              <a:rPr lang="he-IL" dirty="0"/>
              <a:t>וכשיש מטען, הגבול הוא הזמן</a:t>
            </a:r>
            <a:br>
              <a:rPr lang="he-IL" dirty="0"/>
            </a:br>
            <a:r>
              <a:rPr lang="he-IL" dirty="0"/>
              <a:t>לתת, </a:t>
            </a:r>
            <a:r>
              <a:rPr lang="he-IL" dirty="0" err="1"/>
              <a:t>מתוכנולתת</a:t>
            </a:r>
            <a:endParaRPr lang="he-IL" dirty="0"/>
          </a:p>
          <a:p>
            <a:endParaRPr lang="en-US" dirty="0"/>
          </a:p>
          <a:p>
            <a:r>
              <a:rPr lang="he-IL" dirty="0"/>
              <a:t>עולם של חסד יבנה</a:t>
            </a:r>
            <a:br>
              <a:rPr lang="he-IL" dirty="0"/>
            </a:br>
            <a:r>
              <a:rPr lang="he-IL" dirty="0"/>
              <a:t>עוד בקשה פה תענה</a:t>
            </a:r>
            <a:br>
              <a:rPr lang="he-IL" dirty="0"/>
            </a:br>
            <a:r>
              <a:rPr lang="he-IL" dirty="0"/>
              <a:t>בחיוך או מילה, זו רק התחלה</a:t>
            </a:r>
            <a:br>
              <a:rPr lang="he-IL" dirty="0"/>
            </a:br>
            <a:r>
              <a:rPr lang="he-IL" dirty="0"/>
              <a:t>לתת בחיוך זה לתת</a:t>
            </a:r>
            <a:endParaRPr lang="en-US" dirty="0"/>
          </a:p>
        </p:txBody>
      </p:sp>
      <p:sp>
        <p:nvSpPr>
          <p:cNvPr id="13" name="תיבת טקסט 12">
            <a:extLst>
              <a:ext uri="{FF2B5EF4-FFF2-40B4-BE49-F238E27FC236}">
                <a16:creationId xmlns:a16="http://schemas.microsoft.com/office/drawing/2014/main" id="{7EC2A2A5-57AC-432A-8EB3-F493E5AD8763}"/>
              </a:ext>
            </a:extLst>
          </p:cNvPr>
          <p:cNvSpPr txBox="1"/>
          <p:nvPr/>
        </p:nvSpPr>
        <p:spPr>
          <a:xfrm>
            <a:off x="5796222" y="832126"/>
            <a:ext cx="2521295" cy="4801314"/>
          </a:xfrm>
          <a:prstGeom prst="rect">
            <a:avLst/>
          </a:prstGeom>
          <a:noFill/>
        </p:spPr>
        <p:txBody>
          <a:bodyPr wrap="square">
            <a:spAutoFit/>
          </a:bodyPr>
          <a:lstStyle/>
          <a:p>
            <a:endParaRPr lang="en-US" dirty="0"/>
          </a:p>
          <a:p>
            <a:r>
              <a:rPr lang="he-IL" dirty="0"/>
              <a:t>עולם של חסד יבנה</a:t>
            </a:r>
            <a:br>
              <a:rPr lang="he-IL" dirty="0"/>
            </a:br>
            <a:r>
              <a:rPr lang="he-IL" dirty="0"/>
              <a:t>עוד בקשה פה תענה</a:t>
            </a:r>
            <a:br>
              <a:rPr lang="he-IL" dirty="0"/>
            </a:br>
            <a:r>
              <a:rPr lang="he-IL" dirty="0"/>
              <a:t>בחיוך או מילה, זו רק התחלה</a:t>
            </a:r>
            <a:br>
              <a:rPr lang="he-IL" dirty="0"/>
            </a:br>
            <a:r>
              <a:rPr lang="he-IL" dirty="0"/>
              <a:t>לתת בחיוך זה לתת</a:t>
            </a:r>
          </a:p>
          <a:p>
            <a:endParaRPr lang="he-IL" dirty="0"/>
          </a:p>
          <a:p>
            <a:r>
              <a:rPr lang="he-IL" dirty="0"/>
              <a:t>עמוד של אש, עליו רוחש עולם מלא</a:t>
            </a:r>
            <a:br>
              <a:rPr lang="he-IL" dirty="0"/>
            </a:br>
            <a:r>
              <a:rPr lang="he-IL" dirty="0"/>
              <a:t>בנתינה עולם  של חסד יבנה</a:t>
            </a:r>
            <a:br>
              <a:rPr lang="he-IL" dirty="0"/>
            </a:br>
            <a:r>
              <a:rPr lang="he-IL" dirty="0"/>
              <a:t>לתת במאור פנים להעניק מתוך הלב</a:t>
            </a:r>
            <a:br>
              <a:rPr lang="he-IL" dirty="0"/>
            </a:br>
            <a:r>
              <a:rPr lang="he-IL" dirty="0"/>
              <a:t>כי זה אחד הסימנים לעם הזה</a:t>
            </a:r>
          </a:p>
          <a:p>
            <a:endParaRPr lang="en-US" dirty="0"/>
          </a:p>
          <a:p>
            <a:r>
              <a:rPr lang="he-IL" dirty="0"/>
              <a:t>וכלל ראשון יש למלא את הכלים</a:t>
            </a:r>
            <a:br>
              <a:rPr lang="he-IL" dirty="0"/>
            </a:br>
            <a:r>
              <a:rPr lang="he-IL" dirty="0"/>
              <a:t>להוסיף הן בלימוד, במעשים</a:t>
            </a:r>
            <a:br>
              <a:rPr lang="he-IL" dirty="0"/>
            </a:br>
            <a:r>
              <a:rPr lang="he-IL" dirty="0"/>
              <a:t>וזה הסוד והיסוד כי בך הכל</a:t>
            </a:r>
          </a:p>
          <a:p>
            <a:r>
              <a:rPr lang="he-IL" dirty="0"/>
              <a:t>כי בכוחך ילדה קטנה עכשיו לפעול</a:t>
            </a:r>
            <a:endParaRPr lang="en-US" dirty="0"/>
          </a:p>
          <a:p>
            <a:br>
              <a:rPr lang="he-IL" dirty="0"/>
            </a:br>
            <a:endParaRPr lang="en-US" dirty="0"/>
          </a:p>
        </p:txBody>
      </p:sp>
      <p:pic>
        <p:nvPicPr>
          <p:cNvPr id="14" name="01 Track 1 (1)">
            <a:hlinkClick r:id="" action="ppaction://media"/>
            <a:extLst>
              <a:ext uri="{FF2B5EF4-FFF2-40B4-BE49-F238E27FC236}">
                <a16:creationId xmlns:a16="http://schemas.microsoft.com/office/drawing/2014/main" id="{FA8C0FF6-744F-4A14-A897-3E740A12C69D}"/>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2332603" y="962271"/>
            <a:ext cx="487362" cy="487363"/>
          </a:xfrm>
          <a:prstGeom prst="rect">
            <a:avLst/>
          </a:prstGeom>
        </p:spPr>
      </p:pic>
      <p:sp>
        <p:nvSpPr>
          <p:cNvPr id="16" name="תיבת טקסט 15">
            <a:extLst>
              <a:ext uri="{FF2B5EF4-FFF2-40B4-BE49-F238E27FC236}">
                <a16:creationId xmlns:a16="http://schemas.microsoft.com/office/drawing/2014/main" id="{42A2CE46-B0B2-4ACF-96ED-F36F4AB1D2F1}"/>
              </a:ext>
            </a:extLst>
          </p:cNvPr>
          <p:cNvSpPr txBox="1"/>
          <p:nvPr/>
        </p:nvSpPr>
        <p:spPr>
          <a:xfrm>
            <a:off x="-1834165" y="6411329"/>
            <a:ext cx="6422994" cy="369332"/>
          </a:xfrm>
          <a:prstGeom prst="rect">
            <a:avLst/>
          </a:prstGeom>
          <a:noFill/>
        </p:spPr>
        <p:txBody>
          <a:bodyPr wrap="square">
            <a:spAutoFit/>
          </a:bodyPr>
          <a:lstStyle/>
          <a:p>
            <a:r>
              <a:rPr lang="he-IL" dirty="0"/>
              <a:t>השיר באדיבות נשי ובנות חב"ד </a:t>
            </a:r>
          </a:p>
        </p:txBody>
      </p:sp>
      <p:pic>
        <p:nvPicPr>
          <p:cNvPr id="20" name="תמונה 19">
            <a:extLst>
              <a:ext uri="{FF2B5EF4-FFF2-40B4-BE49-F238E27FC236}">
                <a16:creationId xmlns:a16="http://schemas.microsoft.com/office/drawing/2014/main" id="{B255D7FF-A887-47ED-BB58-65085F2EA8E0}"/>
              </a:ext>
            </a:extLst>
          </p:cNvPr>
          <p:cNvPicPr>
            <a:picLocks noChangeAspect="1"/>
          </p:cNvPicPr>
          <p:nvPr/>
        </p:nvPicPr>
        <p:blipFill>
          <a:blip r:embed="rId6">
            <a:extLst>
              <a:ext uri="{BEBA8EAE-BF5A-486C-A8C5-ECC9F3942E4B}">
                <a14:imgProps xmlns:a14="http://schemas.microsoft.com/office/drawing/2010/main">
                  <a14:imgLayer r:embed="rId7">
                    <a14:imgEffect>
                      <a14:backgroundRemoval t="4889" b="95556" l="7556" r="95556">
                        <a14:foregroundMark x1="42667" y1="5333" x2="20000" y2="13333"/>
                        <a14:foregroundMark x1="20000" y1="13333" x2="19111" y2="13333"/>
                        <a14:foregroundMark x1="7556" y1="59556" x2="12000" y2="49333"/>
                        <a14:foregroundMark x1="23111" y1="74667" x2="28444" y2="81333"/>
                        <a14:foregroundMark x1="39556" y1="89333" x2="39556" y2="89333"/>
                        <a14:foregroundMark x1="46667" y1="95556" x2="46667" y2="95556"/>
                        <a14:foregroundMark x1="93333" y1="60000" x2="93333" y2="60000"/>
                        <a14:foregroundMark x1="68444" y1="26222" x2="68444" y2="26222"/>
                        <a14:foregroundMark x1="91556" y1="10667" x2="91556" y2="10667"/>
                        <a14:foregroundMark x1="95556" y1="63111" x2="95556" y2="63111"/>
                        <a14:foregroundMark x1="10222" y1="46667" x2="10222" y2="46667"/>
                      </a14:backgroundRemoval>
                    </a14:imgEffect>
                  </a14:imgLayer>
                </a14:imgProps>
              </a:ext>
              <a:ext uri="{28A0092B-C50C-407E-A947-70E740481C1C}">
                <a14:useLocalDpi xmlns:a14="http://schemas.microsoft.com/office/drawing/2010/main" val="0"/>
              </a:ext>
            </a:extLst>
          </a:blip>
          <a:stretch>
            <a:fillRect/>
          </a:stretch>
        </p:blipFill>
        <p:spPr>
          <a:xfrm>
            <a:off x="163473" y="2173429"/>
            <a:ext cx="2143125" cy="2143125"/>
          </a:xfrm>
          <a:prstGeom prst="rect">
            <a:avLst/>
          </a:prstGeom>
        </p:spPr>
      </p:pic>
    </p:spTree>
    <p:extLst>
      <p:ext uri="{BB962C8B-B14F-4D97-AF65-F5344CB8AC3E}">
        <p14:creationId xmlns:p14="http://schemas.microsoft.com/office/powerpoint/2010/main" val="44420955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13019" fill="hold"/>
                                        <p:tgtEl>
                                          <p:spTgt spid="14"/>
                                        </p:tgtEl>
                                      </p:cBhvr>
                                    </p:cmd>
                                  </p:childTnLst>
                                </p:cTn>
                              </p:par>
                              <p:par>
                                <p:cTn id="7" presetID="47" presetClass="entr" presetSubtype="0" fill="hold" grpId="0" nodeType="withEffect">
                                  <p:stCondLst>
                                    <p:cond delay="6000"/>
                                  </p:stCondLst>
                                  <p:childTnLst>
                                    <p:set>
                                      <p:cBhvr>
                                        <p:cTn id="8" dur="1" fill="hold">
                                          <p:stCondLst>
                                            <p:cond delay="0"/>
                                          </p:stCondLst>
                                        </p:cTn>
                                        <p:tgtEl>
                                          <p:spTgt spid="3"/>
                                        </p:tgtEl>
                                        <p:attrNameLst>
                                          <p:attrName>style.visibility</p:attrName>
                                        </p:attrNameLst>
                                      </p:cBhvr>
                                      <p:to>
                                        <p:strVal val="visible"/>
                                      </p:to>
                                    </p:set>
                                    <p:animEffect transition="in" filter="fade">
                                      <p:cBhvr>
                                        <p:cTn id="9" dur="1000"/>
                                        <p:tgtEl>
                                          <p:spTgt spid="3"/>
                                        </p:tgtEl>
                                      </p:cBhvr>
                                    </p:animEffect>
                                    <p:anim calcmode="lin" valueType="num">
                                      <p:cBhvr>
                                        <p:cTn id="10" dur="1000" fill="hold"/>
                                        <p:tgtEl>
                                          <p:spTgt spid="3"/>
                                        </p:tgtEl>
                                        <p:attrNameLst>
                                          <p:attrName>ppt_x</p:attrName>
                                        </p:attrNameLst>
                                      </p:cBhvr>
                                      <p:tavLst>
                                        <p:tav tm="0">
                                          <p:val>
                                            <p:strVal val="#ppt_x"/>
                                          </p:val>
                                        </p:tav>
                                        <p:tav tm="100000">
                                          <p:val>
                                            <p:strVal val="#ppt_x"/>
                                          </p:val>
                                        </p:tav>
                                      </p:tavLst>
                                    </p:anim>
                                    <p:anim calcmode="lin" valueType="num">
                                      <p:cBhvr>
                                        <p:cTn id="11" dur="1000" fill="hold"/>
                                        <p:tgtEl>
                                          <p:spTgt spid="3"/>
                                        </p:tgtEl>
                                        <p:attrNameLst>
                                          <p:attrName>ppt_y</p:attrName>
                                        </p:attrNameLst>
                                      </p:cBhvr>
                                      <p:tavLst>
                                        <p:tav tm="0">
                                          <p:val>
                                            <p:strVal val="#ppt_y-.1"/>
                                          </p:val>
                                        </p:tav>
                                        <p:tav tm="100000">
                                          <p:val>
                                            <p:strVal val="#ppt_y"/>
                                          </p:val>
                                        </p:tav>
                                      </p:tavLst>
                                    </p:anim>
                                  </p:childTnLst>
                                </p:cTn>
                              </p:par>
                              <p:par>
                                <p:cTn id="12" presetID="47" presetClass="entr" presetSubtype="0" fill="hold" grpId="0" nodeType="withEffect">
                                  <p:stCondLst>
                                    <p:cond delay="6000"/>
                                  </p:stCondLst>
                                  <p:childTnLst>
                                    <p:set>
                                      <p:cBhvr>
                                        <p:cTn id="13" dur="1" fill="hold">
                                          <p:stCondLst>
                                            <p:cond delay="0"/>
                                          </p:stCondLst>
                                        </p:cTn>
                                        <p:tgtEl>
                                          <p:spTgt spid="13"/>
                                        </p:tgtEl>
                                        <p:attrNameLst>
                                          <p:attrName>style.visibility</p:attrName>
                                        </p:attrNameLst>
                                      </p:cBhvr>
                                      <p:to>
                                        <p:strVal val="visible"/>
                                      </p:to>
                                    </p:set>
                                    <p:animEffect transition="in" filter="fade">
                                      <p:cBhvr>
                                        <p:cTn id="14" dur="1000"/>
                                        <p:tgtEl>
                                          <p:spTgt spid="13"/>
                                        </p:tgtEl>
                                      </p:cBhvr>
                                    </p:animEffect>
                                    <p:anim calcmode="lin" valueType="num">
                                      <p:cBhvr>
                                        <p:cTn id="15" dur="1000" fill="hold"/>
                                        <p:tgtEl>
                                          <p:spTgt spid="13"/>
                                        </p:tgtEl>
                                        <p:attrNameLst>
                                          <p:attrName>ppt_x</p:attrName>
                                        </p:attrNameLst>
                                      </p:cBhvr>
                                      <p:tavLst>
                                        <p:tav tm="0">
                                          <p:val>
                                            <p:strVal val="#ppt_x"/>
                                          </p:val>
                                        </p:tav>
                                        <p:tav tm="100000">
                                          <p:val>
                                            <p:strVal val="#ppt_x"/>
                                          </p:val>
                                        </p:tav>
                                      </p:tavLst>
                                    </p:anim>
                                    <p:anim calcmode="lin" valueType="num">
                                      <p:cBhvr>
                                        <p:cTn id="16" dur="1000" fill="hold"/>
                                        <p:tgtEl>
                                          <p:spTgt spid="13"/>
                                        </p:tgtEl>
                                        <p:attrNameLst>
                                          <p:attrName>ppt_y</p:attrName>
                                        </p:attrNameLst>
                                      </p:cBhvr>
                                      <p:tavLst>
                                        <p:tav tm="0">
                                          <p:val>
                                            <p:strVal val="#ppt_y-.1"/>
                                          </p:val>
                                        </p:tav>
                                        <p:tav tm="100000">
                                          <p:val>
                                            <p:strVal val="#ppt_y"/>
                                          </p:val>
                                        </p:tav>
                                      </p:tavLst>
                                    </p:anim>
                                  </p:childTnLst>
                                </p:cTn>
                              </p:par>
                              <p:par>
                                <p:cTn id="17" presetID="47" presetClass="entr" presetSubtype="0" fill="hold" grpId="0" nodeType="withEffect">
                                  <p:stCondLst>
                                    <p:cond delay="600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1000"/>
                                        <p:tgtEl>
                                          <p:spTgt spid="11"/>
                                        </p:tgtEl>
                                      </p:cBhvr>
                                    </p:animEffect>
                                    <p:anim calcmode="lin" valueType="num">
                                      <p:cBhvr>
                                        <p:cTn id="20" dur="1000" fill="hold"/>
                                        <p:tgtEl>
                                          <p:spTgt spid="11"/>
                                        </p:tgtEl>
                                        <p:attrNameLst>
                                          <p:attrName>ppt_x</p:attrName>
                                        </p:attrNameLst>
                                      </p:cBhvr>
                                      <p:tavLst>
                                        <p:tav tm="0">
                                          <p:val>
                                            <p:strVal val="#ppt_x"/>
                                          </p:val>
                                        </p:tav>
                                        <p:tav tm="100000">
                                          <p:val>
                                            <p:strVal val="#ppt_x"/>
                                          </p:val>
                                        </p:tav>
                                      </p:tavLst>
                                    </p:anim>
                                    <p:anim calcmode="lin" valueType="num">
                                      <p:cBhvr>
                                        <p:cTn id="21"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14"/>
                </p:tgtEl>
              </p:cMediaNode>
            </p:audio>
          </p:childTnLst>
        </p:cTn>
      </p:par>
    </p:tnLst>
    <p:bldLst>
      <p:bldP spid="3" grpId="0"/>
      <p:bldP spid="11"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מלבן 21"/>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7" name="תמונה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740404" y="3475358"/>
            <a:ext cx="1853986" cy="2972321"/>
          </a:xfrm>
          <a:prstGeom prst="rect">
            <a:avLst/>
          </a:prstGeom>
        </p:spPr>
      </p:pic>
      <p:pic>
        <p:nvPicPr>
          <p:cNvPr id="8" name="תמונה 7"/>
          <p:cNvPicPr>
            <a:picLocks noChangeAspect="1"/>
          </p:cNvPicPr>
          <p:nvPr/>
        </p:nvPicPr>
        <p:blipFill>
          <a:blip r:embed="rId7">
            <a:extLst>
              <a:ext uri="{BEBA8EAE-BF5A-486C-A8C5-ECC9F3942E4B}">
                <a14:imgProps xmlns:a14="http://schemas.microsoft.com/office/drawing/2010/main">
                  <a14:imgLayer r:embed="rId8">
                    <a14:imgEffect>
                      <a14:backgroundRemoval t="1867" b="97600" l="8667" r="96667">
                        <a14:foregroundMark x1="16000" y1="5333" x2="14333" y2="94400"/>
                        <a14:foregroundMark x1="82667" y1="1333" x2="88000" y2="96800"/>
                        <a14:foregroundMark x1="9667" y1="26933" x2="8667" y2="89600"/>
                        <a14:foregroundMark x1="37333" y1="79200" x2="71667" y2="82400"/>
                      </a14:backgroundRemoval>
                    </a14:imgEffect>
                  </a14:imgLayer>
                </a14:imgProps>
              </a:ext>
              <a:ext uri="{28A0092B-C50C-407E-A947-70E740481C1C}">
                <a14:useLocalDpi xmlns:a14="http://schemas.microsoft.com/office/drawing/2010/main" val="0"/>
              </a:ext>
            </a:extLst>
          </a:blip>
          <a:stretch>
            <a:fillRect/>
          </a:stretch>
        </p:blipFill>
        <p:spPr>
          <a:xfrm>
            <a:off x="1932094" y="859500"/>
            <a:ext cx="1960629" cy="2450786"/>
          </a:xfrm>
          <a:prstGeom prst="rect">
            <a:avLst/>
          </a:prstGeom>
        </p:spPr>
      </p:pic>
      <p:pic>
        <p:nvPicPr>
          <p:cNvPr id="10" name="תמונה 9"/>
          <p:cNvPicPr>
            <a:picLocks noChangeAspect="1"/>
          </p:cNvPicPr>
          <p:nvPr/>
        </p:nvPicPr>
        <p:blipFill>
          <a:blip r:embed="rId9"/>
          <a:stretch>
            <a:fillRect/>
          </a:stretch>
        </p:blipFill>
        <p:spPr>
          <a:xfrm>
            <a:off x="6092190" y="3425190"/>
            <a:ext cx="7620" cy="7620"/>
          </a:xfrm>
          <a:prstGeom prst="rect">
            <a:avLst/>
          </a:prstGeom>
        </p:spPr>
      </p:pic>
      <p:pic>
        <p:nvPicPr>
          <p:cNvPr id="12" name="תמונה 11"/>
          <p:cNvPicPr>
            <a:picLocks noChangeAspect="1"/>
          </p:cNvPicPr>
          <p:nvPr/>
        </p:nvPicPr>
        <p:blipFill>
          <a:blip r:embed="rId10">
            <a:extLst>
              <a:ext uri="{BEBA8EAE-BF5A-486C-A8C5-ECC9F3942E4B}">
                <a14:imgProps xmlns:a14="http://schemas.microsoft.com/office/drawing/2010/main">
                  <a14:imgLayer r:embed="rId11">
                    <a14:imgEffect>
                      <a14:backgroundRemoval t="1625" b="93750" l="10000" r="90000">
                        <a14:foregroundMark x1="33250" y1="93750" x2="74375" y2="93000"/>
                        <a14:foregroundMark x1="73250" y1="11125" x2="69750" y2="8750"/>
                        <a14:foregroundMark x1="55000" y1="1625" x2="64250" y2="5250"/>
                      </a14:backgroundRemoval>
                    </a14:imgEffect>
                  </a14:imgLayer>
                </a14:imgProps>
              </a:ext>
              <a:ext uri="{28A0092B-C50C-407E-A947-70E740481C1C}">
                <a14:useLocalDpi xmlns:a14="http://schemas.microsoft.com/office/drawing/2010/main" val="0"/>
              </a:ext>
            </a:extLst>
          </a:blip>
          <a:stretch>
            <a:fillRect/>
          </a:stretch>
        </p:blipFill>
        <p:spPr>
          <a:xfrm>
            <a:off x="5589652" y="3449951"/>
            <a:ext cx="2509054" cy="2509054"/>
          </a:xfrm>
          <a:prstGeom prst="rect">
            <a:avLst/>
          </a:prstGeom>
        </p:spPr>
      </p:pic>
      <p:pic>
        <p:nvPicPr>
          <p:cNvPr id="13" name="תמונה 1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731592" y="735295"/>
            <a:ext cx="1760020" cy="2597219"/>
          </a:xfrm>
          <a:prstGeom prst="rect">
            <a:avLst/>
          </a:prstGeom>
        </p:spPr>
      </p:pic>
      <p:pic>
        <p:nvPicPr>
          <p:cNvPr id="15" name="תמונה 14"/>
          <p:cNvPicPr>
            <a:picLocks noChangeAspect="1"/>
          </p:cNvPicPr>
          <p:nvPr/>
        </p:nvPicPr>
        <p:blipFill>
          <a:blip r:embed="rId13" cstate="hqprint">
            <a:extLst>
              <a:ext uri="{28A0092B-C50C-407E-A947-70E740481C1C}">
                <a14:useLocalDpi xmlns:a14="http://schemas.microsoft.com/office/drawing/2010/main" val="0"/>
              </a:ext>
            </a:extLst>
          </a:blip>
          <a:stretch>
            <a:fillRect/>
          </a:stretch>
        </p:blipFill>
        <p:spPr>
          <a:xfrm>
            <a:off x="-300176" y="3315538"/>
            <a:ext cx="4152323" cy="3132141"/>
          </a:xfrm>
          <a:prstGeom prst="rect">
            <a:avLst/>
          </a:prstGeom>
        </p:spPr>
      </p:pic>
      <p:pic>
        <p:nvPicPr>
          <p:cNvPr id="17" name="תמונה 16"/>
          <p:cNvPicPr>
            <a:picLocks noChangeAspect="1"/>
          </p:cNvPicPr>
          <p:nvPr/>
        </p:nvPicPr>
        <p:blipFill>
          <a:blip r:embed="rId14">
            <a:extLst>
              <a:ext uri="{BEBA8EAE-BF5A-486C-A8C5-ECC9F3942E4B}">
                <a14:imgProps xmlns:a14="http://schemas.microsoft.com/office/drawing/2010/main">
                  <a14:imgLayer r:embed="rId15">
                    <a14:imgEffect>
                      <a14:backgroundRemoval t="8889" b="95111" l="9778" r="89778">
                        <a14:foregroundMark x1="67111" y1="13778" x2="48444" y2="9333"/>
                        <a14:foregroundMark x1="35111" y1="95111" x2="38667" y2="83556"/>
                      </a14:backgroundRemoval>
                    </a14:imgEffect>
                  </a14:imgLayer>
                </a14:imgProps>
              </a:ext>
              <a:ext uri="{28A0092B-C50C-407E-A947-70E740481C1C}">
                <a14:useLocalDpi xmlns:a14="http://schemas.microsoft.com/office/drawing/2010/main" val="0"/>
              </a:ext>
            </a:extLst>
          </a:blip>
          <a:stretch>
            <a:fillRect/>
          </a:stretch>
        </p:blipFill>
        <p:spPr>
          <a:xfrm>
            <a:off x="6330719" y="1184244"/>
            <a:ext cx="2791804" cy="2791804"/>
          </a:xfrm>
          <a:prstGeom prst="rect">
            <a:avLst/>
          </a:prstGeom>
        </p:spPr>
      </p:pic>
      <p:pic>
        <p:nvPicPr>
          <p:cNvPr id="19" name="תמונה 18"/>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8740013" y="2875922"/>
            <a:ext cx="3503185" cy="6858000"/>
          </a:xfrm>
          <a:prstGeom prst="rect">
            <a:avLst/>
          </a:prstGeom>
        </p:spPr>
      </p:pic>
      <p:pic>
        <p:nvPicPr>
          <p:cNvPr id="2" name="WhatsApp Audio 2020-11-28 at 23.55.56">
            <a:hlinkClick r:id="" action="ppaction://media"/>
            <a:extLst>
              <a:ext uri="{FF2B5EF4-FFF2-40B4-BE49-F238E27FC236}">
                <a16:creationId xmlns:a16="http://schemas.microsoft.com/office/drawing/2014/main" id="{6C9DDD91-97FA-4F21-9B16-DFEF4C3A1DF2}"/>
              </a:ext>
            </a:extLst>
          </p:cNvPr>
          <p:cNvPicPr>
            <a:picLocks noChangeAspect="1"/>
          </p:cNvPicPr>
          <p:nvPr>
            <a:audioFile r:link="rId2"/>
            <p:extLst>
              <p:ext uri="{DAA4B4D4-6D71-4841-9C94-3DE7FCFB9230}">
                <p14:media xmlns:p14="http://schemas.microsoft.com/office/powerpoint/2010/main" r:embed="rId1"/>
              </p:ext>
            </p:extLst>
          </p:nvPr>
        </p:nvPicPr>
        <p:blipFill>
          <a:blip r:embed="rId17"/>
          <a:stretch>
            <a:fillRect/>
          </a:stretch>
        </p:blipFill>
        <p:spPr>
          <a:xfrm>
            <a:off x="12592160" y="4140280"/>
            <a:ext cx="421998" cy="487362"/>
          </a:xfrm>
          <a:prstGeom prst="rect">
            <a:avLst/>
          </a:prstGeom>
        </p:spPr>
      </p:pic>
      <p:pic>
        <p:nvPicPr>
          <p:cNvPr id="3" name="1 (online-audio-converter.com)">
            <a:hlinkClick r:id="" action="ppaction://media"/>
            <a:extLst>
              <a:ext uri="{FF2B5EF4-FFF2-40B4-BE49-F238E27FC236}">
                <a16:creationId xmlns:a16="http://schemas.microsoft.com/office/drawing/2014/main" id="{A517423D-F80C-4EAE-8689-D95BE2E53836}"/>
              </a:ext>
            </a:extLst>
          </p:cNvPr>
          <p:cNvPicPr>
            <a:picLocks noChangeAspect="1"/>
          </p:cNvPicPr>
          <p:nvPr>
            <a:audioFile r:link="rId4"/>
            <p:extLst>
              <p:ext uri="{DAA4B4D4-6D71-4841-9C94-3DE7FCFB9230}">
                <p14:media xmlns:p14="http://schemas.microsoft.com/office/powerpoint/2010/main" r:embed="rId3"/>
              </p:ext>
            </p:extLst>
          </p:nvPr>
        </p:nvPicPr>
        <p:blipFill>
          <a:blip r:embed="rId17"/>
          <a:stretch>
            <a:fillRect/>
          </a:stretch>
        </p:blipFill>
        <p:spPr>
          <a:xfrm>
            <a:off x="215770" y="134816"/>
            <a:ext cx="609600" cy="609600"/>
          </a:xfrm>
          <a:prstGeom prst="rect">
            <a:avLst/>
          </a:prstGeom>
        </p:spPr>
      </p:pic>
    </p:spTree>
    <p:extLst>
      <p:ext uri="{BB962C8B-B14F-4D97-AF65-F5344CB8AC3E}">
        <p14:creationId xmlns:p14="http://schemas.microsoft.com/office/powerpoint/2010/main" val="286214635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307" fill="hold"/>
                                        <p:tgtEl>
                                          <p:spTgt spid="3"/>
                                        </p:tgtEl>
                                      </p:cBhvr>
                                    </p:cmd>
                                  </p:childTnLst>
                                </p:cTn>
                              </p:par>
                              <p:par>
                                <p:cTn id="7" presetID="42" presetClass="entr" presetSubtype="0" fill="hold" nodeType="withEffect">
                                  <p:stCondLst>
                                    <p:cond delay="0"/>
                                  </p:stCondLst>
                                  <p:childTnLst>
                                    <p:set>
                                      <p:cBhvr>
                                        <p:cTn id="8" dur="1" fill="hold">
                                          <p:stCondLst>
                                            <p:cond delay="0"/>
                                          </p:stCondLst>
                                        </p:cTn>
                                        <p:tgtEl>
                                          <p:spTgt spid="17"/>
                                        </p:tgtEl>
                                        <p:attrNameLst>
                                          <p:attrName>style.visibility</p:attrName>
                                        </p:attrNameLst>
                                      </p:cBhvr>
                                      <p:to>
                                        <p:strVal val="visible"/>
                                      </p:to>
                                    </p:set>
                                    <p:animEffect transition="in" filter="fade">
                                      <p:cBhvr>
                                        <p:cTn id="9" dur="1000"/>
                                        <p:tgtEl>
                                          <p:spTgt spid="17"/>
                                        </p:tgtEl>
                                      </p:cBhvr>
                                    </p:animEffect>
                                    <p:anim calcmode="lin" valueType="num">
                                      <p:cBhvr>
                                        <p:cTn id="10" dur="1000" fill="hold"/>
                                        <p:tgtEl>
                                          <p:spTgt spid="17"/>
                                        </p:tgtEl>
                                        <p:attrNameLst>
                                          <p:attrName>ppt_x</p:attrName>
                                        </p:attrNameLst>
                                      </p:cBhvr>
                                      <p:tavLst>
                                        <p:tav tm="0">
                                          <p:val>
                                            <p:strVal val="#ppt_x"/>
                                          </p:val>
                                        </p:tav>
                                        <p:tav tm="100000">
                                          <p:val>
                                            <p:strVal val="#ppt_x"/>
                                          </p:val>
                                        </p:tav>
                                      </p:tavLst>
                                    </p:anim>
                                    <p:anim calcmode="lin" valueType="num">
                                      <p:cBhvr>
                                        <p:cTn id="11" dur="1000" fill="hold"/>
                                        <p:tgtEl>
                                          <p:spTgt spid="17"/>
                                        </p:tgtEl>
                                        <p:attrNameLst>
                                          <p:attrName>ppt_y</p:attrName>
                                        </p:attrNameLst>
                                      </p:cBhvr>
                                      <p:tavLst>
                                        <p:tav tm="0">
                                          <p:val>
                                            <p:strVal val="#ppt_y+.1"/>
                                          </p:val>
                                        </p:tav>
                                        <p:tav tm="100000">
                                          <p:val>
                                            <p:strVal val="#ppt_y"/>
                                          </p:val>
                                        </p:tav>
                                      </p:tavLst>
                                    </p:anim>
                                  </p:childTnLst>
                                </p:cTn>
                              </p:par>
                              <p:par>
                                <p:cTn id="12" presetID="42" presetClass="entr" presetSubtype="0" fill="hold" nodeType="withEffect">
                                  <p:stCondLst>
                                    <p:cond delay="200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4000"/>
                                  </p:stCondLst>
                                  <p:childTnLst>
                                    <p:set>
                                      <p:cBhvr>
                                        <p:cTn id="18" dur="1" fill="hold">
                                          <p:stCondLst>
                                            <p:cond delay="0"/>
                                          </p:stCondLst>
                                        </p:cTn>
                                        <p:tgtEl>
                                          <p:spTgt spid="13"/>
                                        </p:tgtEl>
                                        <p:attrNameLst>
                                          <p:attrName>style.visibility</p:attrName>
                                        </p:attrNameLst>
                                      </p:cBhvr>
                                      <p:to>
                                        <p:strVal val="visible"/>
                                      </p:to>
                                    </p:set>
                                    <p:animEffect transition="in" filter="fade">
                                      <p:cBhvr>
                                        <p:cTn id="19" dur="1000"/>
                                        <p:tgtEl>
                                          <p:spTgt spid="13"/>
                                        </p:tgtEl>
                                      </p:cBhvr>
                                    </p:animEffect>
                                    <p:anim calcmode="lin" valueType="num">
                                      <p:cBhvr>
                                        <p:cTn id="20" dur="1000" fill="hold"/>
                                        <p:tgtEl>
                                          <p:spTgt spid="13"/>
                                        </p:tgtEl>
                                        <p:attrNameLst>
                                          <p:attrName>ppt_x</p:attrName>
                                        </p:attrNameLst>
                                      </p:cBhvr>
                                      <p:tavLst>
                                        <p:tav tm="0">
                                          <p:val>
                                            <p:strVal val="#ppt_x"/>
                                          </p:val>
                                        </p:tav>
                                        <p:tav tm="100000">
                                          <p:val>
                                            <p:strVal val="#ppt_x"/>
                                          </p:val>
                                        </p:tav>
                                      </p:tavLst>
                                    </p:anim>
                                    <p:anim calcmode="lin" valueType="num">
                                      <p:cBhvr>
                                        <p:cTn id="21" dur="1000" fill="hold"/>
                                        <p:tgtEl>
                                          <p:spTgt spid="13"/>
                                        </p:tgtEl>
                                        <p:attrNameLst>
                                          <p:attrName>ppt_y</p:attrName>
                                        </p:attrNameLst>
                                      </p:cBhvr>
                                      <p:tavLst>
                                        <p:tav tm="0">
                                          <p:val>
                                            <p:strVal val="#ppt_y+.1"/>
                                          </p:val>
                                        </p:tav>
                                        <p:tav tm="100000">
                                          <p:val>
                                            <p:strVal val="#ppt_y"/>
                                          </p:val>
                                        </p:tav>
                                      </p:tavLst>
                                    </p:anim>
                                  </p:childTnLst>
                                </p:cTn>
                              </p:par>
                              <p:par>
                                <p:cTn id="22" presetID="42" presetClass="entr" presetSubtype="0" fill="hold" nodeType="withEffect">
                                  <p:stCondLst>
                                    <p:cond delay="600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1000"/>
                                        <p:tgtEl>
                                          <p:spTgt spid="7"/>
                                        </p:tgtEl>
                                      </p:cBhvr>
                                    </p:animEffect>
                                    <p:anim calcmode="lin" valueType="num">
                                      <p:cBhvr>
                                        <p:cTn id="25" dur="1000" fill="hold"/>
                                        <p:tgtEl>
                                          <p:spTgt spid="7"/>
                                        </p:tgtEl>
                                        <p:attrNameLst>
                                          <p:attrName>ppt_x</p:attrName>
                                        </p:attrNameLst>
                                      </p:cBhvr>
                                      <p:tavLst>
                                        <p:tav tm="0">
                                          <p:val>
                                            <p:strVal val="#ppt_x"/>
                                          </p:val>
                                        </p:tav>
                                        <p:tav tm="100000">
                                          <p:val>
                                            <p:strVal val="#ppt_x"/>
                                          </p:val>
                                        </p:tav>
                                      </p:tavLst>
                                    </p:anim>
                                    <p:anim calcmode="lin" valueType="num">
                                      <p:cBhvr>
                                        <p:cTn id="26" dur="1000" fill="hold"/>
                                        <p:tgtEl>
                                          <p:spTgt spid="7"/>
                                        </p:tgtEl>
                                        <p:attrNameLst>
                                          <p:attrName>ppt_y</p:attrName>
                                        </p:attrNameLst>
                                      </p:cBhvr>
                                      <p:tavLst>
                                        <p:tav tm="0">
                                          <p:val>
                                            <p:strVal val="#ppt_y+.1"/>
                                          </p:val>
                                        </p:tav>
                                        <p:tav tm="100000">
                                          <p:val>
                                            <p:strVal val="#ppt_y"/>
                                          </p:val>
                                        </p:tav>
                                      </p:tavLst>
                                    </p:anim>
                                  </p:childTnLst>
                                </p:cTn>
                              </p:par>
                              <p:par>
                                <p:cTn id="27" presetID="42" presetClass="entr" presetSubtype="0" fill="hold" nodeType="withEffect">
                                  <p:stCondLst>
                                    <p:cond delay="800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par>
                                <p:cTn id="32" presetID="42" presetClass="entr" presetSubtype="0" fill="hold" nodeType="withEffect">
                                  <p:stCondLst>
                                    <p:cond delay="1000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1000"/>
                                        <p:tgtEl>
                                          <p:spTgt spid="15"/>
                                        </p:tgtEl>
                                      </p:cBhvr>
                                    </p:animEffect>
                                    <p:anim calcmode="lin" valueType="num">
                                      <p:cBhvr>
                                        <p:cTn id="35" dur="1000" fill="hold"/>
                                        <p:tgtEl>
                                          <p:spTgt spid="15"/>
                                        </p:tgtEl>
                                        <p:attrNameLst>
                                          <p:attrName>ppt_x</p:attrName>
                                        </p:attrNameLst>
                                      </p:cBhvr>
                                      <p:tavLst>
                                        <p:tav tm="0">
                                          <p:val>
                                            <p:strVal val="#ppt_x"/>
                                          </p:val>
                                        </p:tav>
                                        <p:tav tm="100000">
                                          <p:val>
                                            <p:strVal val="#ppt_x"/>
                                          </p:val>
                                        </p:tav>
                                      </p:tavLst>
                                    </p:anim>
                                    <p:anim calcmode="lin" valueType="num">
                                      <p:cBhvr>
                                        <p:cTn id="3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37" fill="hold" display="0">
                  <p:stCondLst>
                    <p:cond delay="indefinite"/>
                  </p:stCondLst>
                  <p:endCondLst>
                    <p:cond evt="onStopAudio" delay="0">
                      <p:tgtEl>
                        <p:sldTgt/>
                      </p:tgtEl>
                    </p:cond>
                  </p:endCondLst>
                </p:cTn>
                <p:tgtEl>
                  <p:spTgt spid="2"/>
                </p:tgtEl>
              </p:cMediaNode>
            </p:audio>
            <p:audio>
              <p:cMediaNode vol="80000">
                <p:cTn id="38" fill="hold" display="0">
                  <p:stCondLst>
                    <p:cond delay="indefinite"/>
                  </p:stCondLst>
                  <p:endCondLst>
                    <p:cond evt="onStopAudio" delay="0">
                      <p:tgtEl>
                        <p:sldTgt/>
                      </p:tgtEl>
                    </p:cond>
                  </p:endCondLst>
                </p:cTn>
                <p:tgtEl>
                  <p:spTgt spid="3"/>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מלבן 9"/>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13" name="תמונה 1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4396635" y="1116664"/>
            <a:ext cx="8254652" cy="2312336"/>
          </a:xfrm>
          <a:prstGeom prst="rect">
            <a:avLst/>
          </a:prstGeom>
        </p:spPr>
      </p:pic>
      <p:sp>
        <p:nvSpPr>
          <p:cNvPr id="11" name="מלבן 10"/>
          <p:cNvSpPr/>
          <p:nvPr/>
        </p:nvSpPr>
        <p:spPr>
          <a:xfrm>
            <a:off x="5926547" y="1681425"/>
            <a:ext cx="5474577" cy="805029"/>
          </a:xfrm>
          <a:prstGeom prst="rect">
            <a:avLst/>
          </a:prstGeom>
        </p:spPr>
        <p:txBody>
          <a:bodyPr wrap="none">
            <a:spAutoFit/>
          </a:bodyPr>
          <a:lstStyle/>
          <a:p>
            <a:pPr indent="457200" algn="just">
              <a:lnSpc>
                <a:spcPct val="107000"/>
              </a:lnSpc>
              <a:spcAft>
                <a:spcPts val="800"/>
              </a:spcAft>
            </a:pPr>
            <a:r>
              <a:rPr lang="he-IL" sz="4400" dirty="0"/>
              <a:t>אה, רגע, צריך גם מטבע לצדקה...</a:t>
            </a:r>
            <a:endParaRPr lang="en-US" sz="4400" dirty="0"/>
          </a:p>
        </p:txBody>
      </p:sp>
      <p:pic>
        <p:nvPicPr>
          <p:cNvPr id="12" name="תמונה 11"/>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740013" y="2875922"/>
            <a:ext cx="3503185" cy="6858000"/>
          </a:xfrm>
          <a:prstGeom prst="rect">
            <a:avLst/>
          </a:prstGeom>
        </p:spPr>
      </p:pic>
      <p:pic>
        <p:nvPicPr>
          <p:cNvPr id="9" name="4">
            <a:hlinkClick r:id="" action="ppaction://media"/>
            <a:extLst>
              <a:ext uri="{FF2B5EF4-FFF2-40B4-BE49-F238E27FC236}">
                <a16:creationId xmlns:a16="http://schemas.microsoft.com/office/drawing/2014/main" id="{EA6D0A1A-01FA-402F-9879-531CE16C0FCA}"/>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780723" y="1194062"/>
            <a:ext cx="487363" cy="487363"/>
          </a:xfrm>
          <a:prstGeom prst="rect">
            <a:avLst/>
          </a:prstGeom>
        </p:spPr>
      </p:pic>
      <p:pic>
        <p:nvPicPr>
          <p:cNvPr id="5" name="תמונה 4" descr="תמונה שמכילה מטבע&#10;&#10;התיאור נוצר באופן אוטומטי">
            <a:extLst>
              <a:ext uri="{FF2B5EF4-FFF2-40B4-BE49-F238E27FC236}">
                <a16:creationId xmlns:a16="http://schemas.microsoft.com/office/drawing/2014/main" id="{8C7E6CFE-B121-46CA-BC18-50032527463A}"/>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5778" b="92889" l="9778" r="93333">
                        <a14:foregroundMark x1="40889" y1="13778" x2="55556" y2="18667"/>
                        <a14:foregroundMark x1="60889" y1="82667" x2="37333" y2="84000"/>
                        <a14:foregroundMark x1="37333" y1="84000" x2="35111" y2="83556"/>
                        <a14:foregroundMark x1="9778" y1="45333" x2="16889" y2="54667"/>
                        <a14:foregroundMark x1="57778" y1="92889" x2="39556" y2="92889"/>
                        <a14:foregroundMark x1="52444" y1="6222" x2="35556" y2="13778"/>
                        <a14:foregroundMark x1="11111" y1="35111" x2="11111" y2="35111"/>
                        <a14:foregroundMark x1="93333" y1="48000" x2="68889" y2="48000"/>
                        <a14:foregroundMark x1="68889" y1="48000" x2="68889" y2="48444"/>
                        <a14:foregroundMark x1="31556" y1="9333" x2="15556" y2="20889"/>
                      </a14:backgroundRemoval>
                    </a14:imgEffect>
                  </a14:imgLayer>
                </a14:imgProps>
              </a:ext>
              <a:ext uri="{28A0092B-C50C-407E-A947-70E740481C1C}">
                <a14:useLocalDpi xmlns:a14="http://schemas.microsoft.com/office/drawing/2010/main" val="0"/>
              </a:ext>
            </a:extLst>
          </a:blip>
          <a:stretch>
            <a:fillRect/>
          </a:stretch>
        </p:blipFill>
        <p:spPr>
          <a:xfrm>
            <a:off x="2134350" y="1780352"/>
            <a:ext cx="4524570" cy="4524570"/>
          </a:xfrm>
          <a:prstGeom prst="rect">
            <a:avLst/>
          </a:prstGeom>
        </p:spPr>
      </p:pic>
      <p:pic>
        <p:nvPicPr>
          <p:cNvPr id="8" name="תמונה 7" descr="תמונה שמכילה אובייקט&#10;&#10;התיאור נוצר באופן אוטומטי">
            <a:extLst>
              <a:ext uri="{FF2B5EF4-FFF2-40B4-BE49-F238E27FC236}">
                <a16:creationId xmlns:a16="http://schemas.microsoft.com/office/drawing/2014/main" id="{5DC86B3F-BB30-4882-8096-4BB544BBA389}"/>
              </a:ext>
            </a:extLst>
          </p:cNvPr>
          <p:cNvPicPr>
            <a:picLocks noChangeAspect="1"/>
          </p:cNvPicPr>
          <p:nvPr/>
        </p:nvPicPr>
        <p:blipFill>
          <a:blip r:embed="rId11">
            <a:extLst>
              <a:ext uri="{BEBA8EAE-BF5A-486C-A8C5-ECC9F3942E4B}">
                <a14:imgProps xmlns:a14="http://schemas.microsoft.com/office/drawing/2010/main">
                  <a14:imgLayer r:embed="rId12">
                    <a14:imgEffect>
                      <a14:backgroundRemoval t="10000" b="90000" l="10000" r="90000">
                        <a14:foregroundMark x1="78226" y1="48923" x2="70323" y2="54154"/>
                        <a14:foregroundMark x1="70323" y1="54154" x2="62625" y2="67640"/>
                        <a14:backgroundMark x1="53065" y1="46769" x2="40484" y2="55077"/>
                        <a14:backgroundMark x1="40484" y1="55077" x2="33871" y2="64000"/>
                        <a14:backgroundMark x1="62742" y1="68000" x2="62742" y2="68000"/>
                        <a14:backgroundMark x1="62742" y1="68000" x2="62742" y2="68000"/>
                        <a14:backgroundMark x1="62742" y1="68000" x2="50645" y2="67077"/>
                      </a14:backgroundRemoval>
                    </a14:imgEffect>
                  </a14:imgLayer>
                </a14:imgProps>
              </a:ext>
              <a:ext uri="{28A0092B-C50C-407E-A947-70E740481C1C}">
                <a14:useLocalDpi xmlns:a14="http://schemas.microsoft.com/office/drawing/2010/main" val="0"/>
              </a:ext>
            </a:extLst>
          </a:blip>
          <a:stretch>
            <a:fillRect/>
          </a:stretch>
        </p:blipFill>
        <p:spPr>
          <a:xfrm>
            <a:off x="-4774507" y="2272832"/>
            <a:ext cx="10571618" cy="5541574"/>
          </a:xfrm>
          <a:prstGeom prst="rect">
            <a:avLst/>
          </a:prstGeom>
        </p:spPr>
      </p:pic>
      <p:pic>
        <p:nvPicPr>
          <p:cNvPr id="2" name="2 (online-audio-converter.com)">
            <a:hlinkClick r:id="" action="ppaction://media"/>
            <a:extLst>
              <a:ext uri="{FF2B5EF4-FFF2-40B4-BE49-F238E27FC236}">
                <a16:creationId xmlns:a16="http://schemas.microsoft.com/office/drawing/2014/main" id="{12803FE8-4FA3-4A94-9403-4A890B8473BD}"/>
              </a:ext>
            </a:extLst>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131545" y="185921"/>
            <a:ext cx="609600" cy="609600"/>
          </a:xfrm>
          <a:prstGeom prst="rect">
            <a:avLst/>
          </a:prstGeom>
        </p:spPr>
      </p:pic>
    </p:spTree>
    <p:extLst>
      <p:ext uri="{BB962C8B-B14F-4D97-AF65-F5344CB8AC3E}">
        <p14:creationId xmlns:p14="http://schemas.microsoft.com/office/powerpoint/2010/main" val="22403627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5908" fill="hold"/>
                                        <p:tgtEl>
                                          <p:spTgt spid="2"/>
                                        </p:tgtEl>
                                      </p:cBhvr>
                                    </p:cmd>
                                  </p:childTnLst>
                                </p:cTn>
                              </p:par>
                              <p:par>
                                <p:cTn id="7" presetID="22" presetClass="entr" presetSubtype="2"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animEffect transition="in" filter="wipe(right)">
                                      <p:cBhvr>
                                        <p:cTn id="9" dur="500"/>
                                        <p:tgtEl>
                                          <p:spTgt spid="11"/>
                                        </p:tgtEl>
                                      </p:cBhvr>
                                    </p:animEffect>
                                  </p:childTnLst>
                                </p:cTn>
                              </p:par>
                              <p:par>
                                <p:cTn id="10" presetID="22" presetClass="entr" presetSubtype="2" fill="hold" nodeType="with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right)">
                                      <p:cBhvr>
                                        <p:cTn id="12" dur="500"/>
                                        <p:tgtEl>
                                          <p:spTgt spid="13"/>
                                        </p:tgtEl>
                                      </p:cBhvr>
                                    </p:animEffect>
                                  </p:childTnLst>
                                </p:cTn>
                              </p:par>
                              <p:par>
                                <p:cTn id="13" presetID="21" presetClass="entr" presetSubtype="1" fill="hold" nodeType="withEffect">
                                  <p:stCondLst>
                                    <p:cond delay="3000"/>
                                  </p:stCondLst>
                                  <p:childTnLst>
                                    <p:set>
                                      <p:cBhvr>
                                        <p:cTn id="14" dur="1" fill="hold">
                                          <p:stCondLst>
                                            <p:cond delay="0"/>
                                          </p:stCondLst>
                                        </p:cTn>
                                        <p:tgtEl>
                                          <p:spTgt spid="5"/>
                                        </p:tgtEl>
                                        <p:attrNameLst>
                                          <p:attrName>style.visibility</p:attrName>
                                        </p:attrNameLst>
                                      </p:cBhvr>
                                      <p:to>
                                        <p:strVal val="visible"/>
                                      </p:to>
                                    </p:set>
                                    <p:animEffect transition="in" filter="wheel(1)">
                                      <p:cBhvr>
                                        <p:cTn id="15" dur="2000"/>
                                        <p:tgtEl>
                                          <p:spTgt spid="5"/>
                                        </p:tgtEl>
                                      </p:cBhvr>
                                    </p:animEffect>
                                  </p:childTnLst>
                                </p:cTn>
                              </p:par>
                              <p:par>
                                <p:cTn id="16" presetID="21" presetClass="entr" presetSubtype="1" fill="hold" nodeType="withEffect">
                                  <p:stCondLst>
                                    <p:cond delay="11000"/>
                                  </p:stCondLst>
                                  <p:childTnLst>
                                    <p:set>
                                      <p:cBhvr>
                                        <p:cTn id="17" dur="1" fill="hold">
                                          <p:stCondLst>
                                            <p:cond delay="0"/>
                                          </p:stCondLst>
                                        </p:cTn>
                                        <p:tgtEl>
                                          <p:spTgt spid="8"/>
                                        </p:tgtEl>
                                        <p:attrNameLst>
                                          <p:attrName>style.visibility</p:attrName>
                                        </p:attrNameLst>
                                      </p:cBhvr>
                                      <p:to>
                                        <p:strVal val="visible"/>
                                      </p:to>
                                    </p:set>
                                    <p:animEffect transition="in" filter="wheel(1)">
                                      <p:cBhvr>
                                        <p:cTn id="1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9"/>
                </p:tgtEl>
              </p:cMediaNode>
            </p:audio>
            <p:audio>
              <p:cMediaNode vol="80000">
                <p:cTn id="20" fill="hold" display="0">
                  <p:stCondLst>
                    <p:cond delay="indefinite"/>
                  </p:stCondLst>
                  <p:endCondLst>
                    <p:cond evt="onStopAudio" delay="0">
                      <p:tgtEl>
                        <p:sldTgt/>
                      </p:tgtEl>
                    </p:cond>
                  </p:endCondLst>
                </p:cTn>
                <p:tgtEl>
                  <p:spTgt spid="2"/>
                </p:tgtEl>
              </p:cMediaNode>
            </p:audio>
          </p:childTnLst>
        </p:cTn>
      </p:par>
    </p:tnLst>
    <p:bldLst>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מלבן 5"/>
          <p:cNvSpPr/>
          <p:nvPr/>
        </p:nvSpPr>
        <p:spPr>
          <a:xfrm>
            <a:off x="0" y="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8" name="תמונה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15857" y="1089762"/>
            <a:ext cx="6713951" cy="2312336"/>
          </a:xfrm>
          <a:prstGeom prst="rect">
            <a:avLst/>
          </a:prstGeom>
        </p:spPr>
      </p:pic>
      <p:pic>
        <p:nvPicPr>
          <p:cNvPr id="4" name="תמונה 3"/>
          <p:cNvPicPr>
            <a:picLocks noChangeAspect="1"/>
          </p:cNvPicPr>
          <p:nvPr/>
        </p:nvPicPr>
        <p:blipFill>
          <a:blip r:embed="rId7">
            <a:extLst>
              <a:ext uri="{BEBA8EAE-BF5A-486C-A8C5-ECC9F3942E4B}">
                <a14:imgProps xmlns:a14="http://schemas.microsoft.com/office/drawing/2010/main">
                  <a14:imgLayer r:embed="rId8">
                    <a14:imgEffect>
                      <a14:backgroundRemoval t="9687" b="89866" l="6000" r="94500">
                        <a14:foregroundMark x1="91667" y1="33085" x2="91833" y2="50671"/>
                        <a14:foregroundMark x1="94167" y1="43070" x2="94500" y2="35022"/>
                        <a14:foregroundMark x1="8667" y1="32042" x2="6000" y2="49776"/>
                      </a14:backgroundRemoval>
                    </a14:imgEffect>
                  </a14:imgLayer>
                </a14:imgProps>
              </a:ext>
              <a:ext uri="{28A0092B-C50C-407E-A947-70E740481C1C}">
                <a14:useLocalDpi xmlns:a14="http://schemas.microsoft.com/office/drawing/2010/main" val="0"/>
              </a:ext>
            </a:extLst>
          </a:blip>
          <a:stretch>
            <a:fillRect/>
          </a:stretch>
        </p:blipFill>
        <p:spPr>
          <a:xfrm>
            <a:off x="5471786" y="1189972"/>
            <a:ext cx="6427697" cy="7188308"/>
          </a:xfrm>
          <a:prstGeom prst="rect">
            <a:avLst/>
          </a:prstGeom>
        </p:spPr>
      </p:pic>
      <p:pic>
        <p:nvPicPr>
          <p:cNvPr id="2" name="תמונה 1"/>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699301" y="1089763"/>
            <a:ext cx="2952913" cy="5780762"/>
          </a:xfrm>
          <a:prstGeom prst="rect">
            <a:avLst/>
          </a:prstGeom>
        </p:spPr>
      </p:pic>
      <p:sp>
        <p:nvSpPr>
          <p:cNvPr id="9" name="מלבן 8"/>
          <p:cNvSpPr/>
          <p:nvPr/>
        </p:nvSpPr>
        <p:spPr>
          <a:xfrm>
            <a:off x="3210024" y="1487077"/>
            <a:ext cx="3717684" cy="1064137"/>
          </a:xfrm>
          <a:prstGeom prst="rect">
            <a:avLst/>
          </a:prstGeom>
        </p:spPr>
        <p:txBody>
          <a:bodyPr wrap="none">
            <a:spAutoFit/>
          </a:bodyPr>
          <a:lstStyle/>
          <a:p>
            <a:pPr indent="457200" algn="just">
              <a:lnSpc>
                <a:spcPct val="107000"/>
              </a:lnSpc>
              <a:spcAft>
                <a:spcPts val="800"/>
              </a:spcAft>
            </a:pPr>
            <a:r>
              <a:rPr lang="he-IL" sz="6000" dirty="0"/>
              <a:t>מכירות את זה?</a:t>
            </a:r>
            <a:endParaRPr lang="en-US" sz="6000" dirty="0"/>
          </a:p>
        </p:txBody>
      </p:sp>
      <p:pic>
        <p:nvPicPr>
          <p:cNvPr id="3" name="3">
            <a:hlinkClick r:id="" action="ppaction://media"/>
            <a:extLst>
              <a:ext uri="{FF2B5EF4-FFF2-40B4-BE49-F238E27FC236}">
                <a16:creationId xmlns:a16="http://schemas.microsoft.com/office/drawing/2014/main" id="{1406ABB3-F53F-4F72-AF84-D93EAE72C942}"/>
              </a:ext>
            </a:extLst>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12919075" y="2084388"/>
            <a:ext cx="487363" cy="487362"/>
          </a:xfrm>
          <a:prstGeom prst="rect">
            <a:avLst/>
          </a:prstGeom>
        </p:spPr>
      </p:pic>
      <p:pic>
        <p:nvPicPr>
          <p:cNvPr id="7" name="3 (online-audio-converter.com)">
            <a:hlinkClick r:id="" action="ppaction://media"/>
            <a:extLst>
              <a:ext uri="{FF2B5EF4-FFF2-40B4-BE49-F238E27FC236}">
                <a16:creationId xmlns:a16="http://schemas.microsoft.com/office/drawing/2014/main" id="{AEAA5E0A-0013-4935-BE7F-E23D9EF11A75}"/>
              </a:ext>
            </a:extLst>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160421" y="140369"/>
            <a:ext cx="609600" cy="609600"/>
          </a:xfrm>
          <a:prstGeom prst="rect">
            <a:avLst/>
          </a:prstGeom>
        </p:spPr>
      </p:pic>
    </p:spTree>
    <p:extLst>
      <p:ext uri="{BB962C8B-B14F-4D97-AF65-F5344CB8AC3E}">
        <p14:creationId xmlns:p14="http://schemas.microsoft.com/office/powerpoint/2010/main" val="3162129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9487" fill="hold"/>
                                        <p:tgtEl>
                                          <p:spTgt spid="7"/>
                                        </p:tgtEl>
                                      </p:cBhvr>
                                    </p:cmd>
                                  </p:childTnLst>
                                </p:cTn>
                              </p:par>
                              <p:par>
                                <p:cTn id="7" presetID="22" presetClass="entr" presetSubtype="2"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animEffect transition="in" filter="wipe(right)">
                                      <p:cBhvr>
                                        <p:cTn id="9" dur="500"/>
                                        <p:tgtEl>
                                          <p:spTgt spid="9"/>
                                        </p:tgtEl>
                                      </p:cBhvr>
                                    </p:animEffect>
                                  </p:childTnLst>
                                </p:cTn>
                              </p:par>
                              <p:par>
                                <p:cTn id="10" presetID="22" presetClass="entr" presetSubtype="2" fill="hold"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wipe(right)">
                                      <p:cBhvr>
                                        <p:cTn id="1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
                </p:tgtEl>
              </p:cMediaNode>
            </p:audio>
            <p:audio>
              <p:cMediaNode vol="80000">
                <p:cTn id="14" fill="hold" display="0">
                  <p:stCondLst>
                    <p:cond delay="indefinite"/>
                  </p:stCondLst>
                  <p:endCondLst>
                    <p:cond evt="onStopAudio" delay="0">
                      <p:tgtEl>
                        <p:sldTgt/>
                      </p:tgtEl>
                    </p:cond>
                  </p:endCondLst>
                </p:cTn>
                <p:tgtEl>
                  <p:spTgt spid="7"/>
                </p:tgtEl>
              </p:cMediaNode>
            </p:audio>
          </p:childTnLst>
        </p:cTn>
      </p:par>
    </p:tnLst>
    <p:bldLst>
      <p:bldP spid="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תמונה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מלבן 2"/>
          <p:cNvSpPr/>
          <p:nvPr/>
        </p:nvSpPr>
        <p:spPr>
          <a:xfrm>
            <a:off x="5853830" y="270932"/>
            <a:ext cx="6096000" cy="4154984"/>
          </a:xfrm>
          <a:prstGeom prst="rect">
            <a:avLst/>
          </a:prstGeom>
        </p:spPr>
        <p:txBody>
          <a:bodyPr>
            <a:spAutoFit/>
          </a:bodyPr>
          <a:lstStyle/>
          <a:p>
            <a:r>
              <a:rPr lang="he-IL" sz="4400" dirty="0" err="1"/>
              <a:t>אהההמ</a:t>
            </a:r>
            <a:r>
              <a:rPr lang="he-IL" sz="4400" dirty="0"/>
              <a:t> רגע,</a:t>
            </a:r>
            <a:endParaRPr lang="en-US" sz="4400" dirty="0"/>
          </a:p>
          <a:p>
            <a:r>
              <a:rPr lang="he-IL" sz="4400" dirty="0"/>
              <a:t>בעצם, בשביל מה כל זה?</a:t>
            </a:r>
            <a:endParaRPr lang="en-US" sz="4400" dirty="0"/>
          </a:p>
          <a:p>
            <a:endParaRPr lang="he-IL" sz="4400" dirty="0"/>
          </a:p>
          <a:p>
            <a:endParaRPr lang="he-IL" sz="4400" dirty="0"/>
          </a:p>
          <a:p>
            <a:endParaRPr lang="en-US" sz="4400" dirty="0"/>
          </a:p>
          <a:p>
            <a:endParaRPr lang="he-IL" sz="4400" dirty="0"/>
          </a:p>
        </p:txBody>
      </p:sp>
      <p:sp>
        <p:nvSpPr>
          <p:cNvPr id="4" name="מלבן 3"/>
          <p:cNvSpPr/>
          <p:nvPr/>
        </p:nvSpPr>
        <p:spPr>
          <a:xfrm>
            <a:off x="2933916" y="5423863"/>
            <a:ext cx="6324167" cy="923330"/>
          </a:xfrm>
          <a:prstGeom prst="rect">
            <a:avLst/>
          </a:prstGeom>
        </p:spPr>
        <p:txBody>
          <a:bodyPr wrap="none">
            <a:spAutoFit/>
          </a:bodyPr>
          <a:lstStyle/>
          <a:p>
            <a:r>
              <a:rPr lang="he-IL" sz="5400" dirty="0"/>
              <a:t>לא עדיף לתת את כל הסכום וזהו? </a:t>
            </a:r>
          </a:p>
        </p:txBody>
      </p:sp>
      <p:pic>
        <p:nvPicPr>
          <p:cNvPr id="5" name="WhatsApp Audio 2020-11-28 at 23.55.56 (1)">
            <a:hlinkClick r:id="" action="ppaction://media"/>
            <a:extLst>
              <a:ext uri="{FF2B5EF4-FFF2-40B4-BE49-F238E27FC236}">
                <a16:creationId xmlns:a16="http://schemas.microsoft.com/office/drawing/2014/main" id="{1FBFAE36-7DAF-493F-A8DE-6123D4D8A75F}"/>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2693324" y="2547394"/>
            <a:ext cx="487362" cy="487363"/>
          </a:xfrm>
          <a:prstGeom prst="rect">
            <a:avLst/>
          </a:prstGeom>
        </p:spPr>
      </p:pic>
      <p:pic>
        <p:nvPicPr>
          <p:cNvPr id="6" name="44 (online-audio-converter.com)">
            <a:hlinkClick r:id="" action="ppaction://media"/>
            <a:extLst>
              <a:ext uri="{FF2B5EF4-FFF2-40B4-BE49-F238E27FC236}">
                <a16:creationId xmlns:a16="http://schemas.microsoft.com/office/drawing/2014/main" id="{563FE376-693F-4259-ADDF-129E700543AA}"/>
              </a:ext>
            </a:extLst>
          </p:cNvPr>
          <p:cNvPicPr>
            <a:picLocks noChangeAspect="1"/>
          </p:cNvPicPr>
          <p:nvPr>
            <a:audioFile r:link="rId4"/>
            <p:extLst>
              <p:ext uri="{DAA4B4D4-6D71-4841-9C94-3DE7FCFB9230}">
                <p14:media xmlns:p14="http://schemas.microsoft.com/office/powerpoint/2010/main" r:embed="rId3"/>
              </p:ext>
            </p:extLst>
          </p:nvPr>
        </p:nvPicPr>
        <p:blipFill>
          <a:blip r:embed="rId7"/>
          <a:stretch>
            <a:fillRect/>
          </a:stretch>
        </p:blipFill>
        <p:spPr>
          <a:xfrm>
            <a:off x="346379" y="149994"/>
            <a:ext cx="609600" cy="609600"/>
          </a:xfrm>
          <a:prstGeom prst="rect">
            <a:avLst/>
          </a:prstGeom>
        </p:spPr>
      </p:pic>
    </p:spTree>
    <p:extLst>
      <p:ext uri="{BB962C8B-B14F-4D97-AF65-F5344CB8AC3E}">
        <p14:creationId xmlns:p14="http://schemas.microsoft.com/office/powerpoint/2010/main" val="337325776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3092"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audio>
              <p:cMediaNode vol="80000">
                <p:cTn id="8" fill="hold" display="0">
                  <p:stCondLst>
                    <p:cond delay="indefinite"/>
                  </p:stCondLst>
                  <p:endCondLst>
                    <p:cond evt="onStopAudio" delay="0">
                      <p:tgtEl>
                        <p:sldTgt/>
                      </p:tgtEl>
                    </p:cond>
                  </p:endCondLst>
                </p:cTn>
                <p:tgtEl>
                  <p:spTgt spid="6"/>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0"/>
            <a:ext cx="12192000" cy="6858000"/>
          </a:xfrm>
          <a:prstGeom prst="rect">
            <a:avLst/>
          </a:prstGeom>
          <a:gradFill>
            <a:gsLst>
              <a:gs pos="0">
                <a:schemeClr val="accent1">
                  <a:lumMod val="5000"/>
                  <a:lumOff val="95000"/>
                </a:schemeClr>
              </a:gs>
              <a:gs pos="0">
                <a:schemeClr val="bg1"/>
              </a:gs>
              <a:gs pos="0">
                <a:srgbClr val="78B9B3"/>
              </a:gs>
            </a:gsLst>
            <a:lin ang="5400000" scaled="1"/>
          </a:gra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pic>
        <p:nvPicPr>
          <p:cNvPr id="2" name="תמונה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5716" y="492821"/>
            <a:ext cx="7381875" cy="5772150"/>
          </a:xfrm>
          <a:prstGeom prst="rect">
            <a:avLst/>
          </a:prstGeom>
        </p:spPr>
      </p:pic>
      <p:sp>
        <p:nvSpPr>
          <p:cNvPr id="3" name="מלבן 2"/>
          <p:cNvSpPr/>
          <p:nvPr/>
        </p:nvSpPr>
        <p:spPr>
          <a:xfrm>
            <a:off x="5398652" y="1799107"/>
            <a:ext cx="6096000" cy="2215991"/>
          </a:xfrm>
          <a:prstGeom prst="rect">
            <a:avLst/>
          </a:prstGeom>
        </p:spPr>
        <p:txBody>
          <a:bodyPr>
            <a:spAutoFit/>
          </a:bodyPr>
          <a:lstStyle/>
          <a:p>
            <a:r>
              <a:rPr lang="he-IL" sz="13800" dirty="0"/>
              <a:t>ומה דעתך?</a:t>
            </a:r>
            <a:endParaRPr lang="en-US" sz="13800" dirty="0"/>
          </a:p>
        </p:txBody>
      </p:sp>
    </p:spTree>
    <p:extLst>
      <p:ext uri="{BB962C8B-B14F-4D97-AF65-F5344CB8AC3E}">
        <p14:creationId xmlns:p14="http://schemas.microsoft.com/office/powerpoint/2010/main" val="281808223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מלבן 14"/>
          <p:cNvSpPr/>
          <p:nvPr/>
        </p:nvSpPr>
        <p:spPr>
          <a:xfrm>
            <a:off x="0" y="0"/>
            <a:ext cx="12192000" cy="6858000"/>
          </a:xfrm>
          <a:prstGeom prst="rect">
            <a:avLst/>
          </a:prstGeom>
          <a:solidFill>
            <a:srgbClr val="FFC1C1"/>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a:p>
        </p:txBody>
      </p:sp>
      <p:sp>
        <p:nvSpPr>
          <p:cNvPr id="3" name="מלבן 2"/>
          <p:cNvSpPr/>
          <p:nvPr/>
        </p:nvSpPr>
        <p:spPr>
          <a:xfrm>
            <a:off x="0" y="5501011"/>
            <a:ext cx="12192000" cy="1200329"/>
          </a:xfrm>
          <a:prstGeom prst="rect">
            <a:avLst/>
          </a:prstGeom>
          <a:solidFill>
            <a:srgbClr val="FDC523"/>
          </a:solidFill>
        </p:spPr>
        <p:txBody>
          <a:bodyPr wrap="square">
            <a:spAutoFit/>
          </a:bodyPr>
          <a:lstStyle/>
          <a:p>
            <a:pPr algn="ctr"/>
            <a:r>
              <a:rPr lang="he-IL" sz="3600" dirty="0"/>
              <a:t>אם כך – מצוות צדקה היא מקיפה אותנו במחשבה דיבור ומעשה!</a:t>
            </a:r>
            <a:endParaRPr lang="en-US" sz="3600" dirty="0"/>
          </a:p>
          <a:p>
            <a:pPr algn="ctr"/>
            <a:r>
              <a:rPr lang="he-IL" sz="3600" dirty="0"/>
              <a:t>ומשפיעה עלינו בכל נתינה</a:t>
            </a:r>
            <a:endParaRPr lang="en-US" sz="3600" dirty="0"/>
          </a:p>
        </p:txBody>
      </p:sp>
      <p:sp>
        <p:nvSpPr>
          <p:cNvPr id="5" name="מלבן 4"/>
          <p:cNvSpPr/>
          <p:nvPr/>
        </p:nvSpPr>
        <p:spPr>
          <a:xfrm>
            <a:off x="8353893" y="1923839"/>
            <a:ext cx="2034531" cy="523220"/>
          </a:xfrm>
          <a:prstGeom prst="rect">
            <a:avLst/>
          </a:prstGeom>
        </p:spPr>
        <p:txBody>
          <a:bodyPr wrap="none">
            <a:spAutoFit/>
          </a:bodyPr>
          <a:lstStyle/>
          <a:p>
            <a:r>
              <a:rPr lang="he-IL" sz="2800" dirty="0"/>
              <a:t>מהי מצוות הצדקה?</a:t>
            </a:r>
            <a:endParaRPr lang="en-US" sz="2800" dirty="0"/>
          </a:p>
        </p:txBody>
      </p:sp>
      <p:sp>
        <p:nvSpPr>
          <p:cNvPr id="6" name="מלבן 5"/>
          <p:cNvSpPr/>
          <p:nvPr/>
        </p:nvSpPr>
        <p:spPr>
          <a:xfrm>
            <a:off x="4089338" y="2002454"/>
            <a:ext cx="1840568" cy="523220"/>
          </a:xfrm>
          <a:prstGeom prst="rect">
            <a:avLst/>
          </a:prstGeom>
        </p:spPr>
        <p:txBody>
          <a:bodyPr wrap="none">
            <a:spAutoFit/>
          </a:bodyPr>
          <a:lstStyle/>
          <a:p>
            <a:r>
              <a:rPr lang="he-IL" sz="2800" dirty="0"/>
              <a:t>כמה היא חשובה?</a:t>
            </a:r>
            <a:endParaRPr lang="en-US" sz="2800" dirty="0"/>
          </a:p>
        </p:txBody>
      </p:sp>
      <p:sp>
        <p:nvSpPr>
          <p:cNvPr id="7" name="מלבן 6"/>
          <p:cNvSpPr/>
          <p:nvPr/>
        </p:nvSpPr>
        <p:spPr>
          <a:xfrm>
            <a:off x="6169669" y="1172868"/>
            <a:ext cx="2558714" cy="523220"/>
          </a:xfrm>
          <a:prstGeom prst="rect">
            <a:avLst/>
          </a:prstGeom>
        </p:spPr>
        <p:txBody>
          <a:bodyPr wrap="none">
            <a:spAutoFit/>
          </a:bodyPr>
          <a:lstStyle/>
          <a:p>
            <a:r>
              <a:rPr lang="he-IL" sz="2800" dirty="0"/>
              <a:t>האם היא חשובה למקבל?</a:t>
            </a:r>
            <a:endParaRPr lang="en-US" sz="2800" dirty="0"/>
          </a:p>
        </p:txBody>
      </p:sp>
      <p:sp>
        <p:nvSpPr>
          <p:cNvPr id="8" name="מלבן 7"/>
          <p:cNvSpPr/>
          <p:nvPr/>
        </p:nvSpPr>
        <p:spPr>
          <a:xfrm>
            <a:off x="8804930" y="4037463"/>
            <a:ext cx="2722220" cy="523220"/>
          </a:xfrm>
          <a:prstGeom prst="rect">
            <a:avLst/>
          </a:prstGeom>
        </p:spPr>
        <p:txBody>
          <a:bodyPr wrap="none">
            <a:spAutoFit/>
          </a:bodyPr>
          <a:lstStyle/>
          <a:p>
            <a:r>
              <a:rPr lang="he-IL" sz="2800" dirty="0"/>
              <a:t>האם היא חשובה גם לנותן?</a:t>
            </a:r>
            <a:endParaRPr lang="en-US" sz="2800" dirty="0"/>
          </a:p>
        </p:txBody>
      </p:sp>
      <p:sp>
        <p:nvSpPr>
          <p:cNvPr id="9" name="מלבן 8"/>
          <p:cNvSpPr/>
          <p:nvPr/>
        </p:nvSpPr>
        <p:spPr>
          <a:xfrm>
            <a:off x="290067" y="4707667"/>
            <a:ext cx="4713150" cy="523220"/>
          </a:xfrm>
          <a:prstGeom prst="rect">
            <a:avLst/>
          </a:prstGeom>
        </p:spPr>
        <p:txBody>
          <a:bodyPr wrap="none">
            <a:spAutoFit/>
          </a:bodyPr>
          <a:lstStyle/>
          <a:p>
            <a:r>
              <a:rPr lang="he-IL" sz="2800" dirty="0"/>
              <a:t>למי חשובה יותר מצוות הצדקה לנותן או למקבל?</a:t>
            </a:r>
            <a:endParaRPr lang="en-US" sz="2800" dirty="0"/>
          </a:p>
        </p:txBody>
      </p:sp>
      <p:sp>
        <p:nvSpPr>
          <p:cNvPr id="10" name="מלבן 9"/>
          <p:cNvSpPr/>
          <p:nvPr/>
        </p:nvSpPr>
        <p:spPr>
          <a:xfrm>
            <a:off x="5056911" y="3355260"/>
            <a:ext cx="1745991" cy="523220"/>
          </a:xfrm>
          <a:prstGeom prst="rect">
            <a:avLst/>
          </a:prstGeom>
        </p:spPr>
        <p:txBody>
          <a:bodyPr wrap="none">
            <a:spAutoFit/>
          </a:bodyPr>
          <a:lstStyle/>
          <a:p>
            <a:r>
              <a:rPr lang="he-IL" sz="2800" dirty="0"/>
              <a:t>למה היא גורמת?</a:t>
            </a:r>
            <a:endParaRPr lang="en-US" sz="2800" dirty="0"/>
          </a:p>
        </p:txBody>
      </p:sp>
      <p:sp>
        <p:nvSpPr>
          <p:cNvPr id="11" name="מלבן 10"/>
          <p:cNvSpPr/>
          <p:nvPr/>
        </p:nvSpPr>
        <p:spPr>
          <a:xfrm>
            <a:off x="6600878" y="4732859"/>
            <a:ext cx="2127505" cy="523220"/>
          </a:xfrm>
          <a:prstGeom prst="rect">
            <a:avLst/>
          </a:prstGeom>
        </p:spPr>
        <p:txBody>
          <a:bodyPr wrap="none">
            <a:spAutoFit/>
          </a:bodyPr>
          <a:lstStyle/>
          <a:p>
            <a:r>
              <a:rPr lang="he-IL" sz="2800" dirty="0"/>
              <a:t>מה היא מעוררת בנו?</a:t>
            </a:r>
            <a:endParaRPr lang="en-US" sz="2800" dirty="0"/>
          </a:p>
        </p:txBody>
      </p:sp>
      <p:sp>
        <p:nvSpPr>
          <p:cNvPr id="12" name="מלבן 11"/>
          <p:cNvSpPr/>
          <p:nvPr/>
        </p:nvSpPr>
        <p:spPr>
          <a:xfrm>
            <a:off x="1384261" y="1189545"/>
            <a:ext cx="2119491" cy="523220"/>
          </a:xfrm>
          <a:prstGeom prst="rect">
            <a:avLst/>
          </a:prstGeom>
        </p:spPr>
        <p:txBody>
          <a:bodyPr wrap="none">
            <a:spAutoFit/>
          </a:bodyPr>
          <a:lstStyle/>
          <a:p>
            <a:r>
              <a:rPr lang="he-IL" sz="2800" dirty="0"/>
              <a:t>על מי היא משפיעה?</a:t>
            </a:r>
            <a:endParaRPr lang="en-US" sz="2800" dirty="0"/>
          </a:p>
        </p:txBody>
      </p:sp>
      <p:sp>
        <p:nvSpPr>
          <p:cNvPr id="13" name="מלבן 12"/>
          <p:cNvSpPr/>
          <p:nvPr/>
        </p:nvSpPr>
        <p:spPr>
          <a:xfrm>
            <a:off x="7168103" y="2874248"/>
            <a:ext cx="3797836" cy="523220"/>
          </a:xfrm>
          <a:prstGeom prst="rect">
            <a:avLst/>
          </a:prstGeom>
        </p:spPr>
        <p:txBody>
          <a:bodyPr wrap="none">
            <a:spAutoFit/>
          </a:bodyPr>
          <a:lstStyle/>
          <a:p>
            <a:r>
              <a:rPr lang="he-IL" sz="2800" dirty="0"/>
              <a:t>באילו איברים נשתמש למצוות הצדקה?</a:t>
            </a:r>
            <a:endParaRPr lang="en-US" sz="2800" dirty="0"/>
          </a:p>
        </p:txBody>
      </p:sp>
      <p:sp>
        <p:nvSpPr>
          <p:cNvPr id="14" name="מלבן 13"/>
          <p:cNvSpPr/>
          <p:nvPr/>
        </p:nvSpPr>
        <p:spPr>
          <a:xfrm>
            <a:off x="962026" y="2832040"/>
            <a:ext cx="3770584" cy="523220"/>
          </a:xfrm>
          <a:prstGeom prst="rect">
            <a:avLst/>
          </a:prstGeom>
        </p:spPr>
        <p:txBody>
          <a:bodyPr wrap="none">
            <a:spAutoFit/>
          </a:bodyPr>
          <a:lstStyle/>
          <a:p>
            <a:r>
              <a:rPr lang="he-IL" sz="2800" dirty="0"/>
              <a:t>האם רק ביד? מהיכן הגיע אלינו הכסף?</a:t>
            </a:r>
            <a:endParaRPr lang="en-US" sz="2800" dirty="0"/>
          </a:p>
        </p:txBody>
      </p:sp>
      <p:sp>
        <p:nvSpPr>
          <p:cNvPr id="16" name="מלבן 15">
            <a:extLst>
              <a:ext uri="{FF2B5EF4-FFF2-40B4-BE49-F238E27FC236}">
                <a16:creationId xmlns:a16="http://schemas.microsoft.com/office/drawing/2014/main" id="{0B34ECDB-E4F6-4D2C-994D-8855929CD823}"/>
              </a:ext>
            </a:extLst>
          </p:cNvPr>
          <p:cNvSpPr/>
          <p:nvPr/>
        </p:nvSpPr>
        <p:spPr>
          <a:xfrm>
            <a:off x="60516" y="118160"/>
            <a:ext cx="12192000" cy="646331"/>
          </a:xfrm>
          <a:prstGeom prst="rect">
            <a:avLst/>
          </a:prstGeom>
          <a:solidFill>
            <a:srgbClr val="FDC523"/>
          </a:solidFill>
        </p:spPr>
        <p:txBody>
          <a:bodyPr wrap="square">
            <a:spAutoFit/>
          </a:bodyPr>
          <a:lstStyle/>
          <a:p>
            <a:pPr algn="ctr"/>
            <a:r>
              <a:rPr lang="he-IL" sz="3600" dirty="0"/>
              <a:t>בחרי אחת מהשאלות הבאות וספרי לנו מה את חושבת...</a:t>
            </a:r>
            <a:endParaRPr lang="en-US" sz="3600" dirty="0"/>
          </a:p>
        </p:txBody>
      </p:sp>
    </p:spTree>
    <p:extLst>
      <p:ext uri="{BB962C8B-B14F-4D97-AF65-F5344CB8AC3E}">
        <p14:creationId xmlns:p14="http://schemas.microsoft.com/office/powerpoint/2010/main" val="339171822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2" fill="hold" nodeType="withEffect">
                                  <p:stCondLst>
                                    <p:cond delay="0"/>
                                  </p:stCondLst>
                                  <p:childTnLst>
                                    <p:set>
                                      <p:cBhvr>
                                        <p:cTn id="6" dur="1" fill="hold">
                                          <p:stCondLst>
                                            <p:cond delay="0"/>
                                          </p:stCondLst>
                                        </p:cTn>
                                        <p:tgtEl>
                                          <p:spTgt spid="16">
                                            <p:txEl>
                                              <p:pRg st="0" end="0"/>
                                            </p:txEl>
                                          </p:spTgt>
                                        </p:tgtEl>
                                        <p:attrNameLst>
                                          <p:attrName>style.visibility</p:attrName>
                                        </p:attrNameLst>
                                      </p:cBhvr>
                                      <p:to>
                                        <p:strVal val="visible"/>
                                      </p:to>
                                    </p:set>
                                    <p:animEffect transition="in" filter="wipe(right)">
                                      <p:cBhvr>
                                        <p:cTn id="7" dur="500"/>
                                        <p:tgtEl>
                                          <p:spTgt spid="16">
                                            <p:txEl>
                                              <p:pRg st="0" end="0"/>
                                            </p:txEl>
                                          </p:spTgt>
                                        </p:tgtEl>
                                      </p:cBhvr>
                                    </p:animEffect>
                                  </p:childTnLst>
                                </p:cTn>
                              </p:par>
                            </p:childTnLst>
                          </p:cTn>
                        </p:par>
                        <p:par>
                          <p:cTn id="8" fill="hold">
                            <p:stCondLst>
                              <p:cond delay="500"/>
                            </p:stCondLst>
                            <p:childTnLst>
                              <p:par>
                                <p:cTn id="9" presetID="53" presetClass="entr" presetSubtype="16"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animEffect transition="in" filter="fade">
                                      <p:cBhvr>
                                        <p:cTn id="13" dur="500"/>
                                        <p:tgtEl>
                                          <p:spTgt spid="5"/>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500" fill="hold"/>
                                        <p:tgtEl>
                                          <p:spTgt spid="6"/>
                                        </p:tgtEl>
                                        <p:attrNameLst>
                                          <p:attrName>ppt_w</p:attrName>
                                        </p:attrNameLst>
                                      </p:cBhvr>
                                      <p:tavLst>
                                        <p:tav tm="0">
                                          <p:val>
                                            <p:fltVal val="0"/>
                                          </p:val>
                                        </p:tav>
                                        <p:tav tm="100000">
                                          <p:val>
                                            <p:strVal val="#ppt_w"/>
                                          </p:val>
                                        </p:tav>
                                      </p:tavLst>
                                    </p:anim>
                                    <p:anim calcmode="lin" valueType="num">
                                      <p:cBhvr>
                                        <p:cTn id="18" dur="500" fill="hold"/>
                                        <p:tgtEl>
                                          <p:spTgt spid="6"/>
                                        </p:tgtEl>
                                        <p:attrNameLst>
                                          <p:attrName>ppt_h</p:attrName>
                                        </p:attrNameLst>
                                      </p:cBhvr>
                                      <p:tavLst>
                                        <p:tav tm="0">
                                          <p:val>
                                            <p:fltVal val="0"/>
                                          </p:val>
                                        </p:tav>
                                        <p:tav tm="100000">
                                          <p:val>
                                            <p:strVal val="#ppt_h"/>
                                          </p:val>
                                        </p:tav>
                                      </p:tavLst>
                                    </p:anim>
                                    <p:animEffect transition="in" filter="fade">
                                      <p:cBhvr>
                                        <p:cTn id="19" dur="500"/>
                                        <p:tgtEl>
                                          <p:spTgt spid="6"/>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10"/>
                                        </p:tgtEl>
                                        <p:attrNameLst>
                                          <p:attrName>style.visibility</p:attrName>
                                        </p:attrNameLst>
                                      </p:cBhvr>
                                      <p:to>
                                        <p:strVal val="visible"/>
                                      </p:to>
                                    </p:set>
                                    <p:anim calcmode="lin" valueType="num">
                                      <p:cBhvr>
                                        <p:cTn id="23" dur="500" fill="hold"/>
                                        <p:tgtEl>
                                          <p:spTgt spid="10"/>
                                        </p:tgtEl>
                                        <p:attrNameLst>
                                          <p:attrName>ppt_w</p:attrName>
                                        </p:attrNameLst>
                                      </p:cBhvr>
                                      <p:tavLst>
                                        <p:tav tm="0">
                                          <p:val>
                                            <p:fltVal val="0"/>
                                          </p:val>
                                        </p:tav>
                                        <p:tav tm="100000">
                                          <p:val>
                                            <p:strVal val="#ppt_w"/>
                                          </p:val>
                                        </p:tav>
                                      </p:tavLst>
                                    </p:anim>
                                    <p:anim calcmode="lin" valueType="num">
                                      <p:cBhvr>
                                        <p:cTn id="24" dur="500" fill="hold"/>
                                        <p:tgtEl>
                                          <p:spTgt spid="10"/>
                                        </p:tgtEl>
                                        <p:attrNameLst>
                                          <p:attrName>ppt_h</p:attrName>
                                        </p:attrNameLst>
                                      </p:cBhvr>
                                      <p:tavLst>
                                        <p:tav tm="0">
                                          <p:val>
                                            <p:fltVal val="0"/>
                                          </p:val>
                                        </p:tav>
                                        <p:tav tm="100000">
                                          <p:val>
                                            <p:strVal val="#ppt_h"/>
                                          </p:val>
                                        </p:tav>
                                      </p:tavLst>
                                    </p:anim>
                                    <p:animEffect transition="in" filter="fade">
                                      <p:cBhvr>
                                        <p:cTn id="25" dur="500"/>
                                        <p:tgtEl>
                                          <p:spTgt spid="10"/>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 fill="hold"/>
                                        <p:tgtEl>
                                          <p:spTgt spid="11"/>
                                        </p:tgtEl>
                                        <p:attrNameLst>
                                          <p:attrName>ppt_w</p:attrName>
                                        </p:attrNameLst>
                                      </p:cBhvr>
                                      <p:tavLst>
                                        <p:tav tm="0">
                                          <p:val>
                                            <p:fltVal val="0"/>
                                          </p:val>
                                        </p:tav>
                                        <p:tav tm="100000">
                                          <p:val>
                                            <p:strVal val="#ppt_w"/>
                                          </p:val>
                                        </p:tav>
                                      </p:tavLst>
                                    </p:anim>
                                    <p:anim calcmode="lin" valueType="num">
                                      <p:cBhvr>
                                        <p:cTn id="30" dur="500" fill="hold"/>
                                        <p:tgtEl>
                                          <p:spTgt spid="11"/>
                                        </p:tgtEl>
                                        <p:attrNameLst>
                                          <p:attrName>ppt_h</p:attrName>
                                        </p:attrNameLst>
                                      </p:cBhvr>
                                      <p:tavLst>
                                        <p:tav tm="0">
                                          <p:val>
                                            <p:fltVal val="0"/>
                                          </p:val>
                                        </p:tav>
                                        <p:tav tm="100000">
                                          <p:val>
                                            <p:strVal val="#ppt_h"/>
                                          </p:val>
                                        </p:tav>
                                      </p:tavLst>
                                    </p:anim>
                                    <p:animEffect transition="in" filter="fade">
                                      <p:cBhvr>
                                        <p:cTn id="31" dur="500"/>
                                        <p:tgtEl>
                                          <p:spTgt spid="11"/>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par>
                          <p:cTn id="38" fill="hold">
                            <p:stCondLst>
                              <p:cond delay="3000"/>
                            </p:stCondLst>
                            <p:childTnLst>
                              <p:par>
                                <p:cTn id="39" presetID="53" presetClass="entr" presetSubtype="16" fill="hold" grpId="0" nodeType="afterEffect">
                                  <p:stCondLst>
                                    <p:cond delay="0"/>
                                  </p:stCondLst>
                                  <p:childTnLst>
                                    <p:set>
                                      <p:cBhvr>
                                        <p:cTn id="40" dur="1" fill="hold">
                                          <p:stCondLst>
                                            <p:cond delay="0"/>
                                          </p:stCondLst>
                                        </p:cTn>
                                        <p:tgtEl>
                                          <p:spTgt spid="13"/>
                                        </p:tgtEl>
                                        <p:attrNameLst>
                                          <p:attrName>style.visibility</p:attrName>
                                        </p:attrNameLst>
                                      </p:cBhvr>
                                      <p:to>
                                        <p:strVal val="visible"/>
                                      </p:to>
                                    </p:set>
                                    <p:anim calcmode="lin" valueType="num">
                                      <p:cBhvr>
                                        <p:cTn id="41" dur="500" fill="hold"/>
                                        <p:tgtEl>
                                          <p:spTgt spid="13"/>
                                        </p:tgtEl>
                                        <p:attrNameLst>
                                          <p:attrName>ppt_w</p:attrName>
                                        </p:attrNameLst>
                                      </p:cBhvr>
                                      <p:tavLst>
                                        <p:tav tm="0">
                                          <p:val>
                                            <p:fltVal val="0"/>
                                          </p:val>
                                        </p:tav>
                                        <p:tav tm="100000">
                                          <p:val>
                                            <p:strVal val="#ppt_w"/>
                                          </p:val>
                                        </p:tav>
                                      </p:tavLst>
                                    </p:anim>
                                    <p:anim calcmode="lin" valueType="num">
                                      <p:cBhvr>
                                        <p:cTn id="42" dur="500" fill="hold"/>
                                        <p:tgtEl>
                                          <p:spTgt spid="13"/>
                                        </p:tgtEl>
                                        <p:attrNameLst>
                                          <p:attrName>ppt_h</p:attrName>
                                        </p:attrNameLst>
                                      </p:cBhvr>
                                      <p:tavLst>
                                        <p:tav tm="0">
                                          <p:val>
                                            <p:fltVal val="0"/>
                                          </p:val>
                                        </p:tav>
                                        <p:tav tm="100000">
                                          <p:val>
                                            <p:strVal val="#ppt_h"/>
                                          </p:val>
                                        </p:tav>
                                      </p:tavLst>
                                    </p:anim>
                                    <p:animEffect transition="in" filter="fade">
                                      <p:cBhvr>
                                        <p:cTn id="43" dur="500"/>
                                        <p:tgtEl>
                                          <p:spTgt spid="13"/>
                                        </p:tgtEl>
                                      </p:cBhvr>
                                    </p:animEffect>
                                  </p:childTnLst>
                                </p:cTn>
                              </p:par>
                            </p:childTnLst>
                          </p:cTn>
                        </p:par>
                        <p:par>
                          <p:cTn id="44" fill="hold">
                            <p:stCondLst>
                              <p:cond delay="3500"/>
                            </p:stCondLst>
                            <p:childTnLst>
                              <p:par>
                                <p:cTn id="45" presetID="53" presetClass="entr" presetSubtype="16" fill="hold" grpId="0" nodeType="afterEffect">
                                  <p:stCondLst>
                                    <p:cond delay="0"/>
                                  </p:stCondLst>
                                  <p:childTnLst>
                                    <p:set>
                                      <p:cBhvr>
                                        <p:cTn id="46" dur="1" fill="hold">
                                          <p:stCondLst>
                                            <p:cond delay="0"/>
                                          </p:stCondLst>
                                        </p:cTn>
                                        <p:tgtEl>
                                          <p:spTgt spid="14"/>
                                        </p:tgtEl>
                                        <p:attrNameLst>
                                          <p:attrName>style.visibility</p:attrName>
                                        </p:attrNameLst>
                                      </p:cBhvr>
                                      <p:to>
                                        <p:strVal val="visible"/>
                                      </p:to>
                                    </p:set>
                                    <p:anim calcmode="lin" valueType="num">
                                      <p:cBhvr>
                                        <p:cTn id="47" dur="500" fill="hold"/>
                                        <p:tgtEl>
                                          <p:spTgt spid="14"/>
                                        </p:tgtEl>
                                        <p:attrNameLst>
                                          <p:attrName>ppt_w</p:attrName>
                                        </p:attrNameLst>
                                      </p:cBhvr>
                                      <p:tavLst>
                                        <p:tav tm="0">
                                          <p:val>
                                            <p:fltVal val="0"/>
                                          </p:val>
                                        </p:tav>
                                        <p:tav tm="100000">
                                          <p:val>
                                            <p:strVal val="#ppt_w"/>
                                          </p:val>
                                        </p:tav>
                                      </p:tavLst>
                                    </p:anim>
                                    <p:anim calcmode="lin" valueType="num">
                                      <p:cBhvr>
                                        <p:cTn id="48" dur="500" fill="hold"/>
                                        <p:tgtEl>
                                          <p:spTgt spid="14"/>
                                        </p:tgtEl>
                                        <p:attrNameLst>
                                          <p:attrName>ppt_h</p:attrName>
                                        </p:attrNameLst>
                                      </p:cBhvr>
                                      <p:tavLst>
                                        <p:tav tm="0">
                                          <p:val>
                                            <p:fltVal val="0"/>
                                          </p:val>
                                        </p:tav>
                                        <p:tav tm="100000">
                                          <p:val>
                                            <p:strVal val="#ppt_h"/>
                                          </p:val>
                                        </p:tav>
                                      </p:tavLst>
                                    </p:anim>
                                    <p:animEffect transition="in" filter="fade">
                                      <p:cBhvr>
                                        <p:cTn id="49" dur="500"/>
                                        <p:tgtEl>
                                          <p:spTgt spid="14"/>
                                        </p:tgtEl>
                                      </p:cBhvr>
                                    </p:animEffect>
                                  </p:childTnLst>
                                </p:cTn>
                              </p:par>
                            </p:childTnLst>
                          </p:cTn>
                        </p:par>
                        <p:par>
                          <p:cTn id="50" fill="hold">
                            <p:stCondLst>
                              <p:cond delay="4000"/>
                            </p:stCondLst>
                            <p:childTnLst>
                              <p:par>
                                <p:cTn id="51" presetID="53" presetClass="entr" presetSubtype="16" fill="hold" grpId="0" nodeType="afterEffect">
                                  <p:stCondLst>
                                    <p:cond delay="0"/>
                                  </p:stCondLst>
                                  <p:childTnLst>
                                    <p:set>
                                      <p:cBhvr>
                                        <p:cTn id="52" dur="1" fill="hold">
                                          <p:stCondLst>
                                            <p:cond delay="0"/>
                                          </p:stCondLst>
                                        </p:cTn>
                                        <p:tgtEl>
                                          <p:spTgt spid="7"/>
                                        </p:tgtEl>
                                        <p:attrNameLst>
                                          <p:attrName>style.visibility</p:attrName>
                                        </p:attrNameLst>
                                      </p:cBhvr>
                                      <p:to>
                                        <p:strVal val="visible"/>
                                      </p:to>
                                    </p:set>
                                    <p:anim calcmode="lin" valueType="num">
                                      <p:cBhvr>
                                        <p:cTn id="53" dur="500" fill="hold"/>
                                        <p:tgtEl>
                                          <p:spTgt spid="7"/>
                                        </p:tgtEl>
                                        <p:attrNameLst>
                                          <p:attrName>ppt_w</p:attrName>
                                        </p:attrNameLst>
                                      </p:cBhvr>
                                      <p:tavLst>
                                        <p:tav tm="0">
                                          <p:val>
                                            <p:fltVal val="0"/>
                                          </p:val>
                                        </p:tav>
                                        <p:tav tm="100000">
                                          <p:val>
                                            <p:strVal val="#ppt_w"/>
                                          </p:val>
                                        </p:tav>
                                      </p:tavLst>
                                    </p:anim>
                                    <p:anim calcmode="lin" valueType="num">
                                      <p:cBhvr>
                                        <p:cTn id="54" dur="500" fill="hold"/>
                                        <p:tgtEl>
                                          <p:spTgt spid="7"/>
                                        </p:tgtEl>
                                        <p:attrNameLst>
                                          <p:attrName>ppt_h</p:attrName>
                                        </p:attrNameLst>
                                      </p:cBhvr>
                                      <p:tavLst>
                                        <p:tav tm="0">
                                          <p:val>
                                            <p:fltVal val="0"/>
                                          </p:val>
                                        </p:tav>
                                        <p:tav tm="100000">
                                          <p:val>
                                            <p:strVal val="#ppt_h"/>
                                          </p:val>
                                        </p:tav>
                                      </p:tavLst>
                                    </p:anim>
                                    <p:animEffect transition="in" filter="fade">
                                      <p:cBhvr>
                                        <p:cTn id="55" dur="500"/>
                                        <p:tgtEl>
                                          <p:spTgt spid="7"/>
                                        </p:tgtEl>
                                      </p:cBhvr>
                                    </p:animEffect>
                                  </p:childTnLst>
                                </p:cTn>
                              </p:par>
                            </p:childTnLst>
                          </p:cTn>
                        </p:par>
                        <p:par>
                          <p:cTn id="56" fill="hold">
                            <p:stCondLst>
                              <p:cond delay="4500"/>
                            </p:stCondLst>
                            <p:childTnLst>
                              <p:par>
                                <p:cTn id="57" presetID="53" presetClass="entr" presetSubtype="16" fill="hold" grpId="0" nodeType="afterEffect">
                                  <p:stCondLst>
                                    <p:cond delay="0"/>
                                  </p:stCondLst>
                                  <p:childTnLst>
                                    <p:set>
                                      <p:cBhvr>
                                        <p:cTn id="58" dur="1" fill="hold">
                                          <p:stCondLst>
                                            <p:cond delay="0"/>
                                          </p:stCondLst>
                                        </p:cTn>
                                        <p:tgtEl>
                                          <p:spTgt spid="8"/>
                                        </p:tgtEl>
                                        <p:attrNameLst>
                                          <p:attrName>style.visibility</p:attrName>
                                        </p:attrNameLst>
                                      </p:cBhvr>
                                      <p:to>
                                        <p:strVal val="visible"/>
                                      </p:to>
                                    </p:set>
                                    <p:anim calcmode="lin" valueType="num">
                                      <p:cBhvr>
                                        <p:cTn id="59" dur="500" fill="hold"/>
                                        <p:tgtEl>
                                          <p:spTgt spid="8"/>
                                        </p:tgtEl>
                                        <p:attrNameLst>
                                          <p:attrName>ppt_w</p:attrName>
                                        </p:attrNameLst>
                                      </p:cBhvr>
                                      <p:tavLst>
                                        <p:tav tm="0">
                                          <p:val>
                                            <p:fltVal val="0"/>
                                          </p:val>
                                        </p:tav>
                                        <p:tav tm="100000">
                                          <p:val>
                                            <p:strVal val="#ppt_w"/>
                                          </p:val>
                                        </p:tav>
                                      </p:tavLst>
                                    </p:anim>
                                    <p:anim calcmode="lin" valueType="num">
                                      <p:cBhvr>
                                        <p:cTn id="60" dur="500" fill="hold"/>
                                        <p:tgtEl>
                                          <p:spTgt spid="8"/>
                                        </p:tgtEl>
                                        <p:attrNameLst>
                                          <p:attrName>ppt_h</p:attrName>
                                        </p:attrNameLst>
                                      </p:cBhvr>
                                      <p:tavLst>
                                        <p:tav tm="0">
                                          <p:val>
                                            <p:fltVal val="0"/>
                                          </p:val>
                                        </p:tav>
                                        <p:tav tm="100000">
                                          <p:val>
                                            <p:strVal val="#ppt_h"/>
                                          </p:val>
                                        </p:tav>
                                      </p:tavLst>
                                    </p:anim>
                                    <p:animEffect transition="in" filter="fade">
                                      <p:cBhvr>
                                        <p:cTn id="61" dur="500"/>
                                        <p:tgtEl>
                                          <p:spTgt spid="8"/>
                                        </p:tgtEl>
                                      </p:cBhvr>
                                    </p:animEffect>
                                  </p:childTnLst>
                                </p:cTn>
                              </p:par>
                            </p:childTnLst>
                          </p:cTn>
                        </p:par>
                        <p:par>
                          <p:cTn id="62" fill="hold">
                            <p:stCondLst>
                              <p:cond delay="5000"/>
                            </p:stCondLst>
                            <p:childTnLst>
                              <p:par>
                                <p:cTn id="63" presetID="53" presetClass="entr" presetSubtype="16" fill="hold" grpId="0" nodeType="afterEffect">
                                  <p:stCondLst>
                                    <p:cond delay="0"/>
                                  </p:stCondLst>
                                  <p:childTnLst>
                                    <p:set>
                                      <p:cBhvr>
                                        <p:cTn id="64" dur="1" fill="hold">
                                          <p:stCondLst>
                                            <p:cond delay="0"/>
                                          </p:stCondLst>
                                        </p:cTn>
                                        <p:tgtEl>
                                          <p:spTgt spid="9"/>
                                        </p:tgtEl>
                                        <p:attrNameLst>
                                          <p:attrName>style.visibility</p:attrName>
                                        </p:attrNameLst>
                                      </p:cBhvr>
                                      <p:to>
                                        <p:strVal val="visible"/>
                                      </p:to>
                                    </p:set>
                                    <p:anim calcmode="lin" valueType="num">
                                      <p:cBhvr>
                                        <p:cTn id="65" dur="500" fill="hold"/>
                                        <p:tgtEl>
                                          <p:spTgt spid="9"/>
                                        </p:tgtEl>
                                        <p:attrNameLst>
                                          <p:attrName>ppt_w</p:attrName>
                                        </p:attrNameLst>
                                      </p:cBhvr>
                                      <p:tavLst>
                                        <p:tav tm="0">
                                          <p:val>
                                            <p:fltVal val="0"/>
                                          </p:val>
                                        </p:tav>
                                        <p:tav tm="100000">
                                          <p:val>
                                            <p:strVal val="#ppt_w"/>
                                          </p:val>
                                        </p:tav>
                                      </p:tavLst>
                                    </p:anim>
                                    <p:anim calcmode="lin" valueType="num">
                                      <p:cBhvr>
                                        <p:cTn id="66" dur="500" fill="hold"/>
                                        <p:tgtEl>
                                          <p:spTgt spid="9"/>
                                        </p:tgtEl>
                                        <p:attrNameLst>
                                          <p:attrName>ppt_h</p:attrName>
                                        </p:attrNameLst>
                                      </p:cBhvr>
                                      <p:tavLst>
                                        <p:tav tm="0">
                                          <p:val>
                                            <p:fltVal val="0"/>
                                          </p:val>
                                        </p:tav>
                                        <p:tav tm="100000">
                                          <p:val>
                                            <p:strVal val="#ppt_h"/>
                                          </p:val>
                                        </p:tav>
                                      </p:tavLst>
                                    </p:anim>
                                    <p:animEffect transition="in" filter="fade">
                                      <p:cBhvr>
                                        <p:cTn id="67" dur="500"/>
                                        <p:tgtEl>
                                          <p:spTgt spid="9"/>
                                        </p:tgtEl>
                                      </p:cBhvr>
                                    </p:animEffect>
                                  </p:childTnLst>
                                </p:cTn>
                              </p:par>
                            </p:childTnLst>
                          </p:cTn>
                        </p:par>
                      </p:childTnLst>
                    </p:cTn>
                  </p:par>
                  <p:par>
                    <p:cTn id="68" fill="hold">
                      <p:stCondLst>
                        <p:cond delay="indefinite"/>
                      </p:stCondLst>
                      <p:childTnLst>
                        <p:par>
                          <p:cTn id="69" fill="hold">
                            <p:stCondLst>
                              <p:cond delay="0"/>
                            </p:stCondLst>
                            <p:childTnLst>
                              <p:par>
                                <p:cTn id="70" presetID="22" presetClass="entr" presetSubtype="2" fill="hold" nodeType="clickEffect">
                                  <p:stCondLst>
                                    <p:cond delay="0"/>
                                  </p:stCondLst>
                                  <p:childTnLst>
                                    <p:set>
                                      <p:cBhvr>
                                        <p:cTn id="71" dur="1" fill="hold">
                                          <p:stCondLst>
                                            <p:cond delay="0"/>
                                          </p:stCondLst>
                                        </p:cTn>
                                        <p:tgtEl>
                                          <p:spTgt spid="3">
                                            <p:txEl>
                                              <p:pRg st="0" end="0"/>
                                            </p:txEl>
                                          </p:spTgt>
                                        </p:tgtEl>
                                        <p:attrNameLst>
                                          <p:attrName>style.visibility</p:attrName>
                                        </p:attrNameLst>
                                      </p:cBhvr>
                                      <p:to>
                                        <p:strVal val="visible"/>
                                      </p:to>
                                    </p:set>
                                    <p:animEffect transition="in" filter="wipe(right)">
                                      <p:cBhvr>
                                        <p:cTn id="72" dur="500"/>
                                        <p:tgtEl>
                                          <p:spTgt spid="3">
                                            <p:txEl>
                                              <p:pRg st="0" end="0"/>
                                            </p:txEl>
                                          </p:spTgt>
                                        </p:tgtEl>
                                      </p:cBhvr>
                                    </p:animEffect>
                                  </p:childTnLst>
                                </p:cTn>
                              </p:par>
                              <p:par>
                                <p:cTn id="73" presetID="22" presetClass="entr" presetSubtype="2" fill="hold" nodeType="withEffect">
                                  <p:stCondLst>
                                    <p:cond delay="0"/>
                                  </p:stCondLst>
                                  <p:childTnLst>
                                    <p:set>
                                      <p:cBhvr>
                                        <p:cTn id="74" dur="1" fill="hold">
                                          <p:stCondLst>
                                            <p:cond delay="0"/>
                                          </p:stCondLst>
                                        </p:cTn>
                                        <p:tgtEl>
                                          <p:spTgt spid="3">
                                            <p:txEl>
                                              <p:pRg st="1" end="1"/>
                                            </p:txEl>
                                          </p:spTgt>
                                        </p:tgtEl>
                                        <p:attrNameLst>
                                          <p:attrName>style.visibility</p:attrName>
                                        </p:attrNameLst>
                                      </p:cBhvr>
                                      <p:to>
                                        <p:strVal val="visible"/>
                                      </p:to>
                                    </p:set>
                                    <p:animEffect transition="in" filter="wipe(right)">
                                      <p:cBhvr>
                                        <p:cTn id="75"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P spid="9" grpId="0"/>
      <p:bldP spid="10" grpId="0"/>
      <p:bldP spid="11" grpId="0"/>
      <p:bldP spid="12" grpId="0"/>
      <p:bldP spid="13" grpId="0"/>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מלבן 3"/>
          <p:cNvSpPr/>
          <p:nvPr/>
        </p:nvSpPr>
        <p:spPr>
          <a:xfrm>
            <a:off x="0" y="10160"/>
            <a:ext cx="12192000" cy="6858000"/>
          </a:xfrm>
          <a:prstGeom prst="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he-IL" dirty="0"/>
          </a:p>
        </p:txBody>
      </p:sp>
      <p:sp>
        <p:nvSpPr>
          <p:cNvPr id="3" name="מלבן 2"/>
          <p:cNvSpPr/>
          <p:nvPr/>
        </p:nvSpPr>
        <p:spPr>
          <a:xfrm>
            <a:off x="1292268" y="3100842"/>
            <a:ext cx="9607463" cy="2585323"/>
          </a:xfrm>
          <a:prstGeom prst="rect">
            <a:avLst/>
          </a:prstGeom>
        </p:spPr>
        <p:txBody>
          <a:bodyPr wrap="square">
            <a:spAutoFit/>
          </a:bodyPr>
          <a:lstStyle/>
          <a:p>
            <a:pPr algn="ctr"/>
            <a:r>
              <a:rPr lang="he-IL" sz="5400" dirty="0"/>
              <a:t>נחזור לשאלה שלנו:</a:t>
            </a:r>
            <a:endParaRPr lang="en-US" sz="5400" dirty="0"/>
          </a:p>
          <a:p>
            <a:pPr algn="ctr"/>
            <a:r>
              <a:rPr lang="he-IL" sz="5400" dirty="0"/>
              <a:t>האם עדיף לתת את כמות הצדקה פעם אחת וזהו? </a:t>
            </a:r>
          </a:p>
          <a:p>
            <a:pPr algn="ctr"/>
            <a:r>
              <a:rPr lang="he-IL" sz="5400" dirty="0"/>
              <a:t>או לפצל לפעימות רבות?</a:t>
            </a:r>
            <a:endParaRPr lang="en-US" sz="5400" dirty="0"/>
          </a:p>
        </p:txBody>
      </p:sp>
      <p:pic>
        <p:nvPicPr>
          <p:cNvPr id="5" name="תמונה 4"/>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32750" r="35167"/>
          <a:stretch/>
        </p:blipFill>
        <p:spPr>
          <a:xfrm>
            <a:off x="7813577" y="-551168"/>
            <a:ext cx="3911600" cy="6858000"/>
          </a:xfrm>
          <a:prstGeom prst="rect">
            <a:avLst/>
          </a:prstGeom>
        </p:spPr>
      </p:pic>
      <p:pic>
        <p:nvPicPr>
          <p:cNvPr id="6" name="תמונה 5">
            <a:extLst>
              <a:ext uri="{FF2B5EF4-FFF2-40B4-BE49-F238E27FC236}">
                <a16:creationId xmlns:a16="http://schemas.microsoft.com/office/drawing/2014/main" id="{7DD96EE9-178C-4D11-8310-29A0FB71C1F4}"/>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32750" r="35167"/>
          <a:stretch/>
        </p:blipFill>
        <p:spPr>
          <a:xfrm>
            <a:off x="761638" y="524452"/>
            <a:ext cx="2944088" cy="5161713"/>
          </a:xfrm>
          <a:prstGeom prst="rect">
            <a:avLst/>
          </a:prstGeom>
        </p:spPr>
      </p:pic>
      <p:pic>
        <p:nvPicPr>
          <p:cNvPr id="7" name="תמונה 6">
            <a:extLst>
              <a:ext uri="{FF2B5EF4-FFF2-40B4-BE49-F238E27FC236}">
                <a16:creationId xmlns:a16="http://schemas.microsoft.com/office/drawing/2014/main" id="{007592F2-AFDF-42DC-9C62-F6FA0BA3CF96}"/>
              </a:ext>
            </a:extLst>
          </p:cNvPr>
          <p:cNvPicPr>
            <a:picLocks noChangeAspect="1"/>
          </p:cNvPicPr>
          <p:nvPr/>
        </p:nvPicPr>
        <p:blipFill rotWithShape="1">
          <a:blip r:embed="rId2">
            <a:extLst>
              <a:ext uri="{BEBA8EAE-BF5A-486C-A8C5-ECC9F3942E4B}">
                <a14:imgProps xmlns:a14="http://schemas.microsoft.com/office/drawing/2010/main">
                  <a14:imgLayer r:embed="rId3">
                    <a14:imgEffect>
                      <a14:backgroundRemoval t="10000" b="90000" l="10000" r="90000"/>
                    </a14:imgEffect>
                  </a14:imgLayer>
                </a14:imgProps>
              </a:ext>
              <a:ext uri="{28A0092B-C50C-407E-A947-70E740481C1C}">
                <a14:useLocalDpi xmlns:a14="http://schemas.microsoft.com/office/drawing/2010/main" val="0"/>
              </a:ext>
            </a:extLst>
          </a:blip>
          <a:srcRect l="32750" r="35167"/>
          <a:stretch/>
        </p:blipFill>
        <p:spPr>
          <a:xfrm>
            <a:off x="4107851" y="-922432"/>
            <a:ext cx="3526415" cy="6182676"/>
          </a:xfrm>
          <a:prstGeom prst="rect">
            <a:avLst/>
          </a:prstGeom>
        </p:spPr>
      </p:pic>
    </p:spTree>
    <p:extLst>
      <p:ext uri="{BB962C8B-B14F-4D97-AF65-F5344CB8AC3E}">
        <p14:creationId xmlns:p14="http://schemas.microsoft.com/office/powerpoint/2010/main" val="13824928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1000"/>
                                        <p:tgtEl>
                                          <p:spTgt spid="5"/>
                                        </p:tgtEl>
                                      </p:cBhvr>
                                    </p:animEffect>
                                    <p:anim calcmode="lin" valueType="num">
                                      <p:cBhvr>
                                        <p:cTn id="14" dur="1000" fill="hold"/>
                                        <p:tgtEl>
                                          <p:spTgt spid="5"/>
                                        </p:tgtEl>
                                        <p:attrNameLst>
                                          <p:attrName>ppt_x</p:attrName>
                                        </p:attrNameLst>
                                      </p:cBhvr>
                                      <p:tavLst>
                                        <p:tav tm="0">
                                          <p:val>
                                            <p:strVal val="#ppt_x"/>
                                          </p:val>
                                        </p:tav>
                                        <p:tav tm="100000">
                                          <p:val>
                                            <p:strVal val="#ppt_x"/>
                                          </p:val>
                                        </p:tav>
                                      </p:tavLst>
                                    </p:anim>
                                    <p:anim calcmode="lin" valueType="num">
                                      <p:cBhvr>
                                        <p:cTn id="15" dur="1000" fill="hold"/>
                                        <p:tgtEl>
                                          <p:spTgt spid="5"/>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fade">
                                      <p:cBhvr>
                                        <p:cTn id="25" dur="1000"/>
                                        <p:tgtEl>
                                          <p:spTgt spid="7"/>
                                        </p:tgtEl>
                                      </p:cBhvr>
                                    </p:animEffect>
                                    <p:anim calcmode="lin" valueType="num">
                                      <p:cBhvr>
                                        <p:cTn id="26" dur="1000" fill="hold"/>
                                        <p:tgtEl>
                                          <p:spTgt spid="7"/>
                                        </p:tgtEl>
                                        <p:attrNameLst>
                                          <p:attrName>ppt_x</p:attrName>
                                        </p:attrNameLst>
                                      </p:cBhvr>
                                      <p:tavLst>
                                        <p:tav tm="0">
                                          <p:val>
                                            <p:strVal val="#ppt_x"/>
                                          </p:val>
                                        </p:tav>
                                        <p:tav tm="100000">
                                          <p:val>
                                            <p:strVal val="#ppt_x"/>
                                          </p:val>
                                        </p:tav>
                                      </p:tavLst>
                                    </p:anim>
                                    <p:anim calcmode="lin" valueType="num">
                                      <p:cBhvr>
                                        <p:cTn id="27"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heme/theme1.xml><?xml version="1.0" encoding="utf-8"?>
<a:theme xmlns:a="http://schemas.openxmlformats.org/drawingml/2006/main" name="ערכת נושא Offic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התאמה אישית 2">
      <a:majorFont>
        <a:latin typeface="Fb Metali"/>
        <a:ea typeface=""/>
        <a:cs typeface="Almoni Tzar DL 4.0 AAA Medium"/>
      </a:majorFont>
      <a:minorFont>
        <a:latin typeface="Almoni Tzar DL 4.0 AAA Medium"/>
        <a:ea typeface=""/>
        <a:cs typeface="Almoni Tzar DL 4.0 AAA Mediu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ערכת נושא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2026</TotalTime>
  <Words>1316</Words>
  <Application>Microsoft Office PowerPoint</Application>
  <PresentationFormat>מסך רחב</PresentationFormat>
  <Paragraphs>98</Paragraphs>
  <Slides>21</Slides>
  <Notes>0</Notes>
  <HiddenSlides>0</HiddenSlides>
  <MMClips>11</MMClips>
  <ScaleCrop>false</ScaleCrop>
  <HeadingPairs>
    <vt:vector size="6" baseType="variant">
      <vt:variant>
        <vt:lpstr>גופנים בשימוש</vt:lpstr>
      </vt:variant>
      <vt:variant>
        <vt:i4>5</vt:i4>
      </vt:variant>
      <vt:variant>
        <vt:lpstr>ערכת נושא</vt:lpstr>
      </vt:variant>
      <vt:variant>
        <vt:i4>1</vt:i4>
      </vt:variant>
      <vt:variant>
        <vt:lpstr>כותרות שקופיות</vt:lpstr>
      </vt:variant>
      <vt:variant>
        <vt:i4>21</vt:i4>
      </vt:variant>
    </vt:vector>
  </HeadingPairs>
  <TitlesOfParts>
    <vt:vector size="27" baseType="lpstr">
      <vt:lpstr>Arial</vt:lpstr>
      <vt:lpstr>Calibri</vt:lpstr>
      <vt:lpstr>Fb Metali</vt:lpstr>
      <vt:lpstr>Almoni Tzar DL 4.0 AAA Medium</vt:lpstr>
      <vt:lpstr>FrankG</vt:lpstr>
      <vt:lpstr>ערכת נושא Office</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lpstr>מצגת של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מצגת של PowerPoint‏</dc:title>
  <dc:creator>Mushka Gurelik</dc:creator>
  <cp:lastModifiedBy>שטערני פש</cp:lastModifiedBy>
  <cp:revision>129</cp:revision>
  <dcterms:created xsi:type="dcterms:W3CDTF">2020-11-09T11:37:31Z</dcterms:created>
  <dcterms:modified xsi:type="dcterms:W3CDTF">2020-11-29T09:50:25Z</dcterms:modified>
</cp:coreProperties>
</file>