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803" r:id="rId1"/>
  </p:sldMasterIdLst>
  <p:notesMasterIdLst>
    <p:notesMasterId r:id="rId19"/>
  </p:notesMasterIdLst>
  <p:sldIdLst>
    <p:sldId id="390" r:id="rId2"/>
    <p:sldId id="408" r:id="rId3"/>
    <p:sldId id="355" r:id="rId4"/>
    <p:sldId id="392" r:id="rId5"/>
    <p:sldId id="391" r:id="rId6"/>
    <p:sldId id="404" r:id="rId7"/>
    <p:sldId id="393" r:id="rId8"/>
    <p:sldId id="410" r:id="rId9"/>
    <p:sldId id="395" r:id="rId10"/>
    <p:sldId id="397" r:id="rId11"/>
    <p:sldId id="396" r:id="rId12"/>
    <p:sldId id="399" r:id="rId13"/>
    <p:sldId id="398" r:id="rId14"/>
    <p:sldId id="400" r:id="rId15"/>
    <p:sldId id="412" r:id="rId16"/>
    <p:sldId id="411" r:id="rId17"/>
    <p:sldId id="407" r:id="rId18"/>
  </p:sldIdLst>
  <p:sldSz cx="12192000" cy="6858000"/>
  <p:notesSz cx="6858000" cy="9144000"/>
  <p:embeddedFontLst>
    <p:embeddedFont>
      <p:font typeface="Almoni Tzar DL 4.0 AAA Medium" panose="020B0604020202020204" charset="-79"/>
      <p:regular r:id="rId20"/>
    </p:embeddedFont>
    <p:embeddedFont>
      <p:font typeface="Calibri" panose="020F0502020204030204" pitchFamily="34" charset="0"/>
      <p:regular r:id="rId21"/>
      <p:bold r:id="rId22"/>
      <p:italic r:id="rId23"/>
      <p:boldItalic r:id="rId24"/>
    </p:embeddedFont>
    <p:embeddedFont>
      <p:font typeface="Fb Metali" panose="020B0604020202020204" charset="-79"/>
      <p:regular r:id="rId25"/>
    </p:embeddedFont>
    <p:embeddedFont>
      <p:font typeface="FrankG" panose="02020003050405020304" charset="-79"/>
      <p:regular r:id="rId26"/>
      <p:bold r:id="rId27"/>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תורה" id="{C4D89698-0959-416D-B346-3C5893E5067F}">
          <p14:sldIdLst>
            <p14:sldId id="390"/>
            <p14:sldId id="408"/>
            <p14:sldId id="355"/>
            <p14:sldId id="392"/>
            <p14:sldId id="391"/>
            <p14:sldId id="404"/>
            <p14:sldId id="393"/>
            <p14:sldId id="410"/>
            <p14:sldId id="395"/>
            <p14:sldId id="397"/>
            <p14:sldId id="396"/>
            <p14:sldId id="399"/>
            <p14:sldId id="398"/>
            <p14:sldId id="400"/>
            <p14:sldId id="412"/>
            <p14:sldId id="411"/>
            <p14:sldId id="4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1"/>
    <a:srgbClr val="7ABBB5"/>
    <a:srgbClr val="F2616E"/>
    <a:srgbClr val="FDC523"/>
    <a:srgbClr val="78B9B3"/>
    <a:srgbClr val="C00000"/>
    <a:srgbClr val="852B2D"/>
    <a:srgbClr val="592825"/>
    <a:srgbClr val="F8A5A8"/>
    <a:srgbClr val="010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p:scale>
          <a:sx n="40" d="100"/>
          <a:sy n="40" d="100"/>
        </p:scale>
        <p:origin x="2275" y="104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F0D2BF5-529E-4AA5-A80E-75BE575F7FC1}" type="datetimeFigureOut">
              <a:rPr lang="he-IL" smtClean="0"/>
              <a:t>ט"ז/כסלו/תשפ"א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C4EA2D8-58DC-4BE0-9069-28A7159524F2}" type="slidenum">
              <a:rPr lang="he-IL" smtClean="0"/>
              <a:t>‹#›</a:t>
            </a:fld>
            <a:endParaRPr lang="he-IL"/>
          </a:p>
        </p:txBody>
      </p:sp>
    </p:spTree>
    <p:extLst>
      <p:ext uri="{BB962C8B-B14F-4D97-AF65-F5344CB8AC3E}">
        <p14:creationId xmlns:p14="http://schemas.microsoft.com/office/powerpoint/2010/main" val="21630437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DCB6D1-4E67-4328-B9B3-DC11D7EBFDC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E0EB01E-8C8F-4AF7-A610-C2ECC0BD27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F00D29A-ED33-41EC-BC84-3D21BACAA5B1}"/>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5A832888-0C4A-4106-974D-9A34C58BCD2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39A5CE0-3361-410A-AD65-5DEABDB79B0A}"/>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791287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705BB5-8A96-4F9F-8DAA-0A102E0B175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8B9E5A0-0462-4821-90CB-D27DAE3D9E4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FBE0054-D5BB-48C6-BCDF-717108B3CF0E}"/>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8A95C45B-A6E9-4022-BCC4-0AB84DA06BC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6EFBE41-FC49-4C73-A848-43E78BFF1849}"/>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25443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AAAA13B-FAD3-4060-9E9B-30C3E5990A14}"/>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7796317-53A6-49F1-9CD8-969E2AB94013}"/>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D3EE45F-2417-4A7B-9EEF-501846A62E83}"/>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8DE9570A-CEBF-4439-839F-7E4E7474667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0413DC4-D8AE-448D-99C3-0B25B5557C23}"/>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63975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B88DD4-47F5-4CE0-8316-3B3BF7D3F04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99B9944-832C-4805-8A2B-AD4A148CA72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A20A206-92F7-4456-8198-F4AD4A9962CA}"/>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7B82A8D7-718D-460D-9DF3-348D07A4860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97B03B0-A2B3-4A53-8CFF-A26DAB504DC0}"/>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177471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7C8BEC-2B14-4ED6-B1BD-E718CA8D1D1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0D9159-8149-4543-8095-0CA0F77EC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E1CFED3-F7E2-43C4-99F3-CFCC60949B6F}"/>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1888C67E-FE61-41C9-B3F9-D3DAF0448D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C50F19D-6A70-41F6-84B1-C90AE3C48ECE}"/>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7396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9B2541-8B0D-42E5-9F6F-E02DA86B84C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212641E-C91B-4112-A232-7F1865F823A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5F69B92-D444-4CB3-9270-FCCACA0DACF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E1874D6-ABE3-447D-AE4F-A60D70227F4D}"/>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6" name="מציין מיקום של כותרת תחתונה 5">
            <a:extLst>
              <a:ext uri="{FF2B5EF4-FFF2-40B4-BE49-F238E27FC236}">
                <a16:creationId xmlns:a16="http://schemas.microsoft.com/office/drawing/2014/main" id="{5D170A62-6D9B-45CB-8B5D-841967D0F1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5E860DF-754E-405B-BB8B-91106A6A8597}"/>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10664696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5ADD8C-1FDF-46F4-8565-123CAE4D7FFB}"/>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50D599E-5C42-41DE-8FAC-85EADDB968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F334C13-5F85-4066-A13B-1501E93B487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404D451-EB08-4B3D-9710-A4D8E03F94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E49A04B-B11F-40D8-B40A-F0DB062ACB5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D7D9E31-9F2E-42A6-BD99-E77565F8EABD}"/>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8" name="מציין מיקום של כותרת תחתונה 7">
            <a:extLst>
              <a:ext uri="{FF2B5EF4-FFF2-40B4-BE49-F238E27FC236}">
                <a16:creationId xmlns:a16="http://schemas.microsoft.com/office/drawing/2014/main" id="{52CF8A19-D4FB-4C7F-8FB4-A9312D6B6FDB}"/>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1DCDBBFE-7EB0-44F0-959E-9977C503A3CB}"/>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9613267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4EE2FC-BF1B-4A47-8C04-4DCCC6C6931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FA83DBA-B00C-4933-AFCF-B2038984DB1A}"/>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4" name="מציין מיקום של כותרת תחתונה 3">
            <a:extLst>
              <a:ext uri="{FF2B5EF4-FFF2-40B4-BE49-F238E27FC236}">
                <a16:creationId xmlns:a16="http://schemas.microsoft.com/office/drawing/2014/main" id="{4A9D9398-7A6D-4127-9CA6-8C99291833B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6D5AC76A-CF4E-4847-A695-55A060892617}"/>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40774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7B63BE1-4355-48BD-8E87-A28997042EAB}"/>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3" name="מציין מיקום של כותרת תחתונה 2">
            <a:extLst>
              <a:ext uri="{FF2B5EF4-FFF2-40B4-BE49-F238E27FC236}">
                <a16:creationId xmlns:a16="http://schemas.microsoft.com/office/drawing/2014/main" id="{0A70FCC0-1BE0-462F-9E13-7913FD8AF3E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4A02007-4540-45A9-9BF9-B50A31E0293E}"/>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4852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D8725-E996-4709-A999-B55CC5D68E6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BFEE768-25C6-454B-BCC1-EBAF960C6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1FA1F7E-1412-46D2-8A29-CF6AD5E0C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D089068-9E08-4D37-88BF-76E9E5068C53}"/>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6" name="מציין מיקום של כותרת תחתונה 5">
            <a:extLst>
              <a:ext uri="{FF2B5EF4-FFF2-40B4-BE49-F238E27FC236}">
                <a16:creationId xmlns:a16="http://schemas.microsoft.com/office/drawing/2014/main" id="{B5705CD1-3437-485B-ABD5-E64F812DB3D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9BE4095-0713-40D6-9528-9253400B0896}"/>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087775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1EFC9C-D189-48FA-9442-4C990971770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0BDF5FE7-1FD2-419B-9850-290786161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A461203-F05C-47C8-998F-1F9551967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49B036C-CD2E-43E3-917F-83B3704AA6AD}"/>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6" name="מציין מיקום של כותרת תחתונה 5">
            <a:extLst>
              <a:ext uri="{FF2B5EF4-FFF2-40B4-BE49-F238E27FC236}">
                <a16:creationId xmlns:a16="http://schemas.microsoft.com/office/drawing/2014/main" id="{03F39762-1B1A-44FD-98FC-E3DBFCA7BDC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CC1E1AB-6256-447B-B6A7-CCE0BC5454E3}"/>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70102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980FC02-6A11-4F17-9BFB-44EA29A4BDF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C7F6BD1-24D8-4BC4-B6A3-2790368D45E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C640CCC-2E32-418C-B968-F85415CF64E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4D78D8FE-4509-4A20-94B9-1E3162A70B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0897D6F-3832-4DE3-AE8D-D517C608939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4AFC20-9327-400F-93F0-7075065CB252}" type="slidenum">
              <a:rPr lang="he-IL" smtClean="0"/>
              <a:t>‹#›</a:t>
            </a:fld>
            <a:endParaRPr lang="he-IL"/>
          </a:p>
        </p:txBody>
      </p:sp>
    </p:spTree>
    <p:extLst>
      <p:ext uri="{BB962C8B-B14F-4D97-AF65-F5344CB8AC3E}">
        <p14:creationId xmlns:p14="http://schemas.microsoft.com/office/powerpoint/2010/main" val="10682525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אובייקט, שעון, ישיבה, סגור&#10;&#10;התיאור נוצר באופן אוטומטי">
            <a:extLst>
              <a:ext uri="{FF2B5EF4-FFF2-40B4-BE49-F238E27FC236}">
                <a16:creationId xmlns:a16="http://schemas.microsoft.com/office/drawing/2014/main" id="{A73A5325-F613-414B-B2C3-0AB5245359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44316" y="45719"/>
            <a:ext cx="9699607" cy="6858000"/>
          </a:xfrm>
          <a:prstGeom prst="rect">
            <a:avLst/>
          </a:prstGeom>
        </p:spPr>
      </p:pic>
      <p:grpSp>
        <p:nvGrpSpPr>
          <p:cNvPr id="7" name="קבוצה 6"/>
          <p:cNvGrpSpPr/>
          <p:nvPr/>
        </p:nvGrpSpPr>
        <p:grpSpPr>
          <a:xfrm>
            <a:off x="-622402" y="323189"/>
            <a:ext cx="2501306" cy="1235102"/>
            <a:chOff x="-622402" y="323189"/>
            <a:chExt cx="2501306" cy="1235102"/>
          </a:xfrm>
        </p:grpSpPr>
        <p:sp>
          <p:nvSpPr>
            <p:cNvPr id="3" name="מלבן מעוגל 2"/>
            <p:cNvSpPr/>
            <p:nvPr/>
          </p:nvSpPr>
          <p:spPr>
            <a:xfrm>
              <a:off x="-622402" y="370806"/>
              <a:ext cx="2501306" cy="11398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12" y="323189"/>
              <a:ext cx="2021416" cy="1235102"/>
            </a:xfrm>
            <a:prstGeom prst="rect">
              <a:avLst/>
            </a:prstGeom>
          </p:spPr>
        </p:pic>
      </p:grpSp>
    </p:spTree>
    <p:extLst>
      <p:ext uri="{BB962C8B-B14F-4D97-AF65-F5344CB8AC3E}">
        <p14:creationId xmlns:p14="http://schemas.microsoft.com/office/powerpoint/2010/main" val="3221423566"/>
      </p:ext>
    </p:extLst>
  </p:cSld>
  <p:clrMapOvr>
    <a:masterClrMapping/>
  </p:clrMapOvr>
  <mc:AlternateContent xmlns:mc="http://schemas.openxmlformats.org/markup-compatibility/2006" xmlns:p14="http://schemas.microsoft.com/office/powerpoint/2010/main">
    <mc:Choice Requires="p14">
      <p:transition spd="slow" p14:dur="2000" advTm="83000"/>
    </mc:Choice>
    <mc:Fallback xmlns="">
      <p:transition spd="slow" advTm="8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0" fill="hold"/>
                                        <p:tgtEl>
                                          <p:spTgt spid="4"/>
                                        </p:tgtEl>
                                        <p:attrNameLst>
                                          <p:attrName>ppt_w</p:attrName>
                                        </p:attrNameLst>
                                      </p:cBhvr>
                                      <p:tavLst>
                                        <p:tav tm="0">
                                          <p:val>
                                            <p:fltVal val="0"/>
                                          </p:val>
                                        </p:tav>
                                        <p:tav tm="100000">
                                          <p:val>
                                            <p:strVal val="#ppt_w"/>
                                          </p:val>
                                        </p:tav>
                                      </p:tavLst>
                                    </p:anim>
                                    <p:anim calcmode="lin" valueType="num">
                                      <p:cBhvr>
                                        <p:cTn id="8" dur="2500" fill="hold"/>
                                        <p:tgtEl>
                                          <p:spTgt spid="4"/>
                                        </p:tgtEl>
                                        <p:attrNameLst>
                                          <p:attrName>ppt_h</p:attrName>
                                        </p:attrNameLst>
                                      </p:cBhvr>
                                      <p:tavLst>
                                        <p:tav tm="0">
                                          <p:val>
                                            <p:fltVal val="0"/>
                                          </p:val>
                                        </p:tav>
                                        <p:tav tm="100000">
                                          <p:val>
                                            <p:strVal val="#ppt_h"/>
                                          </p:val>
                                        </p:tav>
                                      </p:tavLst>
                                    </p:anim>
                                    <p:anim calcmode="lin" valueType="num">
                                      <p:cBhvr>
                                        <p:cTn id="9" dur="2500" fill="hold"/>
                                        <p:tgtEl>
                                          <p:spTgt spid="4"/>
                                        </p:tgtEl>
                                        <p:attrNameLst>
                                          <p:attrName>style.rotation</p:attrName>
                                        </p:attrNameLst>
                                      </p:cBhvr>
                                      <p:tavLst>
                                        <p:tav tm="0">
                                          <p:val>
                                            <p:fltVal val="90"/>
                                          </p:val>
                                        </p:tav>
                                        <p:tav tm="100000">
                                          <p:val>
                                            <p:fltVal val="0"/>
                                          </p:val>
                                        </p:tav>
                                      </p:tavLst>
                                    </p:anim>
                                    <p:animEffect transition="in" filter="fade">
                                      <p:cBhvr>
                                        <p:cTn id="10"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67210" y="4316554"/>
            <a:ext cx="9289790" cy="2312336"/>
          </a:xfrm>
          <a:prstGeom prst="rect">
            <a:avLst/>
          </a:prstGeom>
        </p:spPr>
      </p:pic>
      <p:sp>
        <p:nvSpPr>
          <p:cNvPr id="3" name="מלבן 2"/>
          <p:cNvSpPr/>
          <p:nvPr/>
        </p:nvSpPr>
        <p:spPr>
          <a:xfrm>
            <a:off x="1129430" y="797664"/>
            <a:ext cx="9933139" cy="3416320"/>
          </a:xfrm>
          <a:prstGeom prst="rect">
            <a:avLst/>
          </a:prstGeom>
        </p:spPr>
        <p:txBody>
          <a:bodyPr wrap="square">
            <a:spAutoFit/>
          </a:bodyPr>
          <a:lstStyle/>
          <a:p>
            <a:pPr algn="ctr"/>
            <a:r>
              <a:rPr lang="he-IL" sz="3600" dirty="0"/>
              <a:t>המילים שבסידור נכתבו על ידי "עורכי דין", אנשי הכנסת הגדולה וחכמי ישראל בכל הדורות. הם ידעו לאילו מילים יש כוח לפתוח שערי שמים. הם הבינו כיצד יש לסדר את התפילה כך שהיא תתקבל לרצון. איזה סוג של תפילה מתאים ליום חול, ואיזו תפילה מתאימה לשבת או לחג. מתי כדאי להזכיר את עקדת יצחק (בראש השנה, למשל) ומתי את מעמד הר סיני. כשאנחנו מתפללים בנוסח שהם קבעו עבורנו, התפילה שלנו נשמעת ומתקבלת בצורה </a:t>
            </a:r>
            <a:r>
              <a:rPr lang="he-IL" sz="3600" dirty="0" err="1"/>
              <a:t>מדוייקת</a:t>
            </a:r>
            <a:r>
              <a:rPr lang="he-IL" sz="3600" dirty="0"/>
              <a:t> יותר בעולם העליון.</a:t>
            </a:r>
            <a:endParaRPr lang="en-US" sz="3600" dirty="0"/>
          </a:p>
        </p:txBody>
      </p:sp>
      <p:sp>
        <p:nvSpPr>
          <p:cNvPr id="7" name="תיבת טקסט 6">
            <a:extLst>
              <a:ext uri="{FF2B5EF4-FFF2-40B4-BE49-F238E27FC236}">
                <a16:creationId xmlns:a16="http://schemas.microsoft.com/office/drawing/2014/main" id="{A46C53FD-7018-4E94-BC6F-06721065D9C3}"/>
              </a:ext>
            </a:extLst>
          </p:cNvPr>
          <p:cNvSpPr txBox="1"/>
          <p:nvPr/>
        </p:nvSpPr>
        <p:spPr>
          <a:xfrm>
            <a:off x="2704124" y="4989544"/>
            <a:ext cx="8128976" cy="584775"/>
          </a:xfrm>
          <a:prstGeom prst="rect">
            <a:avLst/>
          </a:prstGeom>
          <a:noFill/>
        </p:spPr>
        <p:txBody>
          <a:bodyPr wrap="square">
            <a:spAutoFit/>
          </a:bodyPr>
          <a:lstStyle/>
          <a:p>
            <a:pPr algn="ctr"/>
            <a:r>
              <a:rPr lang="he-IL" sz="3200" dirty="0"/>
              <a:t>זה הסבר יפה וגם נכון, אבל זה עדיין לא ההסבר העמוק של תורת החסידות.</a:t>
            </a:r>
            <a:endParaRPr lang="en-US" sz="3200" dirty="0"/>
          </a:p>
        </p:txBody>
      </p:sp>
      <p:pic>
        <p:nvPicPr>
          <p:cNvPr id="9" name="תמונה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0059" y="3429000"/>
            <a:ext cx="2148211" cy="5693676"/>
          </a:xfrm>
          <a:prstGeom prst="rect">
            <a:avLst/>
          </a:prstGeom>
        </p:spPr>
      </p:pic>
    </p:spTree>
    <p:extLst>
      <p:ext uri="{BB962C8B-B14F-4D97-AF65-F5344CB8AC3E}">
        <p14:creationId xmlns:p14="http://schemas.microsoft.com/office/powerpoint/2010/main" val="349283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right)">
                                      <p:cBhvr>
                                        <p:cTn id="14" dur="500"/>
                                        <p:tgtEl>
                                          <p:spTgt spid="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 name="קבוצה 5">
            <a:extLst>
              <a:ext uri="{FF2B5EF4-FFF2-40B4-BE49-F238E27FC236}">
                <a16:creationId xmlns:a16="http://schemas.microsoft.com/office/drawing/2014/main" id="{87F5BFF2-B801-430B-A7E5-EB59DFF7DFEF}"/>
              </a:ext>
            </a:extLst>
          </p:cNvPr>
          <p:cNvGrpSpPr/>
          <p:nvPr/>
        </p:nvGrpSpPr>
        <p:grpSpPr>
          <a:xfrm>
            <a:off x="647802" y="726511"/>
            <a:ext cx="10772038" cy="5962388"/>
            <a:chOff x="945572" y="917271"/>
            <a:chExt cx="5868000" cy="1332000"/>
          </a:xfrm>
          <a:solidFill>
            <a:srgbClr val="FFC1C1"/>
          </a:solidFill>
        </p:grpSpPr>
        <p:sp>
          <p:nvSpPr>
            <p:cNvPr id="7"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465424" y="2306300"/>
            <a:ext cx="8855900" cy="2862322"/>
          </a:xfrm>
          <a:prstGeom prst="rect">
            <a:avLst/>
          </a:prstGeom>
        </p:spPr>
        <p:txBody>
          <a:bodyPr wrap="square">
            <a:spAutoFit/>
          </a:bodyPr>
          <a:lstStyle/>
          <a:p>
            <a:pPr algn="ctr"/>
            <a:r>
              <a:rPr lang="he-IL" sz="3600" dirty="0"/>
              <a:t>אדמו"ר הזקן אומר: תפילה זה לא לדבר. תפילה זה להקשיב.</a:t>
            </a:r>
            <a:endParaRPr lang="en-US" sz="3600" dirty="0"/>
          </a:p>
          <a:p>
            <a:pPr algn="ctr"/>
            <a:r>
              <a:rPr lang="he-IL" sz="3600" dirty="0"/>
              <a:t>להקשיב למי? לנשמה שבתוכנו. כי המילים בסידור כתובות בשפה שלה. הן מביעות בדיוק את מה שהיא רוצה לומר. בכל פעם שאנחנו מתפללות, הנשמה שלנו שרה ומזמרת בתוך לבנו. התפילה היא בעצם בשבילה.</a:t>
            </a:r>
            <a:endParaRPr lang="en-US" sz="3600" dirty="0"/>
          </a:p>
          <a:p>
            <a:pPr algn="ctr"/>
            <a:r>
              <a:rPr lang="he-IL" sz="3600" dirty="0"/>
              <a:t>אנחנו צריכות רק לשתוק ולהקשיב, רק לא להפריע לנשמה לדבר. </a:t>
            </a:r>
            <a:endParaRPr lang="en-US" sz="3600" dirty="0"/>
          </a:p>
        </p:txBody>
      </p:sp>
      <p:sp>
        <p:nvSpPr>
          <p:cNvPr id="2" name="מלבן 1"/>
          <p:cNvSpPr/>
          <p:nvPr/>
        </p:nvSpPr>
        <p:spPr>
          <a:xfrm>
            <a:off x="2131951" y="1281931"/>
            <a:ext cx="7803739" cy="707886"/>
          </a:xfrm>
          <a:prstGeom prst="rect">
            <a:avLst/>
          </a:prstGeom>
        </p:spPr>
        <p:txBody>
          <a:bodyPr wrap="none">
            <a:spAutoFit/>
          </a:bodyPr>
          <a:lstStyle/>
          <a:p>
            <a:r>
              <a:rPr lang="he-IL" sz="4000" dirty="0"/>
              <a:t>את ההסבר החסידי נותן לנו אדמו"ר הזקן ב"ליקוטי תורה".</a:t>
            </a:r>
            <a:endParaRPr lang="en-US" sz="4000" dirty="0"/>
          </a:p>
        </p:txBody>
      </p:sp>
    </p:spTree>
    <p:extLst>
      <p:ext uri="{BB962C8B-B14F-4D97-AF65-F5344CB8AC3E}">
        <p14:creationId xmlns:p14="http://schemas.microsoft.com/office/powerpoint/2010/main" val="348438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704137" y="-2075260"/>
            <a:ext cx="4783725" cy="11008519"/>
          </a:xfrm>
          <a:prstGeom prst="rect">
            <a:avLst/>
          </a:prstGeom>
        </p:spPr>
      </p:pic>
      <p:sp>
        <p:nvSpPr>
          <p:cNvPr id="3" name="מלבן 2"/>
          <p:cNvSpPr/>
          <p:nvPr/>
        </p:nvSpPr>
        <p:spPr>
          <a:xfrm>
            <a:off x="2476500" y="2222103"/>
            <a:ext cx="7473172" cy="2246769"/>
          </a:xfrm>
          <a:prstGeom prst="rect">
            <a:avLst/>
          </a:prstGeom>
        </p:spPr>
        <p:txBody>
          <a:bodyPr wrap="square">
            <a:spAutoFit/>
          </a:bodyPr>
          <a:lstStyle/>
          <a:p>
            <a:r>
              <a:rPr lang="he-IL" sz="2800" dirty="0">
                <a:latin typeface="FrankG" panose="02020003050405020304" pitchFamily="18" charset="-79"/>
                <a:cs typeface="FrankG" panose="02020003050405020304" pitchFamily="18" charset="-79"/>
              </a:rPr>
              <a:t>ולכן כשיתפלל האדם יגמור בלבו שלא הגוף, פירוש נפש הבהמית המתאווה, היא המתפלל, [אלא] רק נפש חלק א־לוה ממעל היא המתפלל והיא מדבר בו דברי התפילה וכל העניינים הנאמר[ים] בה, והוא לא יעשה דבר, כי אם ישמיע לאוזנו [ויקשיב] את הרינה והתפילה אשר מזמרת ומשבחת!</a:t>
            </a:r>
            <a:endParaRPr lang="en-US" sz="2800" dirty="0">
              <a:latin typeface="FrankG" panose="02020003050405020304" pitchFamily="18" charset="-79"/>
              <a:cs typeface="FrankG" panose="02020003050405020304" pitchFamily="18" charset="-79"/>
            </a:endParaRPr>
          </a:p>
        </p:txBody>
      </p:sp>
    </p:spTree>
    <p:extLst>
      <p:ext uri="{BB962C8B-B14F-4D97-AF65-F5344CB8AC3E}">
        <p14:creationId xmlns:p14="http://schemas.microsoft.com/office/powerpoint/2010/main" val="381774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7ABBB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en-US" sz="3600" b="1" dirty="0">
              <a:solidFill>
                <a:schemeClr val="tx1"/>
              </a:solidFill>
            </a:endParaRPr>
          </a:p>
        </p:txBody>
      </p:sp>
      <p:grpSp>
        <p:nvGrpSpPr>
          <p:cNvPr id="8" name="קבוצה 7">
            <a:extLst>
              <a:ext uri="{FF2B5EF4-FFF2-40B4-BE49-F238E27FC236}">
                <a16:creationId xmlns:a16="http://schemas.microsoft.com/office/drawing/2014/main" id="{87F5BFF2-B801-430B-A7E5-EB59DFF7DFEF}"/>
              </a:ext>
            </a:extLst>
          </p:cNvPr>
          <p:cNvGrpSpPr/>
          <p:nvPr/>
        </p:nvGrpSpPr>
        <p:grpSpPr>
          <a:xfrm>
            <a:off x="647802" y="726511"/>
            <a:ext cx="10772038" cy="5962388"/>
            <a:chOff x="945572" y="917271"/>
            <a:chExt cx="5868000" cy="1332000"/>
          </a:xfrm>
          <a:solidFill>
            <a:srgbClr val="FFC1C1"/>
          </a:solidFill>
        </p:grpSpPr>
        <p:sp>
          <p:nvSpPr>
            <p:cNvPr id="9"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519128" y="1445547"/>
            <a:ext cx="9153743" cy="4524315"/>
          </a:xfrm>
          <a:prstGeom prst="rect">
            <a:avLst/>
          </a:prstGeom>
        </p:spPr>
        <p:txBody>
          <a:bodyPr wrap="square">
            <a:spAutoFit/>
          </a:bodyPr>
          <a:lstStyle/>
          <a:p>
            <a:r>
              <a:rPr lang="he-IL" sz="3200" dirty="0"/>
              <a:t>זה גם ההסבר לתופעה המוזרה של הנענוע בתפילה. למה אנחנו מתנועעות בזמן התפילה? זה לא כתוב בשום ספר הלכה, אף אחד לא קבע שכך יהיה, זה פשוט קורה באופן אוטומטי. מה ההסבר? כי בזמן התפילה הנשמה נעה, היא רוקדת, התפילה 'מדליקה' אותה והיא מרצדת בתוכנו כמו להבה של נר, ובאופן בלתי נשלט אנחנו מתחילות להתנדנד...</a:t>
            </a:r>
          </a:p>
          <a:p>
            <a:endParaRPr lang="he-IL" sz="3200" dirty="0"/>
          </a:p>
          <a:p>
            <a:r>
              <a:rPr lang="he-IL" sz="3200" dirty="0"/>
              <a:t>זה קורה גם אם לא מבינים כלום, גם אם לא מרגישים כלום, וגם אם חושבים בזמן התפילה על דברים אחרים. הנפש הבהמית עסוקה בשלה, והנשמה בשלה.</a:t>
            </a:r>
            <a:endParaRPr lang="en-US" sz="3200" dirty="0"/>
          </a:p>
          <a:p>
            <a:endParaRPr lang="en-US" sz="3200" dirty="0"/>
          </a:p>
        </p:txBody>
      </p:sp>
      <p:pic>
        <p:nvPicPr>
          <p:cNvPr id="7" name="תמונה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180" y="1963484"/>
            <a:ext cx="1542238" cy="4725414"/>
          </a:xfrm>
          <a:prstGeom prst="rect">
            <a:avLst/>
          </a:prstGeom>
        </p:spPr>
      </p:pic>
    </p:spTree>
    <p:extLst>
      <p:ext uri="{BB962C8B-B14F-4D97-AF65-F5344CB8AC3E}">
        <p14:creationId xmlns:p14="http://schemas.microsoft.com/office/powerpoint/2010/main" val="28593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20332" y="515095"/>
            <a:ext cx="8254652" cy="6241305"/>
          </a:xfrm>
          <a:prstGeom prst="rect">
            <a:avLst/>
          </a:prstGeom>
        </p:spPr>
      </p:pic>
      <p:sp>
        <p:nvSpPr>
          <p:cNvPr id="3" name="מלבן 2"/>
          <p:cNvSpPr/>
          <p:nvPr/>
        </p:nvSpPr>
        <p:spPr>
          <a:xfrm>
            <a:off x="3476486" y="1636458"/>
            <a:ext cx="6096000" cy="3416320"/>
          </a:xfrm>
          <a:prstGeom prst="rect">
            <a:avLst/>
          </a:prstGeom>
        </p:spPr>
        <p:txBody>
          <a:bodyPr>
            <a:spAutoFit/>
          </a:bodyPr>
          <a:lstStyle/>
          <a:p>
            <a:r>
              <a:rPr lang="he-IL" sz="3600" dirty="0"/>
              <a:t>ובכל זאת, צריך להשתדל להקשיב. לכן – מסביר אדמו"ר הזקן – ההלכה אומרת: "השמע לאוזניך מה שאתה מוציא מפיך". הפירוש הפשוט של המילים הוא שצריך לקרוא את התפילה בקול, כך שהאוזניים ישמעו – לא כמו אלה שמניעים את השפתיים מבלי להוציא שום קול.</a:t>
            </a:r>
            <a:endParaRPr lang="en-US" sz="3600" dirty="0"/>
          </a:p>
        </p:txBody>
      </p:sp>
      <p:pic>
        <p:nvPicPr>
          <p:cNvPr id="8" name="תמונה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0580" y="2205940"/>
            <a:ext cx="2148211" cy="5693676"/>
          </a:xfrm>
          <a:prstGeom prst="rect">
            <a:avLst/>
          </a:prstGeom>
        </p:spPr>
      </p:pic>
    </p:spTree>
    <p:extLst>
      <p:ext uri="{BB962C8B-B14F-4D97-AF65-F5344CB8AC3E}">
        <p14:creationId xmlns:p14="http://schemas.microsoft.com/office/powerpoint/2010/main" val="197676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 name="קבוצה 5">
            <a:extLst>
              <a:ext uri="{FF2B5EF4-FFF2-40B4-BE49-F238E27FC236}">
                <a16:creationId xmlns:a16="http://schemas.microsoft.com/office/drawing/2014/main" id="{87F5BFF2-B801-430B-A7E5-EB59DFF7DFEF}"/>
              </a:ext>
            </a:extLst>
          </p:cNvPr>
          <p:cNvGrpSpPr/>
          <p:nvPr/>
        </p:nvGrpSpPr>
        <p:grpSpPr>
          <a:xfrm>
            <a:off x="709981" y="1281931"/>
            <a:ext cx="10772038" cy="4620189"/>
            <a:chOff x="945572" y="917271"/>
            <a:chExt cx="5868000" cy="1332000"/>
          </a:xfrm>
          <a:solidFill>
            <a:srgbClr val="FFC1C1"/>
          </a:solidFill>
        </p:grpSpPr>
        <p:sp>
          <p:nvSpPr>
            <p:cNvPr id="7"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922624" y="2729263"/>
            <a:ext cx="8855900" cy="2308324"/>
          </a:xfrm>
          <a:prstGeom prst="rect">
            <a:avLst/>
          </a:prstGeom>
        </p:spPr>
        <p:txBody>
          <a:bodyPr wrap="square">
            <a:spAutoFit/>
          </a:bodyPr>
          <a:lstStyle/>
          <a:p>
            <a:pPr algn="ctr"/>
            <a:r>
              <a:rPr lang="he-IL" sz="3600" dirty="0"/>
              <a:t>"השמע לאוזניך מה שאתה מוציא מפיך"! כל עניין התפילה הוא להקשיב למילים שיוצאות לנו מהפה. את המילים אומרת הנשמה, ואנחנו מטות את האוזן ומאזינות. אנחנו צריכות להשתדל לשים לב למילים הנאמרות, שמספרות לנו מה הנשמה שלנו מרגישה עכשיו, מה היא חווה עכשיו.</a:t>
            </a:r>
            <a:endParaRPr lang="en-US" sz="3600" dirty="0"/>
          </a:p>
        </p:txBody>
      </p:sp>
      <p:sp>
        <p:nvSpPr>
          <p:cNvPr id="2" name="מלבן 1"/>
          <p:cNvSpPr/>
          <p:nvPr/>
        </p:nvSpPr>
        <p:spPr>
          <a:xfrm>
            <a:off x="1942050" y="1781833"/>
            <a:ext cx="8348190" cy="707886"/>
          </a:xfrm>
          <a:prstGeom prst="rect">
            <a:avLst/>
          </a:prstGeom>
        </p:spPr>
        <p:txBody>
          <a:bodyPr wrap="square">
            <a:spAutoFit/>
          </a:bodyPr>
          <a:lstStyle/>
          <a:p>
            <a:pPr algn="ctr"/>
            <a:r>
              <a:rPr lang="he-IL" sz="4000" dirty="0"/>
              <a:t>אבל אדמו"ר הזקן מפרש את זה פירוש חסידי: </a:t>
            </a:r>
            <a:endParaRPr lang="en-US" sz="4000" dirty="0"/>
          </a:p>
        </p:txBody>
      </p:sp>
    </p:spTree>
    <p:extLst>
      <p:ext uri="{BB962C8B-B14F-4D97-AF65-F5344CB8AC3E}">
        <p14:creationId xmlns:p14="http://schemas.microsoft.com/office/powerpoint/2010/main" val="79602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391503" y="-851798"/>
            <a:ext cx="3183525" cy="11008519"/>
          </a:xfrm>
          <a:prstGeom prst="rect">
            <a:avLst/>
          </a:prstGeom>
        </p:spPr>
      </p:pic>
      <p:sp>
        <p:nvSpPr>
          <p:cNvPr id="3" name="מלבן 2"/>
          <p:cNvSpPr/>
          <p:nvPr/>
        </p:nvSpPr>
        <p:spPr>
          <a:xfrm>
            <a:off x="1197459" y="4006130"/>
            <a:ext cx="9006213" cy="1292662"/>
          </a:xfrm>
          <a:prstGeom prst="rect">
            <a:avLst/>
          </a:prstGeom>
        </p:spPr>
        <p:txBody>
          <a:bodyPr wrap="square">
            <a:spAutoFit/>
          </a:bodyPr>
          <a:lstStyle/>
          <a:p>
            <a:r>
              <a:rPr lang="he-IL" sz="2600" dirty="0">
                <a:latin typeface="FrankG" panose="02020003050405020304" pitchFamily="18" charset="-79"/>
                <a:cs typeface="FrankG" panose="02020003050405020304" pitchFamily="18" charset="-79"/>
              </a:rPr>
              <a:t>וכן כך היה רגיל בפיו של החסיד הנודע כעובד </a:t>
            </a:r>
            <a:r>
              <a:rPr lang="he-IL" sz="2600" dirty="0" err="1">
                <a:latin typeface="FrankG" panose="02020003050405020304" pitchFamily="18" charset="-79"/>
                <a:cs typeface="FrankG" panose="02020003050405020304" pitchFamily="18" charset="-79"/>
              </a:rPr>
              <a:t>אלקים</a:t>
            </a:r>
            <a:r>
              <a:rPr lang="he-IL" sz="2600" dirty="0">
                <a:latin typeface="FrankG" panose="02020003050405020304" pitchFamily="18" charset="-79"/>
                <a:cs typeface="FrankG" panose="02020003050405020304" pitchFamily="18" charset="-79"/>
              </a:rPr>
              <a:t>, רבי יצחק </a:t>
            </a:r>
            <a:r>
              <a:rPr lang="he-IL" sz="2600" dirty="0" err="1">
                <a:latin typeface="FrankG" panose="02020003050405020304" pitchFamily="18" charset="-79"/>
                <a:cs typeface="FrankG" panose="02020003050405020304" pitchFamily="18" charset="-79"/>
              </a:rPr>
              <a:t>הורוויץ</a:t>
            </a:r>
            <a:r>
              <a:rPr lang="he-IL" sz="2600" dirty="0">
                <a:latin typeface="FrankG" panose="02020003050405020304" pitchFamily="18" charset="-79"/>
                <a:cs typeface="FrankG" panose="02020003050405020304" pitchFamily="18" charset="-79"/>
              </a:rPr>
              <a:t>, המכונה "</a:t>
            </a:r>
            <a:r>
              <a:rPr lang="he-IL" sz="2600" dirty="0" err="1">
                <a:latin typeface="FrankG" panose="02020003050405020304" pitchFamily="18" charset="-79"/>
                <a:cs typeface="FrankG" panose="02020003050405020304" pitchFamily="18" charset="-79"/>
              </a:rPr>
              <a:t>איצ'ה</a:t>
            </a:r>
            <a:r>
              <a:rPr lang="he-IL" sz="2600" dirty="0">
                <a:latin typeface="FrankG" panose="02020003050405020304" pitchFamily="18" charset="-79"/>
                <a:cs typeface="FrankG" panose="02020003050405020304" pitchFamily="18" charset="-79"/>
              </a:rPr>
              <a:t> מתמיד", הי"ד: מתי מתראים עם הקב"ה? בעת התפילה! (חסידות מבוארת, עבודת התפילה) </a:t>
            </a:r>
            <a:endParaRPr lang="en-US" sz="2600" dirty="0">
              <a:latin typeface="FrankG" panose="02020003050405020304" pitchFamily="18" charset="-79"/>
              <a:cs typeface="FrankG" panose="02020003050405020304" pitchFamily="18" charset="-79"/>
            </a:endParaRPr>
          </a:p>
        </p:txBody>
      </p:sp>
      <p:sp>
        <p:nvSpPr>
          <p:cNvPr id="7" name="מלבן 6"/>
          <p:cNvSpPr/>
          <p:nvPr/>
        </p:nvSpPr>
        <p:spPr>
          <a:xfrm>
            <a:off x="693715" y="506153"/>
            <a:ext cx="10579100" cy="2554545"/>
          </a:xfrm>
          <a:prstGeom prst="rect">
            <a:avLst/>
          </a:prstGeom>
        </p:spPr>
        <p:txBody>
          <a:bodyPr wrap="square">
            <a:spAutoFit/>
          </a:bodyPr>
          <a:lstStyle/>
          <a:p>
            <a:pPr algn="ctr"/>
            <a:r>
              <a:rPr lang="he-IL" sz="3200" dirty="0"/>
              <a:t>התפילה היא "זמן איכות" של הנשמה עם ה', זמן איכות חיוני מאין כמוהו. </a:t>
            </a:r>
          </a:p>
          <a:p>
            <a:pPr algn="ctr"/>
            <a:r>
              <a:rPr lang="he-IL" sz="3200" dirty="0"/>
              <a:t>הרי הנשמה היא חלק א־לוה ממעל, היא זקוקה כל כך לקשר עם ה', והיא נמצאת כל כך רחוק. </a:t>
            </a:r>
          </a:p>
          <a:p>
            <a:pPr algn="ctr"/>
            <a:r>
              <a:rPr lang="he-IL" sz="3200" dirty="0"/>
              <a:t>זמן התפילה הוא ההזדמנות שלה להתחבר מחדש. </a:t>
            </a:r>
          </a:p>
          <a:p>
            <a:pPr algn="ctr"/>
            <a:r>
              <a:rPr lang="he-IL" sz="3200" dirty="0"/>
              <a:t>לכן מבואר בחסידות שתפילה היא מלשון "נפתולי </a:t>
            </a:r>
            <a:r>
              <a:rPr lang="he-IL" sz="3200" dirty="0" err="1"/>
              <a:t>אלקים</a:t>
            </a:r>
            <a:r>
              <a:rPr lang="he-IL" sz="3200" dirty="0"/>
              <a:t> </a:t>
            </a:r>
            <a:r>
              <a:rPr lang="he-IL" sz="3200" dirty="0" err="1"/>
              <a:t>נפתלתי</a:t>
            </a:r>
            <a:r>
              <a:rPr lang="he-IL" sz="3200" dirty="0"/>
              <a:t>" שפירושו חיבור. </a:t>
            </a:r>
          </a:p>
          <a:p>
            <a:pPr algn="ctr"/>
            <a:r>
              <a:rPr lang="he-IL" sz="3200" dirty="0"/>
              <a:t>תפילה היא זמן של חיבור.</a:t>
            </a:r>
            <a:endParaRPr lang="en-US" sz="3200" dirty="0"/>
          </a:p>
        </p:txBody>
      </p:sp>
    </p:spTree>
    <p:extLst>
      <p:ext uri="{BB962C8B-B14F-4D97-AF65-F5344CB8AC3E}">
        <p14:creationId xmlns:p14="http://schemas.microsoft.com/office/powerpoint/2010/main" val="4120050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7ABBB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1151699" y="1130188"/>
            <a:ext cx="9888602" cy="3170099"/>
          </a:xfrm>
          <a:prstGeom prst="rect">
            <a:avLst/>
          </a:prstGeom>
        </p:spPr>
        <p:txBody>
          <a:bodyPr wrap="square">
            <a:spAutoFit/>
          </a:bodyPr>
          <a:lstStyle/>
          <a:p>
            <a:r>
              <a:rPr lang="he-IL" sz="4000" dirty="0"/>
              <a:t>וזאת הסיבה שעיקר התפילה היא המילים שבסידור. התפילה שבסידור כתובה בשפה מיוחדת – שפת הנשמה.</a:t>
            </a:r>
          </a:p>
          <a:p>
            <a:r>
              <a:rPr lang="he-IL" sz="4000" dirty="0"/>
              <a:t>כך מלמדת אותנו תורת החסידות לראות באור אחר את הפעולה היומיומית של קריאת מילות התפילה מתוך הסידור.</a:t>
            </a:r>
            <a:endParaRPr lang="en-US" sz="4000" dirty="0"/>
          </a:p>
          <a:p>
            <a:endParaRPr lang="en-US" sz="4000" dirty="0"/>
          </a:p>
        </p:txBody>
      </p:sp>
      <p:pic>
        <p:nvPicPr>
          <p:cNvPr id="6"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8195" y="3972647"/>
            <a:ext cx="2856111" cy="2288198"/>
          </a:xfrm>
          <a:prstGeom prst="rect">
            <a:avLst/>
          </a:prstGeom>
        </p:spPr>
      </p:pic>
      <p:pic>
        <p:nvPicPr>
          <p:cNvPr id="8" name="תמונה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1692" y="2980246"/>
            <a:ext cx="2362705" cy="5693676"/>
          </a:xfrm>
          <a:prstGeom prst="rect">
            <a:avLst/>
          </a:prstGeom>
        </p:spPr>
      </p:pic>
    </p:spTree>
    <p:extLst>
      <p:ext uri="{BB962C8B-B14F-4D97-AF65-F5344CB8AC3E}">
        <p14:creationId xmlns:p14="http://schemas.microsoft.com/office/powerpoint/2010/main" val="281764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המנון יט כסלו תשפא">
            <a:hlinkClick r:id="" action="ppaction://media"/>
            <a:extLst>
              <a:ext uri="{FF2B5EF4-FFF2-40B4-BE49-F238E27FC236}">
                <a16:creationId xmlns:a16="http://schemas.microsoft.com/office/drawing/2014/main" id="{B01218E3-2393-4780-AAC9-2A0DD9381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6320" y="842671"/>
            <a:ext cx="10119360" cy="5692140"/>
          </a:xfrm>
          <a:prstGeom prst="rect">
            <a:avLst/>
          </a:prstGeom>
        </p:spPr>
      </p:pic>
    </p:spTree>
    <p:extLst>
      <p:ext uri="{BB962C8B-B14F-4D97-AF65-F5344CB8AC3E}">
        <p14:creationId xmlns:p14="http://schemas.microsoft.com/office/powerpoint/2010/main" val="3190452211"/>
      </p:ext>
    </p:extLst>
  </p:cSld>
  <p:clrMapOvr>
    <a:masterClrMapping/>
  </p:clrMapOvr>
  <mc:AlternateContent xmlns:mc="http://schemas.openxmlformats.org/markup-compatibility/2006" xmlns:p14="http://schemas.microsoft.com/office/powerpoint/2010/main">
    <mc:Choice Requires="p14">
      <p:transition spd="slow" p14:dur="2000" advTm="83000"/>
    </mc:Choice>
    <mc:Fallback xmlns="">
      <p:transition spd="slow" advTm="8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1"/>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תמונה 19"/>
          <p:cNvPicPr>
            <a:picLocks noChangeAspect="1"/>
          </p:cNvPicPr>
          <p:nvPr/>
        </p:nvPicPr>
        <p:blipFill>
          <a:blip r:embed="rId4">
            <a:extLst>
              <a:ext uri="{BEBA8EAE-BF5A-486C-A8C5-ECC9F3942E4B}">
                <a14:imgProps xmlns:a14="http://schemas.microsoft.com/office/drawing/2010/main">
                  <a14:imgLayer r:embed="rId5">
                    <a14:imgEffect>
                      <a14:backgroundRemoval t="2778" b="90000" l="2822" r="99549">
                        <a14:foregroundMark x1="73702" y1="6296" x2="8465" y2="51111"/>
                        <a14:foregroundMark x1="2822" y1="43519" x2="91986" y2="46667"/>
                        <a14:foregroundMark x1="98758" y1="28148" x2="99661" y2="32407"/>
                        <a14:foregroundMark x1="51129" y1="2778" x2="58804" y2="3519"/>
                        <a14:foregroundMark x1="44131" y1="66111" x2="53837" y2="66481"/>
                        <a14:foregroundMark x1="65124" y1="74074" x2="61738" y2="77963"/>
                        <a14:foregroundMark x1="38262" y1="87037" x2="38939" y2="89074"/>
                      </a14:backgroundRemoval>
                    </a14:imgEffect>
                  </a14:imgLayer>
                </a14:imgProps>
              </a:ext>
              <a:ext uri="{28A0092B-C50C-407E-A947-70E740481C1C}">
                <a14:useLocalDpi xmlns:a14="http://schemas.microsoft.com/office/drawing/2010/main" val="0"/>
              </a:ext>
            </a:extLst>
          </a:blip>
          <a:stretch>
            <a:fillRect/>
          </a:stretch>
        </p:blipFill>
        <p:spPr>
          <a:xfrm>
            <a:off x="3662908" y="130810"/>
            <a:ext cx="5564285" cy="4657090"/>
          </a:xfrm>
          <a:prstGeom prst="rect">
            <a:avLst/>
          </a:prstGeom>
        </p:spPr>
      </p:pic>
      <p:pic>
        <p:nvPicPr>
          <p:cNvPr id="10" name="תמונה 9"/>
          <p:cNvPicPr>
            <a:picLocks noChangeAspect="1"/>
          </p:cNvPicPr>
          <p:nvPr/>
        </p:nvPicPr>
        <p:blipFill>
          <a:blip r:embed="rId6"/>
          <a:stretch>
            <a:fillRect/>
          </a:stretch>
        </p:blipFill>
        <p:spPr>
          <a:xfrm>
            <a:off x="6092190" y="3425190"/>
            <a:ext cx="7620" cy="7620"/>
          </a:xfrm>
          <a:prstGeom prst="rect">
            <a:avLst/>
          </a:prstGeom>
        </p:spPr>
      </p:pic>
      <p:sp>
        <p:nvSpPr>
          <p:cNvPr id="21" name="מלבן 20"/>
          <p:cNvSpPr/>
          <p:nvPr/>
        </p:nvSpPr>
        <p:spPr>
          <a:xfrm>
            <a:off x="4588510" y="889695"/>
            <a:ext cx="4006226" cy="1569660"/>
          </a:xfrm>
          <a:prstGeom prst="rect">
            <a:avLst/>
          </a:prstGeom>
        </p:spPr>
        <p:txBody>
          <a:bodyPr wrap="none">
            <a:spAutoFit/>
          </a:bodyPr>
          <a:lstStyle/>
          <a:p>
            <a:r>
              <a:rPr lang="he-IL" sz="9600" dirty="0"/>
              <a:t>תודה, השם.</a:t>
            </a:r>
            <a:endParaRPr lang="en-US" sz="9600" dirty="0"/>
          </a:p>
        </p:txBody>
      </p:sp>
      <p:pic>
        <p:nvPicPr>
          <p:cNvPr id="5" name="תמונה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514404" y="3218240"/>
            <a:ext cx="2148211" cy="5693676"/>
          </a:xfrm>
          <a:prstGeom prst="rect">
            <a:avLst/>
          </a:prstGeom>
        </p:spPr>
      </p:pic>
      <p:pic>
        <p:nvPicPr>
          <p:cNvPr id="2" name="תפילה בנים 1 (online-audio-converter.com)">
            <a:hlinkClick r:id="" action="ppaction://media"/>
            <a:extLst>
              <a:ext uri="{FF2B5EF4-FFF2-40B4-BE49-F238E27FC236}">
                <a16:creationId xmlns:a16="http://schemas.microsoft.com/office/drawing/2014/main" id="{F60A3517-4A57-43DB-A13B-35F0ECAEC0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8172" y="148657"/>
            <a:ext cx="609600" cy="609600"/>
          </a:xfrm>
          <a:prstGeom prst="rect">
            <a:avLst/>
          </a:prstGeom>
        </p:spPr>
      </p:pic>
    </p:spTree>
    <p:extLst>
      <p:ext uri="{BB962C8B-B14F-4D97-AF65-F5344CB8AC3E}">
        <p14:creationId xmlns:p14="http://schemas.microsoft.com/office/powerpoint/2010/main" val="286214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60"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wipe(right)">
                                      <p:cBhvr>
                                        <p:cTn id="9" dur="500"/>
                                        <p:tgtEl>
                                          <p:spTgt spid="21"/>
                                        </p:tgtEl>
                                      </p:cBhvr>
                                    </p:animEffect>
                                  </p:childTnLst>
                                </p:cTn>
                              </p:par>
                              <p:par>
                                <p:cTn id="10" presetID="22" presetClass="entr" presetSubtype="2"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 name="תמונה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46450" y="3644797"/>
            <a:ext cx="4609087" cy="3424564"/>
          </a:xfrm>
          <a:prstGeom prst="rect">
            <a:avLst/>
          </a:prstGeom>
        </p:spPr>
      </p:pic>
      <p:pic>
        <p:nvPicPr>
          <p:cNvPr id="11" name="תמונה 10"/>
          <p:cNvPicPr>
            <a:picLocks noChangeAspect="1"/>
          </p:cNvPicPr>
          <p:nvPr/>
        </p:nvPicPr>
        <p:blipFill rotWithShape="1">
          <a:blip r:embed="rId6">
            <a:extLst>
              <a:ext uri="{28A0092B-C50C-407E-A947-70E740481C1C}">
                <a14:useLocalDpi xmlns:a14="http://schemas.microsoft.com/office/drawing/2010/main" val="0"/>
              </a:ext>
            </a:extLst>
          </a:blip>
          <a:srcRect t="27279"/>
          <a:stretch/>
        </p:blipFill>
        <p:spPr>
          <a:xfrm>
            <a:off x="-363537" y="2328069"/>
            <a:ext cx="9942534" cy="7230261"/>
          </a:xfrm>
          <a:prstGeom prst="rect">
            <a:avLst/>
          </a:prstGeom>
        </p:spPr>
      </p:pic>
      <p:pic>
        <p:nvPicPr>
          <p:cNvPr id="12" name="תמונה 11"/>
          <p:cNvPicPr>
            <a:picLocks noChangeAspect="1"/>
          </p:cNvPicPr>
          <p:nvPr/>
        </p:nvPicPr>
        <p:blipFill>
          <a:blip r:embed="rId7" cstate="hqprint">
            <a:extLst>
              <a:ext uri="{BEBA8EAE-BF5A-486C-A8C5-ECC9F3942E4B}">
                <a14:imgProps xmlns:a14="http://schemas.microsoft.com/office/drawing/2010/main">
                  <a14:imgLayer r:embed="rId8">
                    <a14:imgEffect>
                      <a14:backgroundRemoval t="8125" b="93125" l="10000" r="90000">
                        <a14:foregroundMark x1="56875" y1="93125" x2="48750" y2="91042"/>
                        <a14:foregroundMark x1="44688" y1="8125" x2="47969" y2="8333"/>
                      </a14:backgroundRemoval>
                    </a14:imgEffect>
                  </a14:imgLayer>
                </a14:imgProps>
              </a:ext>
              <a:ext uri="{28A0092B-C50C-407E-A947-70E740481C1C}">
                <a14:useLocalDpi xmlns:a14="http://schemas.microsoft.com/office/drawing/2010/main" val="0"/>
              </a:ext>
            </a:extLst>
          </a:blip>
          <a:stretch>
            <a:fillRect/>
          </a:stretch>
        </p:blipFill>
        <p:spPr>
          <a:xfrm rot="865260">
            <a:off x="10179189" y="3588212"/>
            <a:ext cx="1412616" cy="1059462"/>
          </a:xfrm>
          <a:prstGeom prst="rect">
            <a:avLst/>
          </a:prstGeom>
        </p:spPr>
      </p:pic>
      <p:pic>
        <p:nvPicPr>
          <p:cNvPr id="8" name="תמונה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947788" y="269653"/>
            <a:ext cx="2603323" cy="6899917"/>
          </a:xfrm>
          <a:prstGeom prst="rect">
            <a:avLst/>
          </a:prstGeom>
        </p:spPr>
      </p:pic>
      <p:pic>
        <p:nvPicPr>
          <p:cNvPr id="2" name="תפילה בנים 2 (online-audio-converter.com)">
            <a:hlinkClick r:id="" action="ppaction://media"/>
            <a:extLst>
              <a:ext uri="{FF2B5EF4-FFF2-40B4-BE49-F238E27FC236}">
                <a16:creationId xmlns:a16="http://schemas.microsoft.com/office/drawing/2014/main" id="{868F95C4-604A-42CC-9491-BC3E6C5B9C8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7799" y="111493"/>
            <a:ext cx="609600" cy="609600"/>
          </a:xfrm>
          <a:prstGeom prst="rect">
            <a:avLst/>
          </a:prstGeom>
        </p:spPr>
      </p:pic>
    </p:spTree>
    <p:extLst>
      <p:ext uri="{BB962C8B-B14F-4D97-AF65-F5344CB8AC3E}">
        <p14:creationId xmlns:p14="http://schemas.microsoft.com/office/powerpoint/2010/main" val="31621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9"/>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b="30889"/>
          <a:stretch/>
        </p:blipFill>
        <p:spPr>
          <a:xfrm>
            <a:off x="941854" y="-1396103"/>
            <a:ext cx="4704908" cy="6155056"/>
          </a:xfrm>
          <a:prstGeom prst="rect">
            <a:avLst/>
          </a:prstGeom>
        </p:spPr>
      </p:pic>
      <p:pic>
        <p:nvPicPr>
          <p:cNvPr id="15" name="תמונה 14"/>
          <p:cNvPicPr>
            <a:picLocks noChangeAspect="1"/>
          </p:cNvPicPr>
          <p:nvPr/>
        </p:nvPicPr>
        <p:blipFill rotWithShape="1">
          <a:blip r:embed="rId4">
            <a:extLst>
              <a:ext uri="{28A0092B-C50C-407E-A947-70E740481C1C}">
                <a14:useLocalDpi xmlns:a14="http://schemas.microsoft.com/office/drawing/2010/main" val="0"/>
              </a:ext>
            </a:extLst>
          </a:blip>
          <a:srcRect b="30889"/>
          <a:stretch/>
        </p:blipFill>
        <p:spPr>
          <a:xfrm>
            <a:off x="2965539" y="238737"/>
            <a:ext cx="4704908" cy="6155056"/>
          </a:xfrm>
          <a:prstGeom prst="rect">
            <a:avLst/>
          </a:prstGeom>
        </p:spPr>
      </p:pic>
      <p:pic>
        <p:nvPicPr>
          <p:cNvPr id="17" name="תמונה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08" y="894326"/>
            <a:ext cx="6713951" cy="2312336"/>
          </a:xfrm>
          <a:prstGeom prst="rect">
            <a:avLst/>
          </a:prstGeom>
        </p:spPr>
      </p:pic>
      <p:sp>
        <p:nvSpPr>
          <p:cNvPr id="18" name="מלבן 17"/>
          <p:cNvSpPr/>
          <p:nvPr/>
        </p:nvSpPr>
        <p:spPr>
          <a:xfrm>
            <a:off x="5906716" y="1434518"/>
            <a:ext cx="6126998" cy="1064137"/>
          </a:xfrm>
          <a:prstGeom prst="rect">
            <a:avLst/>
          </a:prstGeom>
        </p:spPr>
        <p:txBody>
          <a:bodyPr wrap="none">
            <a:spAutoFit/>
          </a:bodyPr>
          <a:lstStyle/>
          <a:p>
            <a:pPr indent="457200" algn="just">
              <a:lnSpc>
                <a:spcPct val="107000"/>
              </a:lnSpc>
              <a:spcAft>
                <a:spcPts val="800"/>
              </a:spcAft>
            </a:pPr>
            <a:r>
              <a:rPr lang="he-IL" sz="6000" dirty="0"/>
              <a:t>לא עדיף להתפלל מהלב???</a:t>
            </a:r>
            <a:endParaRPr lang="en-US" sz="6000" dirty="0"/>
          </a:p>
        </p:txBody>
      </p:sp>
      <p:pic>
        <p:nvPicPr>
          <p:cNvPr id="11" name="תמונה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033" y="2757890"/>
            <a:ext cx="2311905" cy="5693676"/>
          </a:xfrm>
          <a:prstGeom prst="rect">
            <a:avLst/>
          </a:prstGeom>
        </p:spPr>
      </p:pic>
      <p:pic>
        <p:nvPicPr>
          <p:cNvPr id="2" name="תפילה בנים 3 (online-audio-converter.com)">
            <a:hlinkClick r:id="" action="ppaction://media"/>
            <a:extLst>
              <a:ext uri="{FF2B5EF4-FFF2-40B4-BE49-F238E27FC236}">
                <a16:creationId xmlns:a16="http://schemas.microsoft.com/office/drawing/2014/main" id="{24778D8C-74B7-4773-A663-4E233847D0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6127" y="238737"/>
            <a:ext cx="609600" cy="609600"/>
          </a:xfrm>
          <a:prstGeom prst="rect">
            <a:avLst/>
          </a:prstGeom>
        </p:spPr>
      </p:pic>
    </p:spTree>
    <p:extLst>
      <p:ext uri="{BB962C8B-B14F-4D97-AF65-F5344CB8AC3E}">
        <p14:creationId xmlns:p14="http://schemas.microsoft.com/office/powerpoint/2010/main" val="22403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2"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right)">
                                      <p:cBhvr>
                                        <p:cTn id="9" dur="500"/>
                                        <p:tgtEl>
                                          <p:spTgt spid="18"/>
                                        </p:tgtEl>
                                      </p:cBhvr>
                                    </p:animEffect>
                                  </p:childTnLst>
                                </p:cTn>
                              </p:par>
                              <p:par>
                                <p:cTn id="10" presetID="22" presetClass="entr" presetSubtype="2"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par>
                          <p:cTn id="13" fill="hold">
                            <p:stCondLst>
                              <p:cond delay="12512"/>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16" y="492821"/>
            <a:ext cx="7381875" cy="5772150"/>
          </a:xfrm>
          <a:prstGeom prst="rect">
            <a:avLst/>
          </a:prstGeom>
        </p:spPr>
      </p:pic>
      <p:sp>
        <p:nvSpPr>
          <p:cNvPr id="3" name="מלבן 2"/>
          <p:cNvSpPr/>
          <p:nvPr/>
        </p:nvSpPr>
        <p:spPr>
          <a:xfrm>
            <a:off x="5398652" y="1799107"/>
            <a:ext cx="6096000" cy="2215991"/>
          </a:xfrm>
          <a:prstGeom prst="rect">
            <a:avLst/>
          </a:prstGeom>
        </p:spPr>
        <p:txBody>
          <a:bodyPr>
            <a:spAutoFit/>
          </a:bodyPr>
          <a:lstStyle/>
          <a:p>
            <a:r>
              <a:rPr lang="he-IL" sz="13800" dirty="0"/>
              <a:t>מה דעתך?</a:t>
            </a:r>
            <a:endParaRPr lang="en-US" sz="13800" dirty="0"/>
          </a:p>
        </p:txBody>
      </p:sp>
    </p:spTree>
    <p:extLst>
      <p:ext uri="{BB962C8B-B14F-4D97-AF65-F5344CB8AC3E}">
        <p14:creationId xmlns:p14="http://schemas.microsoft.com/office/powerpoint/2010/main" val="2818082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121070" y="-2243311"/>
            <a:ext cx="4425847" cy="11008519"/>
          </a:xfrm>
          <a:prstGeom prst="rect">
            <a:avLst/>
          </a:prstGeom>
        </p:spPr>
      </p:pic>
      <p:sp>
        <p:nvSpPr>
          <p:cNvPr id="3" name="מלבן 2"/>
          <p:cNvSpPr/>
          <p:nvPr/>
        </p:nvSpPr>
        <p:spPr>
          <a:xfrm>
            <a:off x="1787394" y="2476118"/>
            <a:ext cx="8906006" cy="1569660"/>
          </a:xfrm>
          <a:prstGeom prst="rect">
            <a:avLst/>
          </a:prstGeom>
        </p:spPr>
        <p:txBody>
          <a:bodyPr wrap="square">
            <a:spAutoFit/>
          </a:bodyPr>
          <a:lstStyle/>
          <a:p>
            <a:pPr algn="ctr"/>
            <a:r>
              <a:rPr lang="he-IL" sz="4800" dirty="0"/>
              <a:t>נראה מה יש למצפן שלנו –</a:t>
            </a:r>
          </a:p>
          <a:p>
            <a:pPr algn="ctr"/>
            <a:r>
              <a:rPr lang="he-IL" sz="4800" dirty="0"/>
              <a:t> תורת החסידות להגיד על זה..</a:t>
            </a:r>
            <a:endParaRPr lang="he-IL" sz="1600" dirty="0"/>
          </a:p>
        </p:txBody>
      </p:sp>
      <p:pic>
        <p:nvPicPr>
          <p:cNvPr id="6" name="תמונה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7778" y1="17949" x2="48333" y2="23077"/>
                        <a14:foregroundMark x1="67222" y1="21026" x2="65000" y2="24615"/>
                        <a14:foregroundMark x1="83333" y1="36410" x2="77778" y2="38462"/>
                        <a14:foregroundMark x1="28333" y1="25641" x2="36111" y2="28205"/>
                        <a14:foregroundMark x1="20000" y1="43590" x2="25000" y2="46667"/>
                        <a14:foregroundMark x1="48889" y1="71282" x2="48889" y2="76923"/>
                      </a14:backgroundRemoval>
                    </a14:imgEffect>
                  </a14:imgLayer>
                </a14:imgProps>
              </a:ext>
              <a:ext uri="{28A0092B-C50C-407E-A947-70E740481C1C}">
                <a14:useLocalDpi xmlns:a14="http://schemas.microsoft.com/office/drawing/2010/main" val="0"/>
              </a:ext>
            </a:extLst>
          </a:blip>
          <a:stretch>
            <a:fillRect/>
          </a:stretch>
        </p:blipFill>
        <p:spPr>
          <a:xfrm>
            <a:off x="1628268" y="141311"/>
            <a:ext cx="2286000" cy="2476500"/>
          </a:xfrm>
          <a:prstGeom prst="rect">
            <a:avLst/>
          </a:prstGeom>
        </p:spPr>
      </p:pic>
    </p:spTree>
    <p:extLst>
      <p:ext uri="{BB962C8B-B14F-4D97-AF65-F5344CB8AC3E}">
        <p14:creationId xmlns:p14="http://schemas.microsoft.com/office/powerpoint/2010/main" val="294001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9"/>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7" name="תמונה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99" y="231267"/>
            <a:ext cx="9535359" cy="5722374"/>
          </a:xfrm>
          <a:prstGeom prst="rect">
            <a:avLst/>
          </a:prstGeom>
        </p:spPr>
      </p:pic>
      <p:sp>
        <p:nvSpPr>
          <p:cNvPr id="18" name="מלבן 17"/>
          <p:cNvSpPr/>
          <p:nvPr/>
        </p:nvSpPr>
        <p:spPr>
          <a:xfrm>
            <a:off x="2601395" y="1332918"/>
            <a:ext cx="5577168" cy="3046988"/>
          </a:xfrm>
          <a:prstGeom prst="rect">
            <a:avLst/>
          </a:prstGeom>
        </p:spPr>
        <p:txBody>
          <a:bodyPr wrap="none">
            <a:spAutoFit/>
          </a:bodyPr>
          <a:lstStyle/>
          <a:p>
            <a:pPr algn="ctr"/>
            <a:r>
              <a:rPr lang="he-IL" sz="4800" dirty="0"/>
              <a:t>ובכן, קודם כל, יש בהחלט מקום </a:t>
            </a:r>
          </a:p>
          <a:p>
            <a:pPr algn="ctr"/>
            <a:r>
              <a:rPr lang="he-IL" sz="4800" dirty="0"/>
              <a:t>גם לתפילות אישיות במילים שלנו. </a:t>
            </a:r>
          </a:p>
          <a:p>
            <a:pPr algn="ctr"/>
            <a:r>
              <a:rPr lang="he-IL" sz="4800" dirty="0"/>
              <a:t>ובכל זאת, עיקר התפילה</a:t>
            </a:r>
          </a:p>
          <a:p>
            <a:pPr algn="ctr"/>
            <a:r>
              <a:rPr lang="he-IL" sz="4800" dirty="0"/>
              <a:t> הוא הנוסח שבסידור.</a:t>
            </a:r>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6968" y="2679620"/>
            <a:ext cx="2286853" cy="5693676"/>
          </a:xfrm>
          <a:prstGeom prst="rect">
            <a:avLst/>
          </a:prstGeom>
        </p:spPr>
      </p:pic>
    </p:spTree>
    <p:extLst>
      <p:ext uri="{BB962C8B-B14F-4D97-AF65-F5344CB8AC3E}">
        <p14:creationId xmlns:p14="http://schemas.microsoft.com/office/powerpoint/2010/main" val="749400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F2616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 name="קבוצה 4">
            <a:extLst>
              <a:ext uri="{FF2B5EF4-FFF2-40B4-BE49-F238E27FC236}">
                <a16:creationId xmlns:a16="http://schemas.microsoft.com/office/drawing/2014/main" id="{87F5BFF2-B801-430B-A7E5-EB59DFF7DFEF}"/>
              </a:ext>
            </a:extLst>
          </p:cNvPr>
          <p:cNvGrpSpPr/>
          <p:nvPr/>
        </p:nvGrpSpPr>
        <p:grpSpPr>
          <a:xfrm>
            <a:off x="647802" y="726511"/>
            <a:ext cx="10772038" cy="5962388"/>
            <a:chOff x="945572" y="917271"/>
            <a:chExt cx="5868000" cy="1332000"/>
          </a:xfrm>
          <a:solidFill>
            <a:srgbClr val="FFC1C1"/>
          </a:solidFill>
        </p:grpSpPr>
        <p:sp>
          <p:nvSpPr>
            <p:cNvPr id="6"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699365" y="1311944"/>
            <a:ext cx="8793270" cy="4031873"/>
          </a:xfrm>
          <a:prstGeom prst="rect">
            <a:avLst/>
          </a:prstGeom>
        </p:spPr>
        <p:txBody>
          <a:bodyPr wrap="square">
            <a:spAutoFit/>
          </a:bodyPr>
          <a:lstStyle/>
          <a:p>
            <a:r>
              <a:rPr lang="he-IL" sz="3200" dirty="0"/>
              <a:t>למה? נתחיל עם ההסבר הפשוט. </a:t>
            </a:r>
          </a:p>
          <a:p>
            <a:r>
              <a:rPr lang="he-IL" sz="3200" dirty="0"/>
              <a:t>נתאר לעצמנו אדם מגיע לבית המשפט לטעון את טענותיו לפני השופט. הוא יכול לדבר במילים שלו, אבל לא תמיד זה כדאי. הוא איננו מכיר היטב את החוקים ואת השפה המקובלת בבית המשפט. הוא לא ידע להסביר את דבריו באופן שיתקבל באוזני השופט. </a:t>
            </a:r>
          </a:p>
          <a:p>
            <a:r>
              <a:rPr lang="he-IL" sz="3200" dirty="0"/>
              <a:t>בדרך כלל עדיף שייעזר בעורך דין.  עורך הדין ינסח את הטענות שלו בשפה משפטית. הוא יתייחס לחוקים הרלוונטיים. </a:t>
            </a:r>
          </a:p>
          <a:p>
            <a:r>
              <a:rPr lang="he-IL" sz="3200" dirty="0"/>
              <a:t>כך יש סיכוי טוב יותר שהטענות יתקבלו.</a:t>
            </a:r>
          </a:p>
        </p:txBody>
      </p:sp>
      <p:pic>
        <p:nvPicPr>
          <p:cNvPr id="9" name="תמונה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17597"/>
            <a:ext cx="4051301" cy="3614397"/>
          </a:xfrm>
          <a:prstGeom prst="rect">
            <a:avLst/>
          </a:prstGeom>
        </p:spPr>
      </p:pic>
    </p:spTree>
    <p:extLst>
      <p:ext uri="{BB962C8B-B14F-4D97-AF65-F5344CB8AC3E}">
        <p14:creationId xmlns:p14="http://schemas.microsoft.com/office/powerpoint/2010/main" val="70335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ערכת נושא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התאמה אישית 2">
      <a:majorFont>
        <a:latin typeface="Fb Metali"/>
        <a:ea typeface=""/>
        <a:cs typeface="Almoni Tzar DL 4.0 AAA Medium"/>
      </a:majorFont>
      <a:minorFont>
        <a:latin typeface="Almoni Tzar DL 4.0 AAA Medium"/>
        <a:ea typeface=""/>
        <a:cs typeface="Almoni Tzar DL 4.0 AAA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2164</TotalTime>
  <Words>717</Words>
  <Application>Microsoft Office PowerPoint</Application>
  <PresentationFormat>מסך רחב</PresentationFormat>
  <Paragraphs>34</Paragraphs>
  <Slides>17</Slides>
  <Notes>0</Notes>
  <HiddenSlides>0</HiddenSlides>
  <MMClips>4</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17</vt:i4>
      </vt:variant>
    </vt:vector>
  </HeadingPairs>
  <TitlesOfParts>
    <vt:vector size="23" baseType="lpstr">
      <vt:lpstr>Arial</vt:lpstr>
      <vt:lpstr>Calibri</vt:lpstr>
      <vt:lpstr>FrankG</vt:lpstr>
      <vt:lpstr>Almoni Tzar DL 4.0 AAA Medium</vt:lpstr>
      <vt:lpstr>Fb Metali</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Mushka Gurelik</dc:creator>
  <cp:lastModifiedBy>שטערני פש</cp:lastModifiedBy>
  <cp:revision>143</cp:revision>
  <dcterms:created xsi:type="dcterms:W3CDTF">2020-11-09T11:37:31Z</dcterms:created>
  <dcterms:modified xsi:type="dcterms:W3CDTF">2020-12-02T08:36:13Z</dcterms:modified>
</cp:coreProperties>
</file>