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saveSubsetFonts="1">
  <p:sldMasterIdLst>
    <p:sldMasterId id="2147483672" r:id="rId1"/>
  </p:sldMasterIdLst>
  <p:notesMasterIdLst>
    <p:notesMasterId r:id="rId10"/>
  </p:notesMasterIdLst>
  <p:sldIdLst>
    <p:sldId id="256" r:id="rId2"/>
    <p:sldId id="257" r:id="rId3"/>
    <p:sldId id="276" r:id="rId4"/>
    <p:sldId id="269" r:id="rId5"/>
    <p:sldId id="258" r:id="rId6"/>
    <p:sldId id="270" r:id="rId7"/>
    <p:sldId id="263" r:id="rId8"/>
    <p:sldId id="275" r:id="rId9"/>
  </p:sldIdLst>
  <p:sldSz cx="12192000" cy="6858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alibri Light" panose="020F0302020204030204" pitchFamily="34" charset="0"/>
      <p:regular r:id="rId15"/>
      <p:italic r:id="rId16"/>
    </p:embeddedFont>
    <p:embeddedFont>
      <p:font typeface="Fb Tamlil Medium" panose="020B0604020202020204" charset="-79"/>
      <p:regular r:id="rId1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5C9F2F"/>
    <a:srgbClr val="9FAF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01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-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8F0D2BF5-529E-4AA5-A80E-75BE575F7FC1}" type="datetimeFigureOut">
              <a:rPr lang="he-IL" smtClean="0"/>
              <a:t>ט'/חשון/תשפ"א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EC4EA2D8-58DC-4BE0-9069-28A7159524F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63043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FA883-8E3A-4AFF-A855-3E870D733D5C}" type="datetimeFigureOut">
              <a:rPr lang="he-IL" smtClean="0"/>
              <a:t>ט'/חשון/תשפ"א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AFC20-9327-400F-93F0-7075065CB25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60021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FA883-8E3A-4AFF-A855-3E870D733D5C}" type="datetimeFigureOut">
              <a:rPr lang="he-IL" smtClean="0"/>
              <a:t>ט'/חשון/תשפ"א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AFC20-9327-400F-93F0-7075065CB25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51938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FA883-8E3A-4AFF-A855-3E870D733D5C}" type="datetimeFigureOut">
              <a:rPr lang="he-IL" smtClean="0"/>
              <a:t>ט'/חשון/תשפ"א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AFC20-9327-400F-93F0-7075065CB25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29057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FA883-8E3A-4AFF-A855-3E870D733D5C}" type="datetimeFigureOut">
              <a:rPr lang="he-IL" smtClean="0"/>
              <a:t>ט'/חשון/תשפ"א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AFC20-9327-400F-93F0-7075065CB25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83245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FA883-8E3A-4AFF-A855-3E870D733D5C}" type="datetimeFigureOut">
              <a:rPr lang="he-IL" smtClean="0"/>
              <a:t>ט'/חשון/תשפ"א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AFC20-9327-400F-93F0-7075065CB25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28625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FA883-8E3A-4AFF-A855-3E870D733D5C}" type="datetimeFigureOut">
              <a:rPr lang="he-IL" smtClean="0"/>
              <a:t>ט'/חשון/תשפ"א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AFC20-9327-400F-93F0-7075065CB25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68022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FA883-8E3A-4AFF-A855-3E870D733D5C}" type="datetimeFigureOut">
              <a:rPr lang="he-IL" smtClean="0"/>
              <a:t>ט'/חשון/תשפ"א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AFC20-9327-400F-93F0-7075065CB25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3372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FA883-8E3A-4AFF-A855-3E870D733D5C}" type="datetimeFigureOut">
              <a:rPr lang="he-IL" smtClean="0"/>
              <a:t>ט'/חשון/תשפ"א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AFC20-9327-400F-93F0-7075065CB25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2981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FA883-8E3A-4AFF-A855-3E870D733D5C}" type="datetimeFigureOut">
              <a:rPr lang="he-IL" smtClean="0"/>
              <a:t>ט'/חשון/תשפ"א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AFC20-9327-400F-93F0-7075065CB25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88196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FA883-8E3A-4AFF-A855-3E870D733D5C}" type="datetimeFigureOut">
              <a:rPr lang="he-IL" smtClean="0"/>
              <a:t>ט'/חשון/תשפ"א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AFC20-9327-400F-93F0-7075065CB25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3440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FA883-8E3A-4AFF-A855-3E870D733D5C}" type="datetimeFigureOut">
              <a:rPr lang="he-IL" smtClean="0"/>
              <a:t>ט'/חשון/תשפ"א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AFC20-9327-400F-93F0-7075065CB25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26380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FA883-8E3A-4AFF-A855-3E870D733D5C}" type="datetimeFigureOut">
              <a:rPr lang="he-IL" smtClean="0"/>
              <a:t>ט'/חשון/תשפ"א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AFC20-9327-400F-93F0-7075065CB25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60645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DACAB7E4-F4DC-4086-B7EB-1C629DED9F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" y="0"/>
            <a:ext cx="12190781" cy="6858000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4D7DE801-682B-4BDD-A854-A8AA823728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" y="0"/>
            <a:ext cx="12190781" cy="6858000"/>
          </a:xfrm>
          <a:prstGeom prst="rect">
            <a:avLst/>
          </a:prstGeom>
        </p:spPr>
      </p:pic>
      <p:sp>
        <p:nvSpPr>
          <p:cNvPr id="3" name="מלבן: פינות מעוגלות 2">
            <a:extLst>
              <a:ext uri="{FF2B5EF4-FFF2-40B4-BE49-F238E27FC236}">
                <a16:creationId xmlns:a16="http://schemas.microsoft.com/office/drawing/2014/main" id="{A372CBB1-36F4-4062-BF5E-7EEC3B425544}"/>
              </a:ext>
            </a:extLst>
          </p:cNvPr>
          <p:cNvSpPr/>
          <p:nvPr/>
        </p:nvSpPr>
        <p:spPr>
          <a:xfrm>
            <a:off x="-746854" y="444912"/>
            <a:ext cx="3098800" cy="2164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he-IL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e-IL" sz="100"/>
          </a:p>
        </p:txBody>
      </p:sp>
      <p:sp>
        <p:nvSpPr>
          <p:cNvPr id="4" name="תיבת טקסט 1">
            <a:extLst>
              <a:ext uri="{FF2B5EF4-FFF2-40B4-BE49-F238E27FC236}">
                <a16:creationId xmlns:a16="http://schemas.microsoft.com/office/drawing/2014/main" id="{08DDE85B-B88C-4C7E-B179-5E480E2980C2}"/>
              </a:ext>
            </a:extLst>
          </p:cNvPr>
          <p:cNvSpPr txBox="1"/>
          <p:nvPr/>
        </p:nvSpPr>
        <p:spPr>
          <a:xfrm>
            <a:off x="-564510" y="530498"/>
            <a:ext cx="2667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he-IL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Fb Tamlil" panose="02020503050405020304" pitchFamily="18" charset="-79"/>
                <a:ea typeface="Calibri" panose="020F0502020204030204" pitchFamily="34" charset="0"/>
                <a:cs typeface="Fb Tamlil" panose="02020503050405020304" pitchFamily="18" charset="-79"/>
              </a:rPr>
              <a:t>תקופות בימות המשיח</a:t>
            </a:r>
            <a:endParaRPr lang="he-IL" sz="40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96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71E3F8E8-EDF6-4C00-AEBA-99A522D0B7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781" cy="6858000"/>
          </a:xfrm>
          <a:prstGeom prst="rect">
            <a:avLst/>
          </a:prstGeom>
        </p:spPr>
      </p:pic>
      <p:pic>
        <p:nvPicPr>
          <p:cNvPr id="14" name="תמונה 13" descr="תמונה שמכילה דשא, חוץ, יונק, שדה&#10;&#10;התיאור נוצר באופן אוטומטי">
            <a:extLst>
              <a:ext uri="{FF2B5EF4-FFF2-40B4-BE49-F238E27FC236}">
                <a16:creationId xmlns:a16="http://schemas.microsoft.com/office/drawing/2014/main" id="{9981C5FA-E138-498F-8704-40B309F36C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24" t="-1148" r="8935" b="1148"/>
          <a:stretch/>
        </p:blipFill>
        <p:spPr>
          <a:xfrm>
            <a:off x="5157206" y="1587332"/>
            <a:ext cx="2833468" cy="248039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5CC68135-DE7A-497E-A9B1-4D6195968F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41" t="58691" r="456" b="18899"/>
          <a:stretch/>
        </p:blipFill>
        <p:spPr>
          <a:xfrm>
            <a:off x="8525883" y="1573100"/>
            <a:ext cx="2772950" cy="250885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" name="תמונה 19">
            <a:extLst>
              <a:ext uri="{FF2B5EF4-FFF2-40B4-BE49-F238E27FC236}">
                <a16:creationId xmlns:a16="http://schemas.microsoft.com/office/drawing/2014/main" id="{D5D4ADF9-C14D-4999-9D8F-3E7F9FA2B6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752" y="1587332"/>
            <a:ext cx="2625245" cy="228203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1" name="תיבת טקסט 20">
            <a:extLst>
              <a:ext uri="{FF2B5EF4-FFF2-40B4-BE49-F238E27FC236}">
                <a16:creationId xmlns:a16="http://schemas.microsoft.com/office/drawing/2014/main" id="{D455F08C-D6DE-4753-A28F-9105FFA3676F}"/>
              </a:ext>
            </a:extLst>
          </p:cNvPr>
          <p:cNvSpPr txBox="1"/>
          <p:nvPr/>
        </p:nvSpPr>
        <p:spPr>
          <a:xfrm>
            <a:off x="724901" y="4670503"/>
            <a:ext cx="10593845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sz="3600" b="1" dirty="0">
                <a:solidFill>
                  <a:schemeClr val="accent1">
                    <a:lumMod val="50000"/>
                  </a:schemeClr>
                </a:solidFill>
                <a:latin typeface="Fb Tamlil Medium" panose="02020503050405020304" pitchFamily="18" charset="-79"/>
                <a:cs typeface="Fb Tamlil Medium" panose="02020503050405020304" pitchFamily="18" charset="-79"/>
              </a:rPr>
              <a:t>האם לדעתכם העולם יתנהל בצורה שונה ממה שאנחנו מכירים היום? </a:t>
            </a:r>
          </a:p>
        </p:txBody>
      </p:sp>
      <p:sp>
        <p:nvSpPr>
          <p:cNvPr id="23" name="תיבת טקסט 22">
            <a:extLst>
              <a:ext uri="{FF2B5EF4-FFF2-40B4-BE49-F238E27FC236}">
                <a16:creationId xmlns:a16="http://schemas.microsoft.com/office/drawing/2014/main" id="{CD2B7611-3996-420D-9F39-BCBEE69A6D7C}"/>
              </a:ext>
            </a:extLst>
          </p:cNvPr>
          <p:cNvSpPr txBox="1"/>
          <p:nvPr/>
        </p:nvSpPr>
        <p:spPr>
          <a:xfrm>
            <a:off x="3048089" y="661388"/>
            <a:ext cx="60946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he-IL" sz="3600" b="1" dirty="0">
                <a:solidFill>
                  <a:schemeClr val="accent1">
                    <a:lumMod val="50000"/>
                  </a:schemeClr>
                </a:solidFill>
                <a:latin typeface="Fb Tamlil Medium" panose="02020503050405020304" pitchFamily="18" charset="-79"/>
                <a:cs typeface="Fb Tamlil Medium" panose="02020503050405020304" pitchFamily="18" charset="-79"/>
              </a:rPr>
              <a:t>מה יהיה כשמשיח יבוא?</a:t>
            </a:r>
          </a:p>
        </p:txBody>
      </p:sp>
      <p:grpSp>
        <p:nvGrpSpPr>
          <p:cNvPr id="8" name="קבוצה 7">
            <a:extLst>
              <a:ext uri="{FF2B5EF4-FFF2-40B4-BE49-F238E27FC236}">
                <a16:creationId xmlns:a16="http://schemas.microsoft.com/office/drawing/2014/main" id="{B740A8D2-89C1-4EA2-9988-7AEDFA1BFE85}"/>
              </a:ext>
            </a:extLst>
          </p:cNvPr>
          <p:cNvGrpSpPr/>
          <p:nvPr/>
        </p:nvGrpSpPr>
        <p:grpSpPr>
          <a:xfrm>
            <a:off x="209725" y="-125835"/>
            <a:ext cx="1810492" cy="1298345"/>
            <a:chOff x="209725" y="-125835"/>
            <a:chExt cx="1810492" cy="1298345"/>
          </a:xfrm>
        </p:grpSpPr>
        <p:sp>
          <p:nvSpPr>
            <p:cNvPr id="7" name="מלבן: פינות מעוגלות 6">
              <a:extLst>
                <a:ext uri="{FF2B5EF4-FFF2-40B4-BE49-F238E27FC236}">
                  <a16:creationId xmlns:a16="http://schemas.microsoft.com/office/drawing/2014/main" id="{56522550-79A7-4F23-A8E6-9C43B3914D6A}"/>
                </a:ext>
              </a:extLst>
            </p:cNvPr>
            <p:cNvSpPr/>
            <p:nvPr/>
          </p:nvSpPr>
          <p:spPr>
            <a:xfrm>
              <a:off x="209725" y="-125835"/>
              <a:ext cx="1810492" cy="12003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100"/>
            </a:p>
          </p:txBody>
        </p:sp>
        <p:pic>
          <p:nvPicPr>
            <p:cNvPr id="6" name="תמונה 5">
              <a:extLst>
                <a:ext uri="{FF2B5EF4-FFF2-40B4-BE49-F238E27FC236}">
                  <a16:creationId xmlns:a16="http://schemas.microsoft.com/office/drawing/2014/main" id="{AEA3B4A8-3B36-47FA-AF63-8F4846CC0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190" y="-9553"/>
              <a:ext cx="1763562" cy="11820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81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71E3F8E8-EDF6-4C00-AEBA-99A522D0B7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" y="18983"/>
            <a:ext cx="12190781" cy="6858000"/>
          </a:xfrm>
          <a:prstGeom prst="rect">
            <a:avLst/>
          </a:prstGeom>
        </p:spPr>
      </p:pic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61E27CAC-960C-4665-80B7-29ED64B5FF65}"/>
              </a:ext>
            </a:extLst>
          </p:cNvPr>
          <p:cNvSpPr txBox="1"/>
          <p:nvPr/>
        </p:nvSpPr>
        <p:spPr>
          <a:xfrm>
            <a:off x="7619442" y="1803767"/>
            <a:ext cx="4303199" cy="424731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sz="3600" b="1" dirty="0">
                <a:solidFill>
                  <a:schemeClr val="accent1">
                    <a:lumMod val="50000"/>
                  </a:schemeClr>
                </a:solidFill>
                <a:latin typeface="Fb Tamlil Medium" panose="02020503050405020304" pitchFamily="18" charset="-79"/>
                <a:cs typeface="Fb Tamlil Medium" panose="02020503050405020304" pitchFamily="18" charset="-79"/>
              </a:rPr>
              <a:t>"אל יעלה על הלב שבימות המשיח יבטל דבר ממנהגו של עולם, או יהיה שם שינוי במעשה בראשית, אלא עולם כמנהגו נוהג" </a:t>
            </a:r>
          </a:p>
          <a:p>
            <a:pPr algn="ctr" rtl="1"/>
            <a:r>
              <a:rPr lang="he-IL" b="1" dirty="0">
                <a:solidFill>
                  <a:schemeClr val="accent1">
                    <a:lumMod val="50000"/>
                  </a:schemeClr>
                </a:solidFill>
                <a:latin typeface="Fb Tamlil Medium" panose="02020503050405020304" pitchFamily="18" charset="-79"/>
                <a:cs typeface="Fb Tamlil Medium" panose="02020503050405020304" pitchFamily="18" charset="-79"/>
              </a:rPr>
              <a:t>(רמב"ם הלכות מלכים </a:t>
            </a:r>
            <a:r>
              <a:rPr lang="he-IL" b="1" dirty="0" err="1">
                <a:solidFill>
                  <a:schemeClr val="accent1">
                    <a:lumMod val="50000"/>
                  </a:schemeClr>
                </a:solidFill>
                <a:latin typeface="Fb Tamlil Medium" panose="02020503050405020304" pitchFamily="18" charset="-79"/>
                <a:cs typeface="Fb Tamlil Medium" panose="02020503050405020304" pitchFamily="18" charset="-79"/>
              </a:rPr>
              <a:t>יב</a:t>
            </a:r>
            <a:r>
              <a:rPr lang="he-IL" b="1" dirty="0">
                <a:solidFill>
                  <a:schemeClr val="accent1">
                    <a:lumMod val="50000"/>
                  </a:schemeClr>
                </a:solidFill>
                <a:latin typeface="Fb Tamlil Medium" panose="02020503050405020304" pitchFamily="18" charset="-79"/>
                <a:cs typeface="Fb Tamlil Medium" panose="02020503050405020304" pitchFamily="18" charset="-79"/>
              </a:rPr>
              <a:t> א) </a:t>
            </a:r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7FD4BDCA-7F80-418D-9E7E-BC4C59A451FA}"/>
              </a:ext>
            </a:extLst>
          </p:cNvPr>
          <p:cNvSpPr txBox="1"/>
          <p:nvPr/>
        </p:nvSpPr>
        <p:spPr>
          <a:xfrm>
            <a:off x="-120801" y="395544"/>
            <a:ext cx="123485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3600" b="1" dirty="0">
                <a:solidFill>
                  <a:srgbClr val="C00000"/>
                </a:solidFill>
                <a:latin typeface="Fb Tamlil Medium" panose="02020503050405020304" pitchFamily="18" charset="-79"/>
                <a:cs typeface="Fb Tamlil Medium" panose="02020503050405020304" pitchFamily="18" charset="-79"/>
              </a:rPr>
              <a:t>האם העולם יתנהל כרגיל,</a:t>
            </a:r>
          </a:p>
          <a:p>
            <a:pPr algn="ctr"/>
            <a:r>
              <a:rPr lang="he-IL" sz="3600" b="1" dirty="0">
                <a:solidFill>
                  <a:srgbClr val="C00000"/>
                </a:solidFill>
                <a:latin typeface="Fb Tamlil Medium" panose="02020503050405020304" pitchFamily="18" charset="-79"/>
                <a:cs typeface="Fb Tamlil Medium" panose="02020503050405020304" pitchFamily="18" charset="-79"/>
              </a:rPr>
              <a:t>או שיקרו בו דברים מופלאים?</a:t>
            </a:r>
          </a:p>
        </p:txBody>
      </p:sp>
      <p:pic>
        <p:nvPicPr>
          <p:cNvPr id="17" name="תמונה 16" descr="תמונה שמכילה דשא, ישיבה, שוכב, פרה&#10;&#10;התיאור נוצר באופן אוטומטי">
            <a:extLst>
              <a:ext uri="{FF2B5EF4-FFF2-40B4-BE49-F238E27FC236}">
                <a16:creationId xmlns:a16="http://schemas.microsoft.com/office/drawing/2014/main" id="{6330CDDD-8C64-4D2A-9676-E631F7BC63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47" r="-2642" b="-1"/>
          <a:stretch/>
        </p:blipFill>
        <p:spPr>
          <a:xfrm>
            <a:off x="449442" y="2127184"/>
            <a:ext cx="4689591" cy="3288940"/>
          </a:xfrm>
          <a:prstGeom prst="rect">
            <a:avLst/>
          </a:prstGeom>
        </p:spPr>
      </p:pic>
      <p:cxnSp>
        <p:nvCxnSpPr>
          <p:cNvPr id="19" name="מחבר ישר 18">
            <a:extLst>
              <a:ext uri="{FF2B5EF4-FFF2-40B4-BE49-F238E27FC236}">
                <a16:creationId xmlns:a16="http://schemas.microsoft.com/office/drawing/2014/main" id="{EC8CFE17-FF60-436C-94A1-7229D22F04DB}"/>
              </a:ext>
            </a:extLst>
          </p:cNvPr>
          <p:cNvCxnSpPr/>
          <p:nvPr/>
        </p:nvCxnSpPr>
        <p:spPr>
          <a:xfrm flipH="1">
            <a:off x="4783756" y="1665171"/>
            <a:ext cx="3041583" cy="467787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קבוצה 6">
            <a:extLst>
              <a:ext uri="{FF2B5EF4-FFF2-40B4-BE49-F238E27FC236}">
                <a16:creationId xmlns:a16="http://schemas.microsoft.com/office/drawing/2014/main" id="{DE56A8FC-BCB3-4649-A728-986383E4ABFA}"/>
              </a:ext>
            </a:extLst>
          </p:cNvPr>
          <p:cNvGrpSpPr/>
          <p:nvPr/>
        </p:nvGrpSpPr>
        <p:grpSpPr>
          <a:xfrm>
            <a:off x="209725" y="-125835"/>
            <a:ext cx="1810492" cy="1298345"/>
            <a:chOff x="209725" y="-125835"/>
            <a:chExt cx="1810492" cy="1298345"/>
          </a:xfrm>
        </p:grpSpPr>
        <p:sp>
          <p:nvSpPr>
            <p:cNvPr id="8" name="מלבן: פינות מעוגלות 7">
              <a:extLst>
                <a:ext uri="{FF2B5EF4-FFF2-40B4-BE49-F238E27FC236}">
                  <a16:creationId xmlns:a16="http://schemas.microsoft.com/office/drawing/2014/main" id="{7A9267A7-8D58-44E9-86AA-82477B237688}"/>
                </a:ext>
              </a:extLst>
            </p:cNvPr>
            <p:cNvSpPr/>
            <p:nvPr/>
          </p:nvSpPr>
          <p:spPr>
            <a:xfrm>
              <a:off x="209725" y="-125835"/>
              <a:ext cx="1810492" cy="12003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100"/>
            </a:p>
          </p:txBody>
        </p:sp>
        <p:pic>
          <p:nvPicPr>
            <p:cNvPr id="11" name="תמונה 10">
              <a:extLst>
                <a:ext uri="{FF2B5EF4-FFF2-40B4-BE49-F238E27FC236}">
                  <a16:creationId xmlns:a16="http://schemas.microsoft.com/office/drawing/2014/main" id="{7DD0E1D6-3ADC-4EEE-BFD5-098F7B429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190" y="-9553"/>
              <a:ext cx="1763562" cy="11820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624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71E3F8E8-EDF6-4C00-AEBA-99A522D0B7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" y="0"/>
            <a:ext cx="12190781" cy="6858000"/>
          </a:xfrm>
          <a:prstGeom prst="rect">
            <a:avLst/>
          </a:prstGeom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E8E8532D-DD68-42EF-B9EC-12CE5F8BA2AB}"/>
              </a:ext>
            </a:extLst>
          </p:cNvPr>
          <p:cNvSpPr txBox="1"/>
          <p:nvPr/>
        </p:nvSpPr>
        <p:spPr>
          <a:xfrm>
            <a:off x="797679" y="716549"/>
            <a:ext cx="10593845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sz="2800" b="1" dirty="0">
                <a:solidFill>
                  <a:schemeClr val="accent1">
                    <a:lumMod val="50000"/>
                  </a:schemeClr>
                </a:solidFill>
                <a:latin typeface="Fb Tamlil Medium" panose="02020503050405020304" pitchFamily="18" charset="-79"/>
                <a:cs typeface="Fb Tamlil Medium" panose="02020503050405020304" pitchFamily="18" charset="-79"/>
              </a:rPr>
              <a:t>בימות המשיח תהיינה תקופות שונות.</a:t>
            </a:r>
          </a:p>
          <a:p>
            <a:pPr algn="ctr" rtl="1"/>
            <a:r>
              <a:rPr lang="he-IL" sz="2800" b="1" dirty="0">
                <a:solidFill>
                  <a:schemeClr val="accent1">
                    <a:lumMod val="50000"/>
                  </a:schemeClr>
                </a:solidFill>
                <a:latin typeface="Fb Tamlil Medium" panose="02020503050405020304" pitchFamily="18" charset="-79"/>
                <a:cs typeface="Fb Tamlil Medium" panose="02020503050405020304" pitchFamily="18" charset="-79"/>
              </a:rPr>
              <a:t>ישנם הרבה דברים שעדיין איננו יודעים:</a:t>
            </a:r>
          </a:p>
          <a:p>
            <a:pPr algn="ctr" rtl="1"/>
            <a:r>
              <a:rPr lang="he-IL" sz="2800" b="1" dirty="0">
                <a:solidFill>
                  <a:schemeClr val="accent1">
                    <a:lumMod val="50000"/>
                  </a:schemeClr>
                </a:solidFill>
                <a:latin typeface="Fb Tamlil Medium" panose="02020503050405020304" pitchFamily="18" charset="-79"/>
                <a:cs typeface="Fb Tamlil Medium" panose="02020503050405020304" pitchFamily="18" charset="-79"/>
              </a:rPr>
              <a:t>מתי תתחיל כל תקופה, כמה זמן היא תימשך, האם התקופות השונות יתערבו זו בזו, ואיך בדיוק יתנהלו החיים בכל תקופה…</a:t>
            </a:r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B645A098-AB95-466A-95DC-667A3EFEF6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783" y="2182497"/>
            <a:ext cx="3887588" cy="388758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0D3C30E6-C7EF-4DFD-81FD-77138A00FF11}"/>
              </a:ext>
            </a:extLst>
          </p:cNvPr>
          <p:cNvSpPr txBox="1"/>
          <p:nvPr/>
        </p:nvSpPr>
        <p:spPr>
          <a:xfrm>
            <a:off x="1593908" y="5903893"/>
            <a:ext cx="88587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he-IL" sz="2800" b="1" dirty="0">
                <a:solidFill>
                  <a:schemeClr val="accent1">
                    <a:lumMod val="50000"/>
                  </a:schemeClr>
                </a:solidFill>
                <a:latin typeface="Fb Tamlil Medium" panose="02020503050405020304" pitchFamily="18" charset="-79"/>
                <a:cs typeface="Fb Tamlil Medium" panose="02020503050405020304" pitchFamily="18" charset="-79"/>
              </a:rPr>
              <a:t>ובכל זאת, נלמד את הידוע לנו על התקופות השונות:</a:t>
            </a:r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75C2FDE7-1115-4754-82ED-3BB9F4DC83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602" y="2182497"/>
            <a:ext cx="3887588" cy="3887588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921B86C4-CCDF-4BB1-B4F1-BC192DB6C2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693" y="2182497"/>
            <a:ext cx="3887588" cy="3887588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grpSp>
        <p:nvGrpSpPr>
          <p:cNvPr id="8" name="קבוצה 7">
            <a:extLst>
              <a:ext uri="{FF2B5EF4-FFF2-40B4-BE49-F238E27FC236}">
                <a16:creationId xmlns:a16="http://schemas.microsoft.com/office/drawing/2014/main" id="{AD05E140-5535-480E-BFA5-AD175F6BCA7A}"/>
              </a:ext>
            </a:extLst>
          </p:cNvPr>
          <p:cNvGrpSpPr/>
          <p:nvPr/>
        </p:nvGrpSpPr>
        <p:grpSpPr>
          <a:xfrm>
            <a:off x="209725" y="-125835"/>
            <a:ext cx="1810492" cy="1298345"/>
            <a:chOff x="209725" y="-125835"/>
            <a:chExt cx="1810492" cy="1298345"/>
          </a:xfrm>
        </p:grpSpPr>
        <p:sp>
          <p:nvSpPr>
            <p:cNvPr id="10" name="מלבן: פינות מעוגלות 9">
              <a:extLst>
                <a:ext uri="{FF2B5EF4-FFF2-40B4-BE49-F238E27FC236}">
                  <a16:creationId xmlns:a16="http://schemas.microsoft.com/office/drawing/2014/main" id="{722652FE-B14D-4FD8-A6B9-3AD11C06661D}"/>
                </a:ext>
              </a:extLst>
            </p:cNvPr>
            <p:cNvSpPr/>
            <p:nvPr/>
          </p:nvSpPr>
          <p:spPr>
            <a:xfrm>
              <a:off x="209725" y="-125835"/>
              <a:ext cx="1810492" cy="12003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100"/>
            </a:p>
          </p:txBody>
        </p:sp>
        <p:pic>
          <p:nvPicPr>
            <p:cNvPr id="12" name="תמונה 11">
              <a:extLst>
                <a:ext uri="{FF2B5EF4-FFF2-40B4-BE49-F238E27FC236}">
                  <a16:creationId xmlns:a16="http://schemas.microsoft.com/office/drawing/2014/main" id="{C3FA396E-5698-4787-9CD5-16CE25DB59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190" y="-9553"/>
              <a:ext cx="1763562" cy="11820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9854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>
            <a:extLst>
              <a:ext uri="{FF2B5EF4-FFF2-40B4-BE49-F238E27FC236}">
                <a16:creationId xmlns:a16="http://schemas.microsoft.com/office/drawing/2014/main" id="{C4EE2621-9C3A-4218-9081-5B34F37990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" y="0"/>
            <a:ext cx="12190781" cy="6858000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4D79B36C-CEEA-4C90-88BD-F78DE16D70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4" t="12816" r="6282" b="11634"/>
          <a:stretch/>
        </p:blipFill>
        <p:spPr>
          <a:xfrm>
            <a:off x="4051971" y="1703787"/>
            <a:ext cx="4750991" cy="3175377"/>
          </a:xfrm>
          <a:prstGeom prst="rect">
            <a:avLst/>
          </a:prstGeom>
        </p:spPr>
      </p:pic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D1904288-501A-4D8B-A9F9-D8B6E7E38E87}"/>
              </a:ext>
            </a:extLst>
          </p:cNvPr>
          <p:cNvSpPr txBox="1"/>
          <p:nvPr/>
        </p:nvSpPr>
        <p:spPr>
          <a:xfrm>
            <a:off x="1272329" y="5016617"/>
            <a:ext cx="964733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he-IL" sz="3200" b="1" dirty="0">
                <a:solidFill>
                  <a:schemeClr val="accent1">
                    <a:lumMod val="50000"/>
                  </a:schemeClr>
                </a:solidFill>
                <a:latin typeface="Fb Tamlil Medium" panose="02020503050405020304" pitchFamily="18" charset="-79"/>
                <a:cs typeface="Fb Tamlil Medium" panose="02020503050405020304" pitchFamily="18" charset="-79"/>
              </a:rPr>
              <a:t>עולם מתוקן, שבו כולם עובדים את השם בשמחה, בית המקדש בנוי בירושלים, ואין שום מלכות זרה המושלת על עם ישראל, אלא מלך המשיח בלבד. </a:t>
            </a:r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7E9752CD-67BE-49A7-93BC-C5878AF4001A}"/>
              </a:ext>
            </a:extLst>
          </p:cNvPr>
          <p:cNvSpPr txBox="1"/>
          <p:nvPr/>
        </p:nvSpPr>
        <p:spPr>
          <a:xfrm>
            <a:off x="3019336" y="796893"/>
            <a:ext cx="61533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he-IL" sz="4400" b="1" dirty="0">
                <a:solidFill>
                  <a:schemeClr val="accent1">
                    <a:lumMod val="50000"/>
                  </a:schemeClr>
                </a:solidFill>
                <a:latin typeface="Fb Tamlil Medium" panose="02020503050405020304" pitchFamily="18" charset="-79"/>
                <a:cs typeface="Fb Tamlil Medium" panose="02020503050405020304" pitchFamily="18" charset="-79"/>
              </a:rPr>
              <a:t>תקופת ימות המשיח. </a:t>
            </a:r>
          </a:p>
        </p:txBody>
      </p:sp>
      <p:grpSp>
        <p:nvGrpSpPr>
          <p:cNvPr id="7" name="קבוצה 6">
            <a:extLst>
              <a:ext uri="{FF2B5EF4-FFF2-40B4-BE49-F238E27FC236}">
                <a16:creationId xmlns:a16="http://schemas.microsoft.com/office/drawing/2014/main" id="{3506F830-198D-4DED-A847-C61B45A54CF4}"/>
              </a:ext>
            </a:extLst>
          </p:cNvPr>
          <p:cNvGrpSpPr/>
          <p:nvPr/>
        </p:nvGrpSpPr>
        <p:grpSpPr>
          <a:xfrm>
            <a:off x="209725" y="-125835"/>
            <a:ext cx="1810492" cy="1298345"/>
            <a:chOff x="209725" y="-125835"/>
            <a:chExt cx="1810492" cy="1298345"/>
          </a:xfrm>
        </p:grpSpPr>
        <p:sp>
          <p:nvSpPr>
            <p:cNvPr id="8" name="מלבן: פינות מעוגלות 7">
              <a:extLst>
                <a:ext uri="{FF2B5EF4-FFF2-40B4-BE49-F238E27FC236}">
                  <a16:creationId xmlns:a16="http://schemas.microsoft.com/office/drawing/2014/main" id="{B40CFE2C-0264-4A95-ABD0-FB2F7BAD7646}"/>
                </a:ext>
              </a:extLst>
            </p:cNvPr>
            <p:cNvSpPr/>
            <p:nvPr/>
          </p:nvSpPr>
          <p:spPr>
            <a:xfrm>
              <a:off x="209725" y="-125835"/>
              <a:ext cx="1810492" cy="12003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100"/>
            </a:p>
          </p:txBody>
        </p:sp>
        <p:pic>
          <p:nvPicPr>
            <p:cNvPr id="12" name="תמונה 11">
              <a:extLst>
                <a:ext uri="{FF2B5EF4-FFF2-40B4-BE49-F238E27FC236}">
                  <a16:creationId xmlns:a16="http://schemas.microsoft.com/office/drawing/2014/main" id="{E9AC6904-4BA6-43E7-B1E7-54F384119B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190" y="-9553"/>
              <a:ext cx="1763562" cy="11820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893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>
            <a:extLst>
              <a:ext uri="{FF2B5EF4-FFF2-40B4-BE49-F238E27FC236}">
                <a16:creationId xmlns:a16="http://schemas.microsoft.com/office/drawing/2014/main" id="{E0301870-2FC7-4ABF-B215-8397660625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" y="0"/>
            <a:ext cx="12190781" cy="6858000"/>
          </a:xfrm>
          <a:prstGeom prst="rect">
            <a:avLst/>
          </a:prstGeom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3A669A0F-726E-4B11-96D9-F8B3160AA918}"/>
              </a:ext>
            </a:extLst>
          </p:cNvPr>
          <p:cNvSpPr txBox="1"/>
          <p:nvPr/>
        </p:nvSpPr>
        <p:spPr>
          <a:xfrm>
            <a:off x="1685007" y="5391327"/>
            <a:ext cx="9479385" cy="20621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sz="3200" b="1" dirty="0">
                <a:solidFill>
                  <a:schemeClr val="accent1">
                    <a:lumMod val="50000"/>
                  </a:schemeClr>
                </a:solidFill>
                <a:latin typeface="Fb Tamlil Medium" panose="02020503050405020304" pitchFamily="18" charset="-79"/>
                <a:cs typeface="Fb Tamlil Medium" panose="02020503050405020304" pitchFamily="18" charset="-79"/>
              </a:rPr>
              <a:t>העולם יתרומם לרמה רוחנית גבוהה, ואז יתרחשו דברי הנביאים על נפלאות ימות המשיח. </a:t>
            </a:r>
          </a:p>
          <a:p>
            <a:pPr algn="ctr" rtl="1"/>
            <a:br>
              <a:rPr lang="he-IL" sz="3200" b="1" dirty="0">
                <a:solidFill>
                  <a:schemeClr val="accent1">
                    <a:lumMod val="50000"/>
                  </a:schemeClr>
                </a:solidFill>
                <a:latin typeface="Fb Tamlil Medium" panose="02020503050405020304" pitchFamily="18" charset="-79"/>
                <a:cs typeface="Fb Tamlil Medium" panose="02020503050405020304" pitchFamily="18" charset="-79"/>
              </a:rPr>
            </a:br>
            <a:endParaRPr lang="he-IL" sz="3200" b="1" dirty="0">
              <a:solidFill>
                <a:schemeClr val="accent1">
                  <a:lumMod val="50000"/>
                </a:schemeClr>
              </a:solidFill>
              <a:latin typeface="Fb Tamlil Medium" panose="02020503050405020304" pitchFamily="18" charset="-79"/>
              <a:cs typeface="Fb Tamlil Medium" panose="02020503050405020304" pitchFamily="18" charset="-79"/>
            </a:endParaRPr>
          </a:p>
        </p:txBody>
      </p:sp>
      <p:pic>
        <p:nvPicPr>
          <p:cNvPr id="7" name="תמונה 6" descr="תמונה שמכילה דשא, ישיבה, שוכב, פרה&#10;&#10;התיאור נוצר באופן אוטומטי">
            <a:extLst>
              <a:ext uri="{FF2B5EF4-FFF2-40B4-BE49-F238E27FC236}">
                <a16:creationId xmlns:a16="http://schemas.microsoft.com/office/drawing/2014/main" id="{57E48943-960E-4F28-BE3B-FD9740ADC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25" r="34867"/>
          <a:stretch/>
        </p:blipFill>
        <p:spPr>
          <a:xfrm>
            <a:off x="4118686" y="2182300"/>
            <a:ext cx="4612028" cy="3011202"/>
          </a:xfrm>
          <a:prstGeom prst="rect">
            <a:avLst/>
          </a:prstGeom>
        </p:spPr>
      </p:pic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930880DE-2A0F-4124-A237-E585DC1C1F55}"/>
              </a:ext>
            </a:extLst>
          </p:cNvPr>
          <p:cNvSpPr txBox="1"/>
          <p:nvPr/>
        </p:nvSpPr>
        <p:spPr>
          <a:xfrm>
            <a:off x="3099623" y="833501"/>
            <a:ext cx="63211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he-IL" sz="4800" b="1" dirty="0">
                <a:solidFill>
                  <a:schemeClr val="accent1">
                    <a:lumMod val="50000"/>
                  </a:schemeClr>
                </a:solidFill>
                <a:latin typeface="Fb Tamlil Medium" panose="02020503050405020304" pitchFamily="18" charset="-79"/>
                <a:cs typeface="Fb Tamlil Medium" panose="02020503050405020304" pitchFamily="18" charset="-79"/>
              </a:rPr>
              <a:t>תקופת תחיית המתים</a:t>
            </a:r>
          </a:p>
        </p:txBody>
      </p:sp>
      <p:grpSp>
        <p:nvGrpSpPr>
          <p:cNvPr id="6" name="קבוצה 5">
            <a:extLst>
              <a:ext uri="{FF2B5EF4-FFF2-40B4-BE49-F238E27FC236}">
                <a16:creationId xmlns:a16="http://schemas.microsoft.com/office/drawing/2014/main" id="{0F5142B6-ADD3-42B3-9B66-B32538A6DA22}"/>
              </a:ext>
            </a:extLst>
          </p:cNvPr>
          <p:cNvGrpSpPr/>
          <p:nvPr/>
        </p:nvGrpSpPr>
        <p:grpSpPr>
          <a:xfrm>
            <a:off x="209725" y="-125835"/>
            <a:ext cx="1810492" cy="1298345"/>
            <a:chOff x="209725" y="-125835"/>
            <a:chExt cx="1810492" cy="1298345"/>
          </a:xfrm>
        </p:grpSpPr>
        <p:sp>
          <p:nvSpPr>
            <p:cNvPr id="9" name="מלבן: פינות מעוגלות 8">
              <a:extLst>
                <a:ext uri="{FF2B5EF4-FFF2-40B4-BE49-F238E27FC236}">
                  <a16:creationId xmlns:a16="http://schemas.microsoft.com/office/drawing/2014/main" id="{5E2733BA-A880-445E-9186-2716AF99CA3A}"/>
                </a:ext>
              </a:extLst>
            </p:cNvPr>
            <p:cNvSpPr/>
            <p:nvPr/>
          </p:nvSpPr>
          <p:spPr>
            <a:xfrm>
              <a:off x="209725" y="-125835"/>
              <a:ext cx="1810492" cy="12003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100"/>
            </a:p>
          </p:txBody>
        </p:sp>
        <p:pic>
          <p:nvPicPr>
            <p:cNvPr id="11" name="תמונה 10">
              <a:extLst>
                <a:ext uri="{FF2B5EF4-FFF2-40B4-BE49-F238E27FC236}">
                  <a16:creationId xmlns:a16="http://schemas.microsoft.com/office/drawing/2014/main" id="{5F7CE250-EBE9-4897-851C-0C96C6E5A4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190" y="-9553"/>
              <a:ext cx="1763562" cy="11820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4196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DA89B176-3F8C-4639-8800-4972477E2C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" y="0"/>
            <a:ext cx="12190781" cy="6858000"/>
          </a:xfrm>
          <a:prstGeom prst="rect">
            <a:avLst/>
          </a:prstGeom>
        </p:spPr>
      </p:pic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603DAC46-194F-4E30-B39A-3A797BF951DF}"/>
              </a:ext>
            </a:extLst>
          </p:cNvPr>
          <p:cNvSpPr txBox="1"/>
          <p:nvPr/>
        </p:nvSpPr>
        <p:spPr>
          <a:xfrm>
            <a:off x="498205" y="666572"/>
            <a:ext cx="1202653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sz="4000" b="1" dirty="0">
                <a:solidFill>
                  <a:schemeClr val="accent1">
                    <a:lumMod val="50000"/>
                  </a:schemeClr>
                </a:solidFill>
                <a:latin typeface="Fb Tamlil Medium" panose="02020503050405020304" pitchFamily="18" charset="-79"/>
                <a:cs typeface="Fb Tamlil Medium" panose="02020503050405020304" pitchFamily="18" charset="-79"/>
              </a:rPr>
              <a:t>תקופת האלף השביעי</a:t>
            </a: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16B29E7C-D186-496F-A6EF-2E2F6A9CB8B6}"/>
              </a:ext>
            </a:extLst>
          </p:cNvPr>
          <p:cNvSpPr txBox="1"/>
          <p:nvPr/>
        </p:nvSpPr>
        <p:spPr>
          <a:xfrm>
            <a:off x="5427676" y="1216133"/>
            <a:ext cx="1643227" cy="34317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spcBef>
                <a:spcPts val="0"/>
              </a:spcBef>
              <a:spcAft>
                <a:spcPts val="0"/>
              </a:spcAft>
            </a:pPr>
            <a:r>
              <a:rPr lang="he-IL" sz="19900" b="1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cs typeface="Fb Tamlil Medium" panose="02020503050405020304" pitchFamily="18" charset="-79"/>
              </a:rPr>
              <a:t>7</a:t>
            </a:r>
            <a:br>
              <a:rPr lang="he-IL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</a:br>
            <a:endParaRPr lang="he-IL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48A35B3D-472F-4A43-B759-B9788DC0E27E}"/>
              </a:ext>
            </a:extLst>
          </p:cNvPr>
          <p:cNvSpPr txBox="1"/>
          <p:nvPr/>
        </p:nvSpPr>
        <p:spPr>
          <a:xfrm>
            <a:off x="402672" y="3993160"/>
            <a:ext cx="1133352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he-IL" sz="2800" b="1" dirty="0">
                <a:solidFill>
                  <a:schemeClr val="accent1">
                    <a:lumMod val="50000"/>
                  </a:schemeClr>
                </a:solidFill>
                <a:latin typeface="Fb Tamlil Medium" panose="02020503050405020304" pitchFamily="18" charset="-79"/>
                <a:cs typeface="Fb Tamlil Medium" panose="02020503050405020304" pitchFamily="18" charset="-79"/>
              </a:rPr>
              <a:t>עולם טהור ורוחני, שעיקרו קבלת שכר על העבודה בששת אלפי השנים הקודמות. </a:t>
            </a:r>
          </a:p>
          <a:p>
            <a:pPr algn="ctr" rtl="1"/>
            <a:endParaRPr lang="he-IL" sz="2800" b="1" dirty="0">
              <a:solidFill>
                <a:schemeClr val="accent1">
                  <a:lumMod val="50000"/>
                </a:schemeClr>
              </a:solidFill>
              <a:latin typeface="Fb Tamlil Medium" panose="02020503050405020304" pitchFamily="18" charset="-79"/>
              <a:cs typeface="Fb Tamlil Medium" panose="02020503050405020304" pitchFamily="18" charset="-79"/>
            </a:endParaRPr>
          </a:p>
          <a:p>
            <a:pPr algn="ctr" rtl="1"/>
            <a:r>
              <a:rPr lang="he-IL" sz="2800" b="1" dirty="0">
                <a:solidFill>
                  <a:schemeClr val="accent1">
                    <a:lumMod val="50000"/>
                  </a:schemeClr>
                </a:solidFill>
                <a:latin typeface="Fb Tamlil Medium" panose="02020503050405020304" pitchFamily="18" charset="-79"/>
                <a:cs typeface="Fb Tamlil Medium" panose="02020503050405020304" pitchFamily="18" charset="-79"/>
              </a:rPr>
              <a:t>"יום שביעי כנגד אלף השביעי, שכולו שבת ומנוחה לחיי העולמים. והוא אחר ימות המשיח ותחיית המתים. ובני תחיית המתים יזכו אליו ויתענגו בגוף ובנפש תענוג שאין לו סוף". (רבנו בחיי) </a:t>
            </a:r>
          </a:p>
        </p:txBody>
      </p:sp>
      <p:grpSp>
        <p:nvGrpSpPr>
          <p:cNvPr id="6" name="קבוצה 5">
            <a:extLst>
              <a:ext uri="{FF2B5EF4-FFF2-40B4-BE49-F238E27FC236}">
                <a16:creationId xmlns:a16="http://schemas.microsoft.com/office/drawing/2014/main" id="{E1D674B4-9B2F-4B6B-B466-7E5564023733}"/>
              </a:ext>
            </a:extLst>
          </p:cNvPr>
          <p:cNvGrpSpPr/>
          <p:nvPr/>
        </p:nvGrpSpPr>
        <p:grpSpPr>
          <a:xfrm>
            <a:off x="209725" y="-125835"/>
            <a:ext cx="1810492" cy="1298345"/>
            <a:chOff x="209725" y="-125835"/>
            <a:chExt cx="1810492" cy="1298345"/>
          </a:xfrm>
        </p:grpSpPr>
        <p:sp>
          <p:nvSpPr>
            <p:cNvPr id="7" name="מלבן: פינות מעוגלות 6">
              <a:extLst>
                <a:ext uri="{FF2B5EF4-FFF2-40B4-BE49-F238E27FC236}">
                  <a16:creationId xmlns:a16="http://schemas.microsoft.com/office/drawing/2014/main" id="{F492AFB7-4706-4ED6-9B4F-18E6297A825C}"/>
                </a:ext>
              </a:extLst>
            </p:cNvPr>
            <p:cNvSpPr/>
            <p:nvPr/>
          </p:nvSpPr>
          <p:spPr>
            <a:xfrm>
              <a:off x="209725" y="-125835"/>
              <a:ext cx="1810492" cy="12003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100"/>
            </a:p>
          </p:txBody>
        </p:sp>
        <p:pic>
          <p:nvPicPr>
            <p:cNvPr id="10" name="תמונה 9">
              <a:extLst>
                <a:ext uri="{FF2B5EF4-FFF2-40B4-BE49-F238E27FC236}">
                  <a16:creationId xmlns:a16="http://schemas.microsoft.com/office/drawing/2014/main" id="{3C0A6A79-BD3B-45B1-AF2E-E48AAEC31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190" y="-9553"/>
              <a:ext cx="1763562" cy="11820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655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>
            <a:extLst>
              <a:ext uri="{FF2B5EF4-FFF2-40B4-BE49-F238E27FC236}">
                <a16:creationId xmlns:a16="http://schemas.microsoft.com/office/drawing/2014/main" id="{C4EE2621-9C3A-4218-9081-5B34F37990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" y="0"/>
            <a:ext cx="12190781" cy="6858000"/>
          </a:xfrm>
          <a:prstGeom prst="rect">
            <a:avLst/>
          </a:prstGeom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B4808D99-73D3-49D1-AF09-28F691329568}"/>
              </a:ext>
            </a:extLst>
          </p:cNvPr>
          <p:cNvSpPr txBox="1"/>
          <p:nvPr/>
        </p:nvSpPr>
        <p:spPr>
          <a:xfrm>
            <a:off x="1679385" y="5500504"/>
            <a:ext cx="9222377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sz="3200" b="1" dirty="0">
                <a:solidFill>
                  <a:schemeClr val="accent1">
                    <a:lumMod val="50000"/>
                  </a:schemeClr>
                </a:solidFill>
                <a:latin typeface="Fb Tamlil Medium" panose="02020503050405020304" pitchFamily="18" charset="-79"/>
                <a:cs typeface="Fb Tamlil Medium" panose="02020503050405020304" pitchFamily="18" charset="-79"/>
              </a:rPr>
              <a:t>אנחנו, וכל משפחתינו, וכל ידידנו, נהיה תמיד רגועים, שמחים ומאושרים! </a:t>
            </a:r>
          </a:p>
          <a:p>
            <a:pPr algn="ctr" rtl="1"/>
            <a:endParaRPr lang="he-IL" sz="3200" b="1" dirty="0">
              <a:solidFill>
                <a:schemeClr val="accent1">
                  <a:lumMod val="50000"/>
                </a:schemeClr>
              </a:solidFill>
              <a:latin typeface="Fb Tamlil Medium" panose="02020503050405020304" pitchFamily="18" charset="-79"/>
              <a:cs typeface="Fb Tamlil Medium" panose="02020503050405020304" pitchFamily="18" charset="-79"/>
            </a:endParaRPr>
          </a:p>
        </p:txBody>
      </p:sp>
      <p:pic>
        <p:nvPicPr>
          <p:cNvPr id="13" name="תמונה 12">
            <a:extLst>
              <a:ext uri="{FF2B5EF4-FFF2-40B4-BE49-F238E27FC236}">
                <a16:creationId xmlns:a16="http://schemas.microsoft.com/office/drawing/2014/main" id="{3478CDB2-4C0F-4CD5-A72F-30297C415E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0" b="61753" l="9937" r="89949">
                        <a14:foregroundMark x1="58024" y1="9410" x2="54540" y2="16882"/>
                        <a14:foregroundMark x1="31011" y1="18336" x2="34837" y2="18336"/>
                        <a14:foregroundMark x1="28612" y1="19588" x2="36722" y2="19830"/>
                        <a14:foregroundMark x1="28098" y1="22859" x2="24786" y2="27019"/>
                        <a14:foregroundMark x1="35009" y1="26656" x2="31696" y2="30089"/>
                        <a14:foregroundMark x1="36722" y1="31785" x2="32953" y2="35218"/>
                        <a14:foregroundMark x1="14392" y1="59935" x2="63678" y2="61753"/>
                        <a14:foregroundMark x1="63678" y1="61753" x2="83095" y2="59208"/>
                        <a14:foregroundMark x1="57396" y1="45921" x2="56482" y2="35582"/>
                        <a14:foregroundMark x1="36665" y1="51656" x2="28098" y2="44911"/>
                        <a14:foregroundMark x1="28098" y1="44911" x2="28098" y2="44830"/>
                        <a14:foregroundMark x1="29240" y1="38934" x2="31239" y2="41801"/>
                        <a14:backgroundMark x1="47287" y1="26777" x2="45745" y2="29120"/>
                        <a14:backgroundMark x1="44546" y1="33401" x2="46431" y2="31058"/>
                        <a14:backgroundMark x1="36722" y1="36066" x2="37065" y2="334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54" b="36463"/>
          <a:stretch/>
        </p:blipFill>
        <p:spPr>
          <a:xfrm>
            <a:off x="4823707" y="1696198"/>
            <a:ext cx="4637905" cy="3659016"/>
          </a:xfrm>
          <a:prstGeom prst="rect">
            <a:avLst/>
          </a:prstGeom>
        </p:spPr>
      </p:pic>
      <p:sp>
        <p:nvSpPr>
          <p:cNvPr id="20" name="תיבת טקסט 19">
            <a:extLst>
              <a:ext uri="{FF2B5EF4-FFF2-40B4-BE49-F238E27FC236}">
                <a16:creationId xmlns:a16="http://schemas.microsoft.com/office/drawing/2014/main" id="{DCD1699F-904E-46FD-9034-7AA3B8260C81}"/>
              </a:ext>
            </a:extLst>
          </p:cNvPr>
          <p:cNvSpPr txBox="1"/>
          <p:nvPr/>
        </p:nvSpPr>
        <p:spPr>
          <a:xfrm>
            <a:off x="2247079" y="596802"/>
            <a:ext cx="808698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he-IL" sz="2800" b="1" dirty="0">
                <a:solidFill>
                  <a:schemeClr val="accent1">
                    <a:lumMod val="50000"/>
                  </a:schemeClr>
                </a:solidFill>
                <a:latin typeface="Fb Tamlil Medium" panose="02020503050405020304" pitchFamily="18" charset="-79"/>
                <a:cs typeface="Fb Tamlil Medium" panose="02020503050405020304" pitchFamily="18" charset="-79"/>
              </a:rPr>
              <a:t>דבר אחד חשוב שנדע: בכל תקופה, מהרגע שיגיע מלך המשיח - יהיה לנו הכי טוב שיכול להיות! </a:t>
            </a:r>
          </a:p>
        </p:txBody>
      </p:sp>
      <p:pic>
        <p:nvPicPr>
          <p:cNvPr id="22" name="תמונה 21">
            <a:extLst>
              <a:ext uri="{FF2B5EF4-FFF2-40B4-BE49-F238E27FC236}">
                <a16:creationId xmlns:a16="http://schemas.microsoft.com/office/drawing/2014/main" id="{15924AF1-FA8F-4C53-8213-7812D465E4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576" y="3429000"/>
            <a:ext cx="2146947" cy="2146947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3" name="תמונה 22">
            <a:extLst>
              <a:ext uri="{FF2B5EF4-FFF2-40B4-BE49-F238E27FC236}">
                <a16:creationId xmlns:a16="http://schemas.microsoft.com/office/drawing/2014/main" id="{44C9CC54-A8AD-4B90-97E5-618C08FF6A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395" y="3429000"/>
            <a:ext cx="2146947" cy="2146947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4" name="תמונה 23">
            <a:extLst>
              <a:ext uri="{FF2B5EF4-FFF2-40B4-BE49-F238E27FC236}">
                <a16:creationId xmlns:a16="http://schemas.microsoft.com/office/drawing/2014/main" id="{BE0114D0-9726-4A84-988E-E05DA8D033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486" y="3429000"/>
            <a:ext cx="2146947" cy="2146947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grpSp>
        <p:nvGrpSpPr>
          <p:cNvPr id="9" name="קבוצה 8">
            <a:extLst>
              <a:ext uri="{FF2B5EF4-FFF2-40B4-BE49-F238E27FC236}">
                <a16:creationId xmlns:a16="http://schemas.microsoft.com/office/drawing/2014/main" id="{3866D868-140C-49EE-823F-080761FE1C21}"/>
              </a:ext>
            </a:extLst>
          </p:cNvPr>
          <p:cNvGrpSpPr/>
          <p:nvPr/>
        </p:nvGrpSpPr>
        <p:grpSpPr>
          <a:xfrm>
            <a:off x="209725" y="-125835"/>
            <a:ext cx="1810492" cy="1298345"/>
            <a:chOff x="209725" y="-125835"/>
            <a:chExt cx="1810492" cy="1298345"/>
          </a:xfrm>
        </p:grpSpPr>
        <p:sp>
          <p:nvSpPr>
            <p:cNvPr id="10" name="מלבן: פינות מעוגלות 9">
              <a:extLst>
                <a:ext uri="{FF2B5EF4-FFF2-40B4-BE49-F238E27FC236}">
                  <a16:creationId xmlns:a16="http://schemas.microsoft.com/office/drawing/2014/main" id="{15CD5317-6D8D-4C40-92CC-D93E3A4D9CFD}"/>
                </a:ext>
              </a:extLst>
            </p:cNvPr>
            <p:cNvSpPr/>
            <p:nvPr/>
          </p:nvSpPr>
          <p:spPr>
            <a:xfrm>
              <a:off x="209725" y="-125835"/>
              <a:ext cx="1810492" cy="12003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100"/>
            </a:p>
          </p:txBody>
        </p:sp>
        <p:pic>
          <p:nvPicPr>
            <p:cNvPr id="11" name="תמונה 10">
              <a:extLst>
                <a:ext uri="{FF2B5EF4-FFF2-40B4-BE49-F238E27FC236}">
                  <a16:creationId xmlns:a16="http://schemas.microsoft.com/office/drawing/2014/main" id="{D95E18FE-33B1-4032-8D3C-4EF1E1F0B3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190" y="-9553"/>
              <a:ext cx="1763562" cy="11820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911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</p:bldLst>
  </p:timing>
</p:sld>
</file>

<file path=ppt/theme/theme1.xml><?xml version="1.0" encoding="utf-8"?>
<a:theme xmlns:a="http://schemas.openxmlformats.org/drawingml/2006/main" name="ערכת נושא Office">
  <a:themeElements>
    <a:clrScheme name="ערכת נושא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ערכת נושא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ערכת נושא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18915</TotalTime>
  <Words>253</Words>
  <Application>Microsoft Office PowerPoint</Application>
  <PresentationFormat>מסך רחב</PresentationFormat>
  <Paragraphs>23</Paragraphs>
  <Slides>8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5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8</vt:i4>
      </vt:variant>
    </vt:vector>
  </HeadingPairs>
  <TitlesOfParts>
    <vt:vector size="14" baseType="lpstr">
      <vt:lpstr>Calibri</vt:lpstr>
      <vt:lpstr>Fb Tamlil Medium</vt:lpstr>
      <vt:lpstr>Calibri Light</vt:lpstr>
      <vt:lpstr>Fb Tamlil</vt:lpstr>
      <vt:lpstr>Arial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מלכה לאה</dc:creator>
  <cp:lastModifiedBy>Mushka Gurelik</cp:lastModifiedBy>
  <cp:revision>68</cp:revision>
  <dcterms:created xsi:type="dcterms:W3CDTF">2020-08-06T12:54:20Z</dcterms:created>
  <dcterms:modified xsi:type="dcterms:W3CDTF">2020-10-27T11:47:04Z</dcterms:modified>
</cp:coreProperties>
</file>