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69" r:id="rId4"/>
    <p:sldId id="258" r:id="rId5"/>
    <p:sldId id="272" r:id="rId6"/>
    <p:sldId id="271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b Tamlil" panose="02020503050405020304" pitchFamily="18" charset="-79"/>
      <p:regular r:id="rId16"/>
      <p:bold r:id="rId17"/>
    </p:embeddedFont>
    <p:embeddedFont>
      <p:font typeface="Fb Tamlil Medium" panose="02020503050405020304" pitchFamily="18" charset="-79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0D2BF5-529E-4AA5-A80E-75BE575F7FC1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4EA2D8-58DC-4BE0-9069-28A7159524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0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9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90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24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7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1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3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883-8E3A-4AFF-A855-3E870D733D5C}" type="datetimeFigureOut">
              <a:rPr lang="he-IL" smtClean="0"/>
              <a:t>י"ח/אלול/תש"ף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FC20-9327-400F-93F0-7075065CB2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6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ACAB7E4-F4DC-4086-B7EB-1C629DED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7DE801-682B-4BDD-A854-A8AA82372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לחצן פעולה: וידאו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F10F17-9472-48CA-B114-5FB4440A8016}"/>
              </a:ext>
            </a:extLst>
          </p:cNvPr>
          <p:cNvSpPr/>
          <p:nvPr/>
        </p:nvSpPr>
        <p:spPr>
          <a:xfrm>
            <a:off x="0" y="796103"/>
            <a:ext cx="1021278" cy="569559"/>
          </a:xfrm>
          <a:prstGeom prst="actionButtonMovi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33D06B8-3FCB-44BD-ABD4-698EA2D89685}"/>
              </a:ext>
            </a:extLst>
          </p:cNvPr>
          <p:cNvSpPr/>
          <p:nvPr/>
        </p:nvSpPr>
        <p:spPr>
          <a:xfrm>
            <a:off x="-330200" y="584199"/>
            <a:ext cx="3098800" cy="2625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0A6DB50-3F5C-41E2-8809-5D6677FE996C}"/>
              </a:ext>
            </a:extLst>
          </p:cNvPr>
          <p:cNvSpPr txBox="1"/>
          <p:nvPr/>
        </p:nvSpPr>
        <p:spPr>
          <a:xfrm>
            <a:off x="149225" y="742899"/>
            <a:ext cx="266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b Tamlil" panose="02020503050405020304" pitchFamily="18" charset="-79"/>
                <a:ea typeface="Calibri" panose="020F0502020204030204" pitchFamily="34" charset="0"/>
                <a:cs typeface="Fb Tamlil" panose="02020503050405020304" pitchFamily="18" charset="-79"/>
              </a:rPr>
              <a:t>חשיבות האמונה בגאולה</a:t>
            </a:r>
            <a:endParaRPr lang="he-IL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2666444" y="3399616"/>
            <a:ext cx="105938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מה המשמעות של המילים "אני מאמין"?</a:t>
            </a:r>
            <a:endParaRPr lang="he-IL" dirty="0"/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E8FFE6C0-DB77-486C-8F8C-45213AAE8965}"/>
              </a:ext>
            </a:extLst>
          </p:cNvPr>
          <p:cNvGrpSpPr/>
          <p:nvPr/>
        </p:nvGrpSpPr>
        <p:grpSpPr>
          <a:xfrm>
            <a:off x="3018211" y="686851"/>
            <a:ext cx="6155574" cy="2363293"/>
            <a:chOff x="1585568" y="592847"/>
            <a:chExt cx="6155574" cy="2363293"/>
          </a:xfrm>
        </p:grpSpPr>
        <p:sp>
          <p:nvSpPr>
            <p:cNvPr id="6" name="בועת מחשבה: ענן 5">
              <a:extLst>
                <a:ext uri="{FF2B5EF4-FFF2-40B4-BE49-F238E27FC236}">
                  <a16:creationId xmlns:a16="http://schemas.microsoft.com/office/drawing/2014/main" id="{61F93B50-E090-4315-A354-0710967ACFE1}"/>
                </a:ext>
              </a:extLst>
            </p:cNvPr>
            <p:cNvSpPr/>
            <p:nvPr/>
          </p:nvSpPr>
          <p:spPr>
            <a:xfrm rot="901271">
              <a:off x="2535297" y="592847"/>
              <a:ext cx="4256116" cy="2215991"/>
            </a:xfrm>
            <a:prstGeom prst="cloudCallout">
              <a:avLst>
                <a:gd name="adj1" fmla="val -54966"/>
                <a:gd name="adj2" fmla="val 6363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511002A-AD9A-44CB-B9ED-A5EDE8324F04}"/>
                </a:ext>
              </a:extLst>
            </p:cNvPr>
            <p:cNvSpPr txBox="1"/>
            <p:nvPr/>
          </p:nvSpPr>
          <p:spPr>
            <a:xfrm>
              <a:off x="1585568" y="1047925"/>
              <a:ext cx="6155574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36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אני מאמין לך </a:t>
              </a:r>
            </a:p>
            <a:p>
              <a:pPr algn="ctr" rtl="1"/>
              <a:r>
                <a:rPr lang="he-IL" sz="3600" b="1" dirty="0">
                  <a:solidFill>
                    <a:schemeClr val="bg1"/>
                  </a:solidFill>
                  <a:latin typeface="Fb Tamlil Medium" panose="02020503050405020304" pitchFamily="18" charset="-79"/>
                  <a:cs typeface="Fb Tamlil Medium" panose="02020503050405020304" pitchFamily="18" charset="-79"/>
                </a:rPr>
                <a:t>שתגיע בזמן!</a:t>
              </a:r>
            </a:p>
            <a:p>
              <a:br>
                <a:rPr lang="he-IL" sz="2800" dirty="0"/>
              </a:br>
              <a:endParaRPr lang="he-IL" sz="1800" b="1" i="0" u="none" strike="noStrike" dirty="0">
                <a:solidFill>
                  <a:schemeClr val="bg1"/>
                </a:solidFill>
                <a:effectLst/>
                <a:latin typeface="Fb Tamlil Medium" panose="02020503050405020304" pitchFamily="18" charset="-79"/>
                <a:cs typeface="Fb Tamlil Medium" panose="02020503050405020304" pitchFamily="18" charset="-79"/>
              </a:endParaRPr>
            </a:p>
          </p:txBody>
        </p: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3ABA1B0E-C06A-4DED-8459-BDC633302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26667"/>
          <a:stretch/>
        </p:blipFill>
        <p:spPr>
          <a:xfrm>
            <a:off x="-490014" y="2477562"/>
            <a:ext cx="5821172" cy="4034334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34A30497-F851-40FD-B859-F12DCDB1E754}"/>
              </a:ext>
            </a:extLst>
          </p:cNvPr>
          <p:cNvSpPr txBox="1"/>
          <p:nvPr/>
        </p:nvSpPr>
        <p:spPr>
          <a:xfrm>
            <a:off x="9755340" y="4679594"/>
            <a:ext cx="2109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אני בטוח, </a:t>
            </a:r>
            <a:endParaRPr lang="he-IL" sz="32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1859BDE-E8A6-4343-8AB1-3E694B5EF750}"/>
              </a:ext>
            </a:extLst>
          </p:cNvPr>
          <p:cNvSpPr txBox="1"/>
          <p:nvPr/>
        </p:nvSpPr>
        <p:spPr>
          <a:xfrm>
            <a:off x="7245566" y="4679594"/>
            <a:ext cx="228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אני סומך, </a:t>
            </a:r>
            <a:endParaRPr lang="he-IL" sz="3200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8F48130-31E7-41AD-80B1-8B8BE718BA6E}"/>
              </a:ext>
            </a:extLst>
          </p:cNvPr>
          <p:cNvSpPr txBox="1"/>
          <p:nvPr/>
        </p:nvSpPr>
        <p:spPr>
          <a:xfrm>
            <a:off x="5167944" y="4693184"/>
            <a:ext cx="1856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אני יודע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848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646150" y="4272677"/>
            <a:ext cx="1123497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יהודים הם "מאמינים בני מאמינים". </a:t>
            </a:r>
          </a:p>
          <a:p>
            <a:pPr algn="ctr" rtl="1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עמוק בלב כל יהודי נמצאת האמונה בבורא עולם. </a:t>
            </a:r>
          </a:p>
          <a:p>
            <a:pPr algn="ctr" rtl="1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למרות שלפעמים היא מכוסה… 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חישבו, במה מתבטאת האמונה שלנו, בחיי היום יום? </a:t>
            </a:r>
            <a:br>
              <a:rPr lang="he-IL" sz="3600" dirty="0"/>
            </a:br>
            <a:endParaRPr lang="he-IL" dirty="0"/>
          </a:p>
        </p:txBody>
      </p:sp>
      <p:pic>
        <p:nvPicPr>
          <p:cNvPr id="8" name="תמונה 7" descr="תמונה שמכילה חוץ, שלג, רוק, גדול&#10;&#10;התיאור נוצר באופן אוטומטי">
            <a:extLst>
              <a:ext uri="{FF2B5EF4-FFF2-40B4-BE49-F238E27FC236}">
                <a16:creationId xmlns:a16="http://schemas.microsoft.com/office/drawing/2014/main" id="{30237DF8-0B26-421C-A548-6FFCB880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1" y="337899"/>
            <a:ext cx="6943725" cy="39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4EE2621-9C3A-4218-9081-5B34F3799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8E8532D-DD68-42EF-B9EC-12CE5F8BA2AB}"/>
              </a:ext>
            </a:extLst>
          </p:cNvPr>
          <p:cNvSpPr txBox="1"/>
          <p:nvPr/>
        </p:nvSpPr>
        <p:spPr>
          <a:xfrm>
            <a:off x="1986608" y="5057008"/>
            <a:ext cx="922237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מה הקשר בין המספר 13 ל"אמונה"?</a:t>
            </a:r>
          </a:p>
          <a:p>
            <a:br>
              <a:rPr lang="he-IL" sz="3600" dirty="0"/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CD7C090-9C13-493C-A97F-2E88CFFC260F}"/>
              </a:ext>
            </a:extLst>
          </p:cNvPr>
          <p:cNvSpPr txBox="1"/>
          <p:nvPr/>
        </p:nvSpPr>
        <p:spPr>
          <a:xfrm>
            <a:off x="3751118" y="0"/>
            <a:ext cx="615557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4400" b="1" dirty="0">
                <a:solidFill>
                  <a:schemeClr val="accent4">
                    <a:lumMod val="75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13</a:t>
            </a:r>
            <a:endParaRPr lang="he-IL" sz="3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B3FD3E2-4230-4320-A65B-ACC0712D4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10666"/>
          <a:stretch/>
        </p:blipFill>
        <p:spPr>
          <a:xfrm>
            <a:off x="7305675" y="711620"/>
            <a:ext cx="4320194" cy="5166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9159B17-DFC5-45F3-B21D-3FA5970E41E5}"/>
              </a:ext>
            </a:extLst>
          </p:cNvPr>
          <p:cNvSpPr txBox="1"/>
          <p:nvPr/>
        </p:nvSpPr>
        <p:spPr>
          <a:xfrm>
            <a:off x="-448291" y="1096596"/>
            <a:ext cx="9222377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הרמב"ם ניסח </a:t>
            </a: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את שלושה עשר העיקרים, </a:t>
            </a: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היסודות, </a:t>
            </a: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של האמונה היהודית.</a:t>
            </a:r>
          </a:p>
          <a:p>
            <a:pPr algn="ctr" rtl="1"/>
            <a:endParaRPr lang="he-IL" sz="44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אחד מעיקרי האמונה הוא – </a:t>
            </a:r>
          </a:p>
          <a:p>
            <a:pPr algn="ctr" rtl="1"/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"אני מאמין... בביאת המשיח"</a:t>
            </a: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23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D1FA3E4-DC58-45CF-8496-0EA8E2D7448F}"/>
              </a:ext>
            </a:extLst>
          </p:cNvPr>
          <p:cNvSpPr txBox="1"/>
          <p:nvPr/>
        </p:nvSpPr>
        <p:spPr>
          <a:xfrm>
            <a:off x="1734192" y="4644419"/>
            <a:ext cx="9222377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על ענין הגאולה ניתן לקרוא בכל חלקי התורה שבכתב ובעל פה.</a:t>
            </a:r>
          </a:p>
          <a:p>
            <a:pPr algn="ctr" rt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"...שכל הספרים מלאים בדבר הזה…" </a:t>
            </a:r>
            <a:endParaRPr lang="he-IL" sz="20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  <a:p>
            <a:pPr algn="ctr" rtl="1"/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  <a:t>(רמב"ם הלכות מלכים תחילת פרק י"א)</a:t>
            </a:r>
          </a:p>
          <a:p>
            <a:pPr algn="ctr"/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dirty="0"/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b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rPr>
            </a:br>
            <a:endParaRPr lang="he-IL" sz="3600" b="1" dirty="0">
              <a:solidFill>
                <a:schemeClr val="accent1">
                  <a:lumMod val="50000"/>
                </a:schemeClr>
              </a:solidFill>
              <a:latin typeface="Fb Tamlil Medium" panose="02020503050405020304" pitchFamily="18" charset="-79"/>
              <a:cs typeface="Fb Tamlil Medium" panose="02020503050405020304" pitchFamily="18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B737669-2E68-4AFC-88C9-17C7BAD88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8722" r="11355" b="12429"/>
          <a:stretch/>
        </p:blipFill>
        <p:spPr>
          <a:xfrm>
            <a:off x="8822297" y="638528"/>
            <a:ext cx="2713509" cy="3751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0080CEF-33C7-4E22-A327-EFD609D26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6ED"/>
              </a:clrFrom>
              <a:clrTo>
                <a:srgbClr val="F9F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>
          <a:xfrm>
            <a:off x="3458949" y="1461624"/>
            <a:ext cx="5772861" cy="2928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DEEE511-DE64-4AA1-8F7F-BD5733BB18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2" y="1273272"/>
            <a:ext cx="2679398" cy="3244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2D758A5-4CC9-4443-A956-422D922A1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13" y="761841"/>
            <a:ext cx="2494684" cy="3628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395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1E3F8E8-EDF6-4C00-AEBA-99A522D0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12190781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D1FA3E4-DC58-45CF-8496-0EA8E2D7448F}"/>
              </a:ext>
            </a:extLst>
          </p:cNvPr>
          <p:cNvSpPr txBox="1"/>
          <p:nvPr/>
        </p:nvSpPr>
        <p:spPr>
          <a:xfrm>
            <a:off x="1484810" y="4965568"/>
            <a:ext cx="922237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rtl="1">
              <a:defRPr sz="3600" b="1">
                <a:solidFill>
                  <a:schemeClr val="accent1">
                    <a:lumMod val="50000"/>
                  </a:schemeClr>
                </a:solidFill>
                <a:latin typeface="Fb Tamlil Medium" panose="02020503050405020304" pitchFamily="18" charset="-79"/>
                <a:cs typeface="Fb Tamlil Medium" panose="02020503050405020304" pitchFamily="18" charset="-79"/>
              </a:defRPr>
            </a:lvl1pPr>
          </a:lstStyle>
          <a:p>
            <a:pPr algn="ctr"/>
            <a:r>
              <a:rPr lang="he-IL" dirty="0"/>
              <a:t>איך אנחנו מבטאים את האמונה בביאת המשיח?</a:t>
            </a:r>
          </a:p>
        </p:txBody>
      </p:sp>
      <p:pic>
        <p:nvPicPr>
          <p:cNvPr id="6" name="תמונה 5" descr="תמונה שמכילה משאית, חוץ, בניין, כביש&#10;&#10;התיאור נוצר באופן אוטומטי">
            <a:extLst>
              <a:ext uri="{FF2B5EF4-FFF2-40B4-BE49-F238E27FC236}">
                <a16:creationId xmlns:a16="http://schemas.microsoft.com/office/drawing/2014/main" id="{DD994B27-AF41-4C2A-A4EE-EAF095562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54" y="1208816"/>
            <a:ext cx="688288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12521</TotalTime>
  <Words>137</Words>
  <Application>Microsoft Office PowerPoint</Application>
  <PresentationFormat>מסך רחב</PresentationFormat>
  <Paragraphs>27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Fb Tamlil</vt:lpstr>
      <vt:lpstr>Calibri Light</vt:lpstr>
      <vt:lpstr>Calibri</vt:lpstr>
      <vt:lpstr>Arial</vt:lpstr>
      <vt:lpstr>Fb Tamlil Medium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מלכה לאה</dc:creator>
  <cp:lastModifiedBy>Yitzchok Kaplan</cp:lastModifiedBy>
  <cp:revision>52</cp:revision>
  <dcterms:created xsi:type="dcterms:W3CDTF">2020-08-06T12:54:20Z</dcterms:created>
  <dcterms:modified xsi:type="dcterms:W3CDTF">2020-09-07T21:07:58Z</dcterms:modified>
</cp:coreProperties>
</file>