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69" r:id="rId4"/>
    <p:sldId id="258" r:id="rId5"/>
    <p:sldId id="274" r:id="rId6"/>
    <p:sldId id="263" r:id="rId7"/>
    <p:sldId id="276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Fb Tamlil" panose="02020503050405020304" pitchFamily="18" charset="-79"/>
      <p:regular r:id="rId16"/>
      <p:bold r:id="rId17"/>
    </p:embeddedFont>
    <p:embeddedFont>
      <p:font typeface="Fb Tamlil Medium" panose="02020503050405020304" charset="-79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0D2BF5-529E-4AA5-A80E-75BE575F7FC1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4EA2D8-58DC-4BE0-9069-28A71595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304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002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93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905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324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802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7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819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4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3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A883-8E3A-4AFF-A855-3E870D733D5C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064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ACAB7E4-F4DC-4086-B7EB-1C629DED9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D7DE801-682B-4BDD-A854-A8AA82372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4D61130D-DC27-471F-89AA-2D26D9E25967}"/>
              </a:ext>
            </a:extLst>
          </p:cNvPr>
          <p:cNvSpPr/>
          <p:nvPr/>
        </p:nvSpPr>
        <p:spPr>
          <a:xfrm>
            <a:off x="-746854" y="444912"/>
            <a:ext cx="3098800" cy="184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sz="100"/>
          </a:p>
        </p:txBody>
      </p:sp>
      <p:sp>
        <p:nvSpPr>
          <p:cNvPr id="4" name="תיבת טקסט 1">
            <a:extLst>
              <a:ext uri="{FF2B5EF4-FFF2-40B4-BE49-F238E27FC236}">
                <a16:creationId xmlns:a16="http://schemas.microsoft.com/office/drawing/2014/main" id="{BBE19953-49AB-43CF-8321-A208F29CADA2}"/>
              </a:ext>
            </a:extLst>
          </p:cNvPr>
          <p:cNvSpPr txBox="1"/>
          <p:nvPr/>
        </p:nvSpPr>
        <p:spPr>
          <a:xfrm>
            <a:off x="-463842" y="530498"/>
            <a:ext cx="2667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b Tamlil" panose="02020503050405020304" pitchFamily="18" charset="-79"/>
                <a:ea typeface="Calibri" panose="020F0502020204030204" pitchFamily="34" charset="0"/>
                <a:cs typeface="Fb Tamlil" panose="02020503050405020304" pitchFamily="18" charset="-79"/>
              </a:rPr>
              <a:t>הציפיה מועילה</a:t>
            </a:r>
            <a:endParaRPr lang="he-IL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6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" y="0"/>
            <a:ext cx="12190781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C7D0D67-4B3F-45E0-B873-BEF88C4B2D22}"/>
              </a:ext>
            </a:extLst>
          </p:cNvPr>
          <p:cNvSpPr txBox="1"/>
          <p:nvPr/>
        </p:nvSpPr>
        <p:spPr>
          <a:xfrm>
            <a:off x="4369106" y="859065"/>
            <a:ext cx="7351535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אבא ואמא עומדים לקנות ליוסי אופניים </a:t>
            </a:r>
          </a:p>
          <a:p>
            <a:pPr algn="ctr" rtl="1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ליום ההולדת. </a:t>
            </a:r>
          </a:p>
          <a:p>
            <a:pPr algn="ctr" rtl="1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יוסי מאד מחכה ומצפה לקבל כבר </a:t>
            </a:r>
          </a:p>
          <a:p>
            <a:pPr algn="ctr" rtl="1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את האופניים!</a:t>
            </a:r>
          </a:p>
          <a:p>
            <a:pPr algn="ctr" rtl="1"/>
            <a:endParaRPr lang="he-IL" sz="32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האם הציפיה שלו תעזור לאופניים </a:t>
            </a:r>
          </a:p>
          <a:p>
            <a:pPr algn="ctr" rtl="1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להגיע אליו יותר מהר??</a:t>
            </a:r>
          </a:p>
          <a:p>
            <a:pPr algn="ctr" rtl="1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 </a:t>
            </a:r>
          </a:p>
          <a:p>
            <a:pPr algn="ctr" rtl="1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כנראה שלא… </a:t>
            </a:r>
          </a:p>
          <a:p>
            <a:pPr algn="ctr"/>
            <a:br>
              <a:rPr lang="he-IL" sz="3600" dirty="0"/>
            </a:br>
            <a:endParaRPr lang="he-IL" sz="36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6304C7ED-2063-4656-A855-76393F1A5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5" y="2263346"/>
            <a:ext cx="3742513" cy="45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1040145" y="350524"/>
            <a:ext cx="1059384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הציפיה לגאולה - דווקא כן משפיעה ועוזרת, 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להביא את הגאולה יותר מהר.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"אפילו אין ביד ישראל אלא הקיווי </a:t>
            </a:r>
            <a:r>
              <a:rPr lang="he-IL" sz="2400" b="1" dirty="0" err="1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כדאים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 הם לגאולה בשכר הקווי" 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(במדרש, ילקוט שמעוני תהילים רמז תשלו)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מהו קיווי?</a:t>
            </a: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04695E02-488F-44EF-89F0-4D7280F4FF7C}"/>
              </a:ext>
            </a:extLst>
          </p:cNvPr>
          <p:cNvGrpSpPr/>
          <p:nvPr/>
        </p:nvGrpSpPr>
        <p:grpSpPr>
          <a:xfrm>
            <a:off x="12191390" y="4630259"/>
            <a:ext cx="11195526" cy="1851891"/>
            <a:chOff x="10081771" y="5006109"/>
            <a:chExt cx="11195526" cy="1851891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A65A5D5F-1BE9-41A9-B361-EE18F67F6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1771" y="5006109"/>
              <a:ext cx="11195526" cy="1851891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DE6342CA-C79B-48C4-8B69-A514B16ECC29}"/>
                </a:ext>
              </a:extLst>
            </p:cNvPr>
            <p:cNvSpPr txBox="1"/>
            <p:nvPr/>
          </p:nvSpPr>
          <p:spPr>
            <a:xfrm>
              <a:off x="11200499" y="5325321"/>
              <a:ext cx="10986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he-IL" sz="1800" b="1" dirty="0">
                  <a:solidFill>
                    <a:srgbClr val="FF0000"/>
                  </a:solidFill>
                  <a:latin typeface="Fb Tamlil Medium" panose="02020503050405020304" pitchFamily="18" charset="-79"/>
                  <a:cs typeface="Fb Tamlil Medium" panose="02020503050405020304" pitchFamily="18" charset="-79"/>
                </a:rPr>
                <a:t>עד מתי!</a:t>
              </a:r>
              <a:endParaRPr lang="he-IL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12C0B49-E77E-464F-817E-3FD7BCDB57C9}"/>
              </a:ext>
            </a:extLst>
          </p:cNvPr>
          <p:cNvSpPr txBox="1"/>
          <p:nvPr/>
        </p:nvSpPr>
        <p:spPr>
          <a:xfrm>
            <a:off x="3962398" y="2643259"/>
            <a:ext cx="459537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נכון, תקוה. </a:t>
            </a:r>
            <a:r>
              <a:rPr lang="he-IL" sz="2400" b="1" dirty="0" err="1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ציפיה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.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מה פירוש: "</a:t>
            </a:r>
            <a:r>
              <a:rPr lang="he-IL" sz="2400" b="1" dirty="0" err="1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כדאים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 הם לגאולה בשכר הקיווי"? 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7134EB2-3625-4C67-821E-D206334AC6F9}"/>
              </a:ext>
            </a:extLst>
          </p:cNvPr>
          <p:cNvSpPr txBox="1"/>
          <p:nvPr/>
        </p:nvSpPr>
        <p:spPr>
          <a:xfrm>
            <a:off x="2892998" y="4214761"/>
            <a:ext cx="67341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נכון, השכר על הציפיה, יהיה - הגאולה! </a:t>
            </a:r>
          </a:p>
        </p:txBody>
      </p:sp>
    </p:spTree>
    <p:extLst>
      <p:ext uri="{BB962C8B-B14F-4D97-AF65-F5344CB8AC3E}">
        <p14:creationId xmlns:p14="http://schemas.microsoft.com/office/powerpoint/2010/main" val="299854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58333E-6 4.81481E-6 L -0.95911 0.03101 " pathEditMode="relative" rAng="0" ptsTypes="AA">
                                      <p:cBhvr>
                                        <p:cTn id="6" dur="4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56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4EE2621-9C3A-4218-9081-5B34F3799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1943255" y="199578"/>
            <a:ext cx="9222377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כל רגע קטן שבו אנחנו רוצים ומבקשים מתוך הלב 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שמשיח יבוא מהר, הוא רגע גדול! 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מיהרנו וזרזנו את ביאת המשיח!</a:t>
            </a: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b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b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928538F2-843A-491A-9074-A8DAB7783CBC}"/>
              </a:ext>
            </a:extLst>
          </p:cNvPr>
          <p:cNvGrpSpPr/>
          <p:nvPr/>
        </p:nvGrpSpPr>
        <p:grpSpPr>
          <a:xfrm>
            <a:off x="4085352" y="1495425"/>
            <a:ext cx="5304366" cy="3409950"/>
            <a:chOff x="4085352" y="1495425"/>
            <a:chExt cx="5304366" cy="3409950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620A03BA-842B-4F1F-81E9-8D6B608F4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352" y="1495425"/>
              <a:ext cx="5304366" cy="34099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EFB6814A-2416-4C42-AADF-8E3963C7CDC5}"/>
                </a:ext>
              </a:extLst>
            </p:cNvPr>
            <p:cNvSpPr txBox="1"/>
            <p:nvPr/>
          </p:nvSpPr>
          <p:spPr>
            <a:xfrm>
              <a:off x="5767606" y="2209800"/>
              <a:ext cx="232864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800" b="1" dirty="0">
                  <a:solidFill>
                    <a:srgbClr val="C00000"/>
                  </a:solidFill>
                  <a:latin typeface="Fb Tamlil Medium" panose="02020503050405020304" pitchFamily="18" charset="-79"/>
                  <a:cs typeface="Fb Tamlil Medium" panose="02020503050405020304" pitchFamily="18" charset="-79"/>
                </a:rPr>
                <a:t>רחל אמנו מבקשת על בניה.. </a:t>
              </a:r>
            </a:p>
          </p:txBody>
        </p:sp>
      </p:grp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EBA2EA1-1BB4-4D4D-9CB1-A22814622CAD}"/>
              </a:ext>
            </a:extLst>
          </p:cNvPr>
          <p:cNvSpPr txBox="1"/>
          <p:nvPr/>
        </p:nvSpPr>
        <p:spPr>
          <a:xfrm>
            <a:off x="1943255" y="4923796"/>
            <a:ext cx="8865501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אמר יצחק לפני הקדוש ברוך הוא: </a:t>
            </a:r>
          </a:p>
          <a:p>
            <a:pPr algn="ctr" rtl="1"/>
            <a:r>
              <a:rPr lang="he-IL" sz="2400" dirty="0" err="1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רבונו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 של עולם! שמא אין חזרה לבנים?! 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השיבו הקדוש ברוך הוא: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אל תאמר כן, יש דור שהוא מצפה למלכותי - מיד הן נגאלים. שנאמר: ויש תקווה לאחריתך נאום השם ושבו בנים לגבולם". </a:t>
            </a:r>
            <a:r>
              <a:rPr lang="he-IL" sz="1400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(במדרש, ילקוט איכה פרשה א)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8893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4EE2621-9C3A-4218-9081-5B34F3799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1828667" y="1530150"/>
            <a:ext cx="922237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הרבי דיבר פעמים רבות מאד, על ההכרח שכל יהודי יבקש מהשם שיביא את הגאולה במהרה. </a:t>
            </a:r>
          </a:p>
          <a:p>
            <a:pPr algn="ctr" rtl="1"/>
            <a:endParaRPr lang="he-IL" sz="36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br>
              <a:rPr lang="he-IL" sz="3600" dirty="0"/>
            </a:br>
            <a:endParaRPr lang="he-IL" sz="36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  <p:pic>
        <p:nvPicPr>
          <p:cNvPr id="3" name="שיבנה">
            <a:hlinkClick r:id="" action="ppaction://media"/>
            <a:extLst>
              <a:ext uri="{FF2B5EF4-FFF2-40B4-BE49-F238E27FC236}">
                <a16:creationId xmlns:a16="http://schemas.microsoft.com/office/drawing/2014/main" id="{1C4F9A67-16FD-4DC7-A8A8-0A8A6D28D84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0207" end="23916.3333"/>
                </p14:media>
              </p:ext>
            </p:extLst>
          </p:nvPr>
        </p:nvPicPr>
        <p:blipFill rotWithShape="1">
          <a:blip r:embed="rId5"/>
          <a:srcRect t="8333"/>
          <a:stretch>
            <a:fillRect/>
          </a:stretch>
        </p:blipFill>
        <p:spPr>
          <a:xfrm>
            <a:off x="3823902" y="3429000"/>
            <a:ext cx="4876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0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A89B176-3F8C-4639-8800-4972477E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03DAC46-194F-4E30-B39A-3A797BF951DF}"/>
              </a:ext>
            </a:extLst>
          </p:cNvPr>
          <p:cNvSpPr txBox="1"/>
          <p:nvPr/>
        </p:nvSpPr>
        <p:spPr>
          <a:xfrm>
            <a:off x="803005" y="4224813"/>
            <a:ext cx="12026534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מדברי הרבי:</a:t>
            </a: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"הדבר היחיד שעדיין מעכב את הגאולה הוא 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הצורך שכל בני ישראל יבקשו וידרשו ויתבעו מהקדוש ברוך הוא </a:t>
            </a:r>
          </a:p>
          <a:p>
            <a:pPr algn="ctr" rtl="1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להביא את הגאולה האמיתית והשלימה".  </a:t>
            </a:r>
          </a:p>
          <a:p>
            <a:pPr algn="ctr" rtl="1"/>
            <a:endParaRPr lang="he-IL" sz="2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r>
              <a:rPr lang="he-IL" sz="1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(התוועדויות תשמ"ז כרך ב, עמ' 164)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D21A55C-3744-4243-892B-2A684070A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7" y="497919"/>
            <a:ext cx="5231939" cy="359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655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A89B176-3F8C-4639-8800-4972477E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03DAC46-194F-4E30-B39A-3A797BF951DF}"/>
              </a:ext>
            </a:extLst>
          </p:cNvPr>
          <p:cNvSpPr txBox="1"/>
          <p:nvPr/>
        </p:nvSpPr>
        <p:spPr>
          <a:xfrm>
            <a:off x="317230" y="605670"/>
            <a:ext cx="1202653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solidFill>
                  <a:schemeClr val="accent4">
                    <a:lumMod val="75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איך ומתי מבקשים את </a:t>
            </a:r>
          </a:p>
          <a:p>
            <a:pPr algn="ctr" rtl="1"/>
            <a:r>
              <a:rPr lang="he-IL" sz="4400" b="1" dirty="0">
                <a:solidFill>
                  <a:schemeClr val="accent4">
                    <a:lumMod val="75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הגאולה בבית ספרנו?  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39A62CA-A04F-4D41-9A9F-3865E9097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4" t="12816" r="6282" b="11634"/>
          <a:stretch/>
        </p:blipFill>
        <p:spPr>
          <a:xfrm>
            <a:off x="3016539" y="2186247"/>
            <a:ext cx="6989865" cy="46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1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18874</TotalTime>
  <Words>251</Words>
  <Application>Microsoft Office PowerPoint</Application>
  <PresentationFormat>מסך רחב</PresentationFormat>
  <Paragraphs>50</Paragraphs>
  <Slides>7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Fb Tamlil Medium</vt:lpstr>
      <vt:lpstr>Calibri Light</vt:lpstr>
      <vt:lpstr>Fb Tamlil</vt:lpstr>
      <vt:lpstr>Calibri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מלכה לאה</dc:creator>
  <cp:lastModifiedBy>רישיון אופיס שיע מחשבים</cp:lastModifiedBy>
  <cp:revision>59</cp:revision>
  <dcterms:created xsi:type="dcterms:W3CDTF">2020-08-06T12:54:20Z</dcterms:created>
  <dcterms:modified xsi:type="dcterms:W3CDTF">2020-10-15T06:47:15Z</dcterms:modified>
</cp:coreProperties>
</file>