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9" r:id="rId2"/>
    <p:sldId id="257" r:id="rId3"/>
    <p:sldId id="369" r:id="rId4"/>
    <p:sldId id="318" r:id="rId5"/>
    <p:sldId id="360" r:id="rId6"/>
    <p:sldId id="361" r:id="rId7"/>
    <p:sldId id="362" r:id="rId8"/>
    <p:sldId id="260" r:id="rId9"/>
    <p:sldId id="363" r:id="rId10"/>
    <p:sldId id="367" r:id="rId11"/>
    <p:sldId id="368" r:id="rId12"/>
    <p:sldId id="269" r:id="rId13"/>
    <p:sldId id="370" r:id="rId14"/>
    <p:sldId id="353" r:id="rId15"/>
    <p:sldId id="348" r:id="rId16"/>
    <p:sldId id="349" r:id="rId17"/>
    <p:sldId id="357" r:id="rId18"/>
    <p:sldId id="359" r:id="rId19"/>
    <p:sldId id="347" r:id="rId20"/>
    <p:sldId id="346" r:id="rId21"/>
    <p:sldId id="371" r:id="rId22"/>
    <p:sldId id="351" r:id="rId23"/>
    <p:sldId id="352" r:id="rId24"/>
    <p:sldId id="354" r:id="rId25"/>
    <p:sldId id="292" r:id="rId26"/>
    <p:sldId id="258" r:id="rId27"/>
    <p:sldId id="294" r:id="rId28"/>
  </p:sldIdLst>
  <p:sldSz cx="12192000" cy="6858000"/>
  <p:notesSz cx="6858000" cy="9144000"/>
  <p:embeddedFontLst>
    <p:embeddedFont>
      <p:font typeface="Almoni Tzar ML v5 AAA" panose="00000806000000000000" pitchFamily="50" charset="-79"/>
      <p:bold r:id="rId29"/>
    </p:embeddedFont>
    <p:embeddedFont>
      <p:font typeface="Almoni Tzar ML v5 AAA Light" panose="00000406000000000000" pitchFamily="50" charset="-79"/>
      <p:regular r:id="rId30"/>
    </p:embeddedFont>
    <p:embeddedFont>
      <p:font typeface="Almoni Tzar ML v5 AAA Medium" panose="00000606000000000000" pitchFamily="50" charset="-79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635"/>
    <a:srgbClr val="071B43"/>
    <a:srgbClr val="2C3429"/>
    <a:srgbClr val="6F5D6C"/>
    <a:srgbClr val="B5A7B3"/>
    <a:srgbClr val="C25B46"/>
    <a:srgbClr val="EC9B9A"/>
    <a:srgbClr val="BD5D45"/>
    <a:srgbClr val="01681F"/>
    <a:srgbClr val="E39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2844F24-B9E7-4530-A207-0C7F8049204C}"/>
              </a:ext>
            </a:extLst>
          </p:cNvPr>
          <p:cNvSpPr/>
          <p:nvPr/>
        </p:nvSpPr>
        <p:spPr>
          <a:xfrm>
            <a:off x="611603" y="-1"/>
            <a:ext cx="1714348" cy="85936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97A691C-CF30-4184-9BDD-F76E013DF20B}"/>
              </a:ext>
            </a:extLst>
          </p:cNvPr>
          <p:cNvSpPr txBox="1"/>
          <p:nvPr/>
        </p:nvSpPr>
        <p:spPr>
          <a:xfrm>
            <a:off x="922561" y="142042"/>
            <a:ext cx="10924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יום ד'</a:t>
            </a:r>
          </a:p>
        </p:txBody>
      </p:sp>
      <p:pic>
        <p:nvPicPr>
          <p:cNvPr id="9" name="פזמון">
            <a:hlinkClick r:id="" action="ppaction://media"/>
            <a:extLst>
              <a:ext uri="{FF2B5EF4-FFF2-40B4-BE49-F238E27FC236}">
                <a16:creationId xmlns:a16="http://schemas.microsoft.com/office/drawing/2014/main" id="{5C3F7D0E-0DE0-4C85-8C15-AECC66466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6862" y="5438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0121D1C-E1F6-46A8-AA24-BA9B79721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0CA637E0-BBAB-493B-9564-270BFC378F95}"/>
              </a:ext>
            </a:extLst>
          </p:cNvPr>
          <p:cNvSpPr/>
          <p:nvPr/>
        </p:nvSpPr>
        <p:spPr>
          <a:xfrm>
            <a:off x="5254895" y="2694613"/>
            <a:ext cx="3651177" cy="15876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5328257" y="3026057"/>
            <a:ext cx="30936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באמת? איך את יודעת? הרכזת החברתית גילתה לך?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9D104C59-BDA3-49A0-A611-FDAD0D446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15" y="1873697"/>
            <a:ext cx="2166494" cy="406302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DDB2622-8FBC-4C62-8F33-2F2E7DE52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03" y="1873697"/>
            <a:ext cx="1956246" cy="40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606BF861-78F6-4D85-99FA-4ABA3FC69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38CEABC0-A461-43D9-9BAD-B9B69A9D8A67}"/>
              </a:ext>
            </a:extLst>
          </p:cNvPr>
          <p:cNvSpPr/>
          <p:nvPr/>
        </p:nvSpPr>
        <p:spPr>
          <a:xfrm>
            <a:off x="3396343" y="2518148"/>
            <a:ext cx="3801671" cy="366102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4330650" y="2711817"/>
            <a:ext cx="24860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פשוט מאוד. כל שנה אותם סיפורים: הכרכרה השחורה, הסיפור עם האבטיח. מה כבר אפשר לחדש?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B1425C45-09E8-4D7B-AB27-DD4F15BEC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28" y="2694613"/>
            <a:ext cx="1698021" cy="348456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CA39673-DEE6-491D-8870-D6DCD24F5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26" y="1838358"/>
            <a:ext cx="2113703" cy="40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41473" y="1365320"/>
            <a:ext cx="64856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ומה דעתכן?</a:t>
            </a:r>
          </a:p>
          <a:p>
            <a:pPr algn="ctr"/>
            <a:r>
              <a:rPr lang="he-IL" sz="4800" dirty="0">
                <a:solidFill>
                  <a:srgbClr val="C000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יש מה לחדש בלמידה על</a:t>
            </a:r>
          </a:p>
          <a:p>
            <a:pPr algn="ctr"/>
            <a:r>
              <a:rPr lang="he-IL" sz="4800" dirty="0">
                <a:solidFill>
                  <a:srgbClr val="C000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סיפור המאסר והגאולה? </a:t>
            </a:r>
          </a:p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A7FF479-0386-4B1C-96DE-1D35E35D1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71" y="3275282"/>
            <a:ext cx="4221258" cy="46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5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70" y="3009527"/>
            <a:ext cx="4729687" cy="51965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037274" y="2272617"/>
            <a:ext cx="52425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הצטיידו בכרטיס היומי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ובזכוכית הקסם שלכן,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ונצא ביחד למסע...</a:t>
            </a:r>
          </a:p>
        </p:txBody>
      </p:sp>
      <p:pic>
        <p:nvPicPr>
          <p:cNvPr id="6" name="תמונה 5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31BFA1C7-ACA6-43F1-9055-8260AE524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60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04" y="1275488"/>
            <a:ext cx="5536825" cy="608338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56000" y="1512473"/>
            <a:ext cx="6533425" cy="3828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מורנו הבעל שם טוב אמר: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"כל דבר ודבר אשר האדם רואה או שומע,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הוא הוראת הנהגה בעבודת השם,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וזהו ענין העבודה,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להבין ולהשכיל מכל דרך בעבודת השם"</a:t>
            </a:r>
          </a:p>
          <a:p>
            <a:pPr>
              <a:lnSpc>
                <a:spcPts val="4100"/>
              </a:lnSpc>
            </a:pPr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(היום יום ט' אייר)</a:t>
            </a:r>
          </a:p>
        </p:txBody>
      </p:sp>
    </p:spTree>
    <p:extLst>
      <p:ext uri="{BB962C8B-B14F-4D97-AF65-F5344CB8AC3E}">
        <p14:creationId xmlns:p14="http://schemas.microsoft.com/office/powerpoint/2010/main" val="158479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86143" y="719149"/>
            <a:ext cx="9019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אז... מכל דבר אפשר וצריך ללמוד.</a:t>
            </a: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בואו נחשוב,</a:t>
            </a:r>
            <a:r>
              <a:rPr lang="en-US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מה למשל יכולים האירועים הבאים</a:t>
            </a:r>
            <a:endParaRPr lang="en-US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ללמד אותנו בעבודת ה'?</a:t>
            </a:r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9CAC8979-097E-49F5-BF36-E7C6661D740F}"/>
              </a:ext>
            </a:extLst>
          </p:cNvPr>
          <p:cNvGrpSpPr/>
          <p:nvPr/>
        </p:nvGrpSpPr>
        <p:grpSpPr>
          <a:xfrm>
            <a:off x="8687214" y="3358824"/>
            <a:ext cx="2158466" cy="1847571"/>
            <a:chOff x="8774300" y="3889795"/>
            <a:chExt cx="2158466" cy="1847571"/>
          </a:xfrm>
        </p:grpSpPr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1BE635E0-35C0-4D7C-BC86-DD309B8EE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1648" flipV="1">
              <a:off x="8774300" y="4389866"/>
              <a:ext cx="2158466" cy="1347500"/>
            </a:xfrm>
            <a:prstGeom prst="rect">
              <a:avLst/>
            </a:prstGeom>
          </p:spPr>
        </p:pic>
        <p:pic>
          <p:nvPicPr>
            <p:cNvPr id="13" name="תמונה 12" descr="תמונה שמכילה טקסט, שעון&#10;&#10;התיאור נוצר באופן אוטומטי">
              <a:extLst>
                <a:ext uri="{FF2B5EF4-FFF2-40B4-BE49-F238E27FC236}">
                  <a16:creationId xmlns:a16="http://schemas.microsoft.com/office/drawing/2014/main" id="{F391F9EA-405B-4D41-B3FC-AA96A4411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640" y="3889795"/>
              <a:ext cx="1587542" cy="1612942"/>
            </a:xfrm>
            <a:prstGeom prst="rect">
              <a:avLst/>
            </a:prstGeom>
          </p:spPr>
        </p:pic>
      </p:grp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A2FB453C-F4A2-40AD-A149-8554D576EA81}"/>
              </a:ext>
            </a:extLst>
          </p:cNvPr>
          <p:cNvSpPr txBox="1"/>
          <p:nvPr/>
        </p:nvSpPr>
        <p:spPr>
          <a:xfrm>
            <a:off x="8293144" y="5510439"/>
            <a:ext cx="2946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שעון שנעצר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C95BC704-AA73-4B10-8EEE-EBC0AF5B779A}"/>
              </a:ext>
            </a:extLst>
          </p:cNvPr>
          <p:cNvSpPr txBox="1"/>
          <p:nvPr/>
        </p:nvSpPr>
        <p:spPr>
          <a:xfrm>
            <a:off x="4821955" y="5510439"/>
            <a:ext cx="2946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אבא שמחפש את בנו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4F60CEDE-4C6B-47AE-824B-8B6B5EFE4963}"/>
              </a:ext>
            </a:extLst>
          </p:cNvPr>
          <p:cNvSpPr txBox="1"/>
          <p:nvPr/>
        </p:nvSpPr>
        <p:spPr>
          <a:xfrm>
            <a:off x="1156878" y="5510439"/>
            <a:ext cx="2946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ילד שאוכל ארוחה</a:t>
            </a: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A3745691-CFCC-44FA-A516-30E44D670073}"/>
              </a:ext>
            </a:extLst>
          </p:cNvPr>
          <p:cNvGrpSpPr/>
          <p:nvPr/>
        </p:nvGrpSpPr>
        <p:grpSpPr>
          <a:xfrm>
            <a:off x="687084" y="568068"/>
            <a:ext cx="1113765" cy="1113765"/>
            <a:chOff x="6288507" y="1828800"/>
            <a:chExt cx="1113765" cy="1113765"/>
          </a:xfrm>
        </p:grpSpPr>
        <p:pic>
          <p:nvPicPr>
            <p:cNvPr id="25" name="תמונה 24">
              <a:extLst>
                <a:ext uri="{FF2B5EF4-FFF2-40B4-BE49-F238E27FC236}">
                  <a16:creationId xmlns:a16="http://schemas.microsoft.com/office/drawing/2014/main" id="{CED20B65-C9D0-4661-9F1A-B746D649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72FD2695-565F-407C-B548-C72446849301}"/>
                </a:ext>
              </a:extLst>
            </p:cNvPr>
            <p:cNvSpPr/>
            <p:nvPr/>
          </p:nvSpPr>
          <p:spPr>
            <a:xfrm>
              <a:off x="6463555" y="1914859"/>
              <a:ext cx="373820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79EF327-76F5-41AE-BBE8-90F305116FC3}"/>
              </a:ext>
            </a:extLst>
          </p:cNvPr>
          <p:cNvSpPr txBox="1"/>
          <p:nvPr/>
        </p:nvSpPr>
        <p:spPr>
          <a:xfrm>
            <a:off x="191045" y="1689954"/>
            <a:ext cx="2105842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חפשו את התשובות</a:t>
            </a:r>
          </a:p>
          <a:p>
            <a:pPr algn="ctr">
              <a:lnSpc>
                <a:spcPts val="2900"/>
              </a:lnSpc>
            </a:pPr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המתאימות</a:t>
            </a: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4FB08D3F-37C7-470F-BB33-1C9368077835}"/>
              </a:ext>
            </a:extLst>
          </p:cNvPr>
          <p:cNvGrpSpPr/>
          <p:nvPr/>
        </p:nvGrpSpPr>
        <p:grpSpPr>
          <a:xfrm>
            <a:off x="5131265" y="3154540"/>
            <a:ext cx="2320869" cy="2256138"/>
            <a:chOff x="5131265" y="3154540"/>
            <a:chExt cx="2320869" cy="2256138"/>
          </a:xfrm>
        </p:grpSpPr>
        <p:grpSp>
          <p:nvGrpSpPr>
            <p:cNvPr id="19" name="קבוצה 18">
              <a:extLst>
                <a:ext uri="{FF2B5EF4-FFF2-40B4-BE49-F238E27FC236}">
                  <a16:creationId xmlns:a16="http://schemas.microsoft.com/office/drawing/2014/main" id="{C93EC5C2-DAF3-415A-984E-4BA55BE14DF0}"/>
                </a:ext>
              </a:extLst>
            </p:cNvPr>
            <p:cNvGrpSpPr/>
            <p:nvPr/>
          </p:nvGrpSpPr>
          <p:grpSpPr>
            <a:xfrm>
              <a:off x="5131265" y="3154540"/>
              <a:ext cx="2320869" cy="2256138"/>
              <a:chOff x="5046515" y="3426779"/>
              <a:chExt cx="2320869" cy="2256138"/>
            </a:xfrm>
          </p:grpSpPr>
          <p:pic>
            <p:nvPicPr>
              <p:cNvPr id="16" name="תמונה 15">
                <a:extLst>
                  <a:ext uri="{FF2B5EF4-FFF2-40B4-BE49-F238E27FC236}">
                    <a16:creationId xmlns:a16="http://schemas.microsoft.com/office/drawing/2014/main" id="{B2162045-BB02-4F41-A66E-E8D4B791D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46785">
                <a:off x="5046515" y="4234031"/>
                <a:ext cx="2320869" cy="1448886"/>
              </a:xfrm>
              <a:prstGeom prst="rect">
                <a:avLst/>
              </a:prstGeom>
            </p:spPr>
          </p:pic>
          <p:pic>
            <p:nvPicPr>
              <p:cNvPr id="9" name="תמונה 8" descr="תמונה שמכילה טקסט&#10;&#10;התיאור נוצר באופן אוטומטי">
                <a:extLst>
                  <a:ext uri="{FF2B5EF4-FFF2-40B4-BE49-F238E27FC236}">
                    <a16:creationId xmlns:a16="http://schemas.microsoft.com/office/drawing/2014/main" id="{E626040C-539C-408B-845A-C06A15FF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5284" y="3426779"/>
                <a:ext cx="2243333" cy="2252477"/>
              </a:xfrm>
              <a:prstGeom prst="rect">
                <a:avLst/>
              </a:prstGeom>
            </p:spPr>
          </p:pic>
        </p:grp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3C015EB8-F352-4674-9247-4D56D93A9477}"/>
                </a:ext>
              </a:extLst>
            </p:cNvPr>
            <p:cNvSpPr txBox="1"/>
            <p:nvPr/>
          </p:nvSpPr>
          <p:spPr>
            <a:xfrm>
              <a:off x="5383138" y="3318669"/>
              <a:ext cx="7999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moni Tzar ML v5 AAA Light" panose="00000406000000000000" pitchFamily="50" charset="-79"/>
                  <a:cs typeface="Almoni Tzar ML v5 AAA Light" panose="00000406000000000000" pitchFamily="50" charset="-79"/>
                </a:rPr>
                <a:t>יוסי!</a:t>
              </a:r>
            </a:p>
          </p:txBody>
        </p: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780470D1-294B-4EA7-B988-F0D7D28D5176}"/>
              </a:ext>
            </a:extLst>
          </p:cNvPr>
          <p:cNvGrpSpPr/>
          <p:nvPr/>
        </p:nvGrpSpPr>
        <p:grpSpPr>
          <a:xfrm>
            <a:off x="1438512" y="3150600"/>
            <a:ext cx="2408251" cy="2394000"/>
            <a:chOff x="1438512" y="3150600"/>
            <a:chExt cx="2408251" cy="2394000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DB335A84-CEA4-4021-910B-7559B923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3215" flipH="1">
              <a:off x="1525894" y="3544513"/>
              <a:ext cx="2320869" cy="1448886"/>
            </a:xfrm>
            <a:prstGeom prst="rect">
              <a:avLst/>
            </a:prstGeom>
          </p:spPr>
        </p:pic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1DC15F91-495A-4A18-BD78-0E0991B0A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12" y="3150600"/>
              <a:ext cx="2382119" cy="239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D1A8E82-250F-4B86-8C94-227A654A0618}"/>
              </a:ext>
            </a:extLst>
          </p:cNvPr>
          <p:cNvGrpSpPr/>
          <p:nvPr/>
        </p:nvGrpSpPr>
        <p:grpSpPr>
          <a:xfrm>
            <a:off x="1891931" y="2669644"/>
            <a:ext cx="6005106" cy="1743237"/>
            <a:chOff x="1891931" y="2669644"/>
            <a:chExt cx="6005106" cy="1743237"/>
          </a:xfrm>
        </p:grpSpPr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7ACA17D9-907F-4DCD-8620-80DC2D6BF559}"/>
                </a:ext>
              </a:extLst>
            </p:cNvPr>
            <p:cNvSpPr/>
            <p:nvPr/>
          </p:nvSpPr>
          <p:spPr>
            <a:xfrm>
              <a:off x="1891931" y="2669644"/>
              <a:ext cx="6005106" cy="1743237"/>
            </a:xfrm>
            <a:prstGeom prst="rect">
              <a:avLst/>
            </a:prstGeom>
            <a:solidFill>
              <a:srgbClr val="565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5BEC17E-92C7-4538-829F-60A644EC0F72}"/>
                </a:ext>
              </a:extLst>
            </p:cNvPr>
            <p:cNvSpPr txBox="1"/>
            <p:nvPr/>
          </p:nvSpPr>
          <p:spPr>
            <a:xfrm>
              <a:off x="2113603" y="2756433"/>
              <a:ext cx="514960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שעון שנעצר פתאום -</a:t>
              </a:r>
            </a:p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יכול ללמד אותנו כמה הזמן יקר</a:t>
              </a:r>
            </a:p>
          </p:txBody>
        </p:sp>
      </p:grpSp>
      <p:pic>
        <p:nvPicPr>
          <p:cNvPr id="13" name="תמונה 12" descr="תמונה שמכילה טקסט, שעון&#10;&#10;התיאור נוצר באופן אוטומטי">
            <a:extLst>
              <a:ext uri="{FF2B5EF4-FFF2-40B4-BE49-F238E27FC236}">
                <a16:creationId xmlns:a16="http://schemas.microsoft.com/office/drawing/2014/main" id="{F391F9EA-405B-4D41-B3FC-AA96A4411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98" y="2153913"/>
            <a:ext cx="2778372" cy="28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D1A8E82-250F-4B86-8C94-227A654A0618}"/>
              </a:ext>
            </a:extLst>
          </p:cNvPr>
          <p:cNvGrpSpPr/>
          <p:nvPr/>
        </p:nvGrpSpPr>
        <p:grpSpPr>
          <a:xfrm>
            <a:off x="1143226" y="2411026"/>
            <a:ext cx="8432574" cy="2465774"/>
            <a:chOff x="397164" y="2669644"/>
            <a:chExt cx="8432574" cy="2465774"/>
          </a:xfrm>
        </p:grpSpPr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7ACA17D9-907F-4DCD-8620-80DC2D6BF559}"/>
                </a:ext>
              </a:extLst>
            </p:cNvPr>
            <p:cNvSpPr/>
            <p:nvPr/>
          </p:nvSpPr>
          <p:spPr>
            <a:xfrm>
              <a:off x="397164" y="2669644"/>
              <a:ext cx="8432574" cy="2465774"/>
            </a:xfrm>
            <a:prstGeom prst="rect">
              <a:avLst/>
            </a:prstGeom>
            <a:solidFill>
              <a:srgbClr val="565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5BEC17E-92C7-4538-829F-60A644EC0F72}"/>
                </a:ext>
              </a:extLst>
            </p:cNvPr>
            <p:cNvSpPr txBox="1"/>
            <p:nvPr/>
          </p:nvSpPr>
          <p:spPr>
            <a:xfrm>
              <a:off x="855849" y="2756433"/>
              <a:ext cx="669055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אבא שמחפש את בנו –</a:t>
              </a:r>
            </a:p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יכול להזכיר לנו כמה אבא שבשמים מחכה לכל יהודי שישוב אליו, ממש כמו בן יחיד... </a:t>
              </a:r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9CA65B67-02AF-44A7-B503-8778C18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4" b="44050"/>
          <a:stretch/>
        </p:blipFill>
        <p:spPr>
          <a:xfrm>
            <a:off x="7388754" y="1005339"/>
            <a:ext cx="2136246" cy="2032513"/>
          </a:xfrm>
          <a:prstGeom prst="rect">
            <a:avLst/>
          </a:prstGeom>
        </p:spPr>
      </p:pic>
      <p:pic>
        <p:nvPicPr>
          <p:cNvPr id="16" name="תמונה 15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26ECC9A-A5F7-4A80-ABCC-DBABFDC532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15459"/>
          <a:stretch/>
        </p:blipFill>
        <p:spPr>
          <a:xfrm>
            <a:off x="8356599" y="1805696"/>
            <a:ext cx="2618283" cy="3071104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47B1898F-A2CD-45B2-B19A-DEE2D520FE38}"/>
              </a:ext>
            </a:extLst>
          </p:cNvPr>
          <p:cNvSpPr txBox="1"/>
          <p:nvPr/>
        </p:nvSpPr>
        <p:spPr>
          <a:xfrm>
            <a:off x="7825564" y="1496651"/>
            <a:ext cx="1186426" cy="104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יוסי!</a:t>
            </a:r>
          </a:p>
        </p:txBody>
      </p:sp>
    </p:spTree>
    <p:extLst>
      <p:ext uri="{BB962C8B-B14F-4D97-AF65-F5344CB8AC3E}">
        <p14:creationId xmlns:p14="http://schemas.microsoft.com/office/powerpoint/2010/main" val="318011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D1A8E82-250F-4B86-8C94-227A654A0618}"/>
              </a:ext>
            </a:extLst>
          </p:cNvPr>
          <p:cNvGrpSpPr/>
          <p:nvPr/>
        </p:nvGrpSpPr>
        <p:grpSpPr>
          <a:xfrm>
            <a:off x="1181326" y="2411026"/>
            <a:ext cx="8432574" cy="2465774"/>
            <a:chOff x="397164" y="2669644"/>
            <a:chExt cx="8432574" cy="2465774"/>
          </a:xfrm>
        </p:grpSpPr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7ACA17D9-907F-4DCD-8620-80DC2D6BF559}"/>
                </a:ext>
              </a:extLst>
            </p:cNvPr>
            <p:cNvSpPr/>
            <p:nvPr/>
          </p:nvSpPr>
          <p:spPr>
            <a:xfrm>
              <a:off x="397164" y="2669644"/>
              <a:ext cx="8432574" cy="2465774"/>
            </a:xfrm>
            <a:prstGeom prst="rect">
              <a:avLst/>
            </a:prstGeom>
            <a:solidFill>
              <a:srgbClr val="565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5BEC17E-92C7-4538-829F-60A644EC0F72}"/>
                </a:ext>
              </a:extLst>
            </p:cNvPr>
            <p:cNvSpPr txBox="1"/>
            <p:nvPr/>
          </p:nvSpPr>
          <p:spPr>
            <a:xfrm>
              <a:off x="703449" y="2756433"/>
              <a:ext cx="669055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מראה של ילד שאוכל ארוחה – </a:t>
              </a:r>
            </a:p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יכול להזכיר לנו להודות להשם על האוכל שנתן לנו ועל גופנו הבריא.</a:t>
              </a:r>
            </a:p>
          </p:txBody>
        </p:sp>
      </p:grp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2EEAF8B-3AB2-4386-BBEE-B2EF223F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86" y="1887744"/>
            <a:ext cx="3539888" cy="35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1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979055" y="1164621"/>
            <a:ext cx="9820013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e-IL" sz="4800" dirty="0">
                <a:solidFill>
                  <a:srgbClr val="C636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בואו נתאמן...</a:t>
            </a:r>
          </a:p>
          <a:p>
            <a:pPr>
              <a:spcAft>
                <a:spcPts val="1200"/>
              </a:spcAft>
            </a:pPr>
            <a:r>
              <a:rPr lang="he-IL" sz="4800" dirty="0">
                <a:solidFill>
                  <a:srgbClr val="C63635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כתבי על פתק 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אפיזודה מעניינת / מצחיקה / סתמית שראית או שמעת.</a:t>
            </a:r>
          </a:p>
          <a:p>
            <a:pPr>
              <a:spcAft>
                <a:spcPts val="1200"/>
              </a:spcAft>
            </a:pPr>
            <a:r>
              <a:rPr lang="he-IL" sz="4800" dirty="0">
                <a:solidFill>
                  <a:srgbClr val="C63635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נערבב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את כל הפתקים.</a:t>
            </a:r>
          </a:p>
          <a:p>
            <a:pPr>
              <a:spcAft>
                <a:spcPts val="1200"/>
              </a:spcAft>
            </a:pP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כל בת </a:t>
            </a:r>
            <a:r>
              <a:rPr lang="he-IL" sz="4800" dirty="0">
                <a:solidFill>
                  <a:srgbClr val="C63635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מקבלת פתק 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של חברה ועליה </a:t>
            </a:r>
            <a:r>
              <a:rPr lang="he-IL" sz="4800" dirty="0">
                <a:solidFill>
                  <a:srgbClr val="C63635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לחשוב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על רעיון מה ניתן ללמוד מהאפיזודה</a:t>
            </a:r>
          </a:p>
        </p:txBody>
      </p:sp>
      <p:sp>
        <p:nvSpPr>
          <p:cNvPr id="4" name="חץ: שמאלה 3">
            <a:extLst>
              <a:ext uri="{FF2B5EF4-FFF2-40B4-BE49-F238E27FC236}">
                <a16:creationId xmlns:a16="http://schemas.microsoft.com/office/drawing/2014/main" id="{E2DB6C3B-FAA6-46B8-B139-8CCD3F9E1163}"/>
              </a:ext>
            </a:extLst>
          </p:cNvPr>
          <p:cNvSpPr/>
          <p:nvPr/>
        </p:nvSpPr>
        <p:spPr>
          <a:xfrm>
            <a:off x="11067616" y="2179783"/>
            <a:ext cx="1274619" cy="618836"/>
          </a:xfrm>
          <a:prstGeom prst="leftArrow">
            <a:avLst/>
          </a:prstGeom>
          <a:solidFill>
            <a:srgbClr val="C63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ץ: שמאלה 7">
            <a:extLst>
              <a:ext uri="{FF2B5EF4-FFF2-40B4-BE49-F238E27FC236}">
                <a16:creationId xmlns:a16="http://schemas.microsoft.com/office/drawing/2014/main" id="{477C21B1-9A19-45CB-A971-8163AD661B1B}"/>
              </a:ext>
            </a:extLst>
          </p:cNvPr>
          <p:cNvSpPr/>
          <p:nvPr/>
        </p:nvSpPr>
        <p:spPr>
          <a:xfrm>
            <a:off x="11067615" y="3800181"/>
            <a:ext cx="1274619" cy="618836"/>
          </a:xfrm>
          <a:prstGeom prst="leftArrow">
            <a:avLst/>
          </a:prstGeom>
          <a:solidFill>
            <a:srgbClr val="C63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חץ: שמאלה 8">
            <a:extLst>
              <a:ext uri="{FF2B5EF4-FFF2-40B4-BE49-F238E27FC236}">
                <a16:creationId xmlns:a16="http://schemas.microsoft.com/office/drawing/2014/main" id="{C8EACA4F-CB57-41EF-88C2-F2CC2A79F3A3}"/>
              </a:ext>
            </a:extLst>
          </p:cNvPr>
          <p:cNvSpPr/>
          <p:nvPr/>
        </p:nvSpPr>
        <p:spPr>
          <a:xfrm>
            <a:off x="11067614" y="4684269"/>
            <a:ext cx="1274619" cy="618836"/>
          </a:xfrm>
          <a:prstGeom prst="leftArrow">
            <a:avLst/>
          </a:prstGeom>
          <a:solidFill>
            <a:srgbClr val="C63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937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81CA7AB-FBED-4B4A-B12B-235FEDF10D0F}"/>
              </a:ext>
            </a:extLst>
          </p:cNvPr>
          <p:cNvGrpSpPr/>
          <p:nvPr/>
        </p:nvGrpSpPr>
        <p:grpSpPr>
          <a:xfrm>
            <a:off x="2497583" y="2067120"/>
            <a:ext cx="7063668" cy="3082500"/>
            <a:chOff x="2559727" y="1925076"/>
            <a:chExt cx="7063668" cy="3082500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F39AA513-05AB-44F8-9D6E-D206A3B3015E}"/>
                </a:ext>
              </a:extLst>
            </p:cNvPr>
            <p:cNvSpPr txBox="1"/>
            <p:nvPr/>
          </p:nvSpPr>
          <p:spPr>
            <a:xfrm>
              <a:off x="2586361" y="1960588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ראית? שמעת?</a:t>
              </a:r>
            </a:p>
            <a:p>
              <a:pPr algn="ctr"/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אז מה למדת?</a:t>
              </a:r>
            </a:p>
          </p:txBody>
        </p:sp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3E320CA8-0F09-4B80-981B-382C8CE00600}"/>
                </a:ext>
              </a:extLst>
            </p:cNvPr>
            <p:cNvSpPr txBox="1"/>
            <p:nvPr/>
          </p:nvSpPr>
          <p:spPr>
            <a:xfrm>
              <a:off x="2559727" y="1925076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ראית? שמעת?</a:t>
              </a:r>
            </a:p>
            <a:p>
              <a:pPr algn="ctr"/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אז מה למדת?</a:t>
              </a:r>
            </a:p>
          </p:txBody>
        </p:sp>
      </p:grpSp>
      <p:pic>
        <p:nvPicPr>
          <p:cNvPr id="4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2AA7B4B-548F-4A2E-A09D-BE3FE64E58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4" y="327310"/>
            <a:ext cx="1035728" cy="63283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26A5315-303E-4564-96E9-FBACCB244773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457BBF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</p:spTree>
    <p:extLst>
      <p:ext uri="{BB962C8B-B14F-4D97-AF65-F5344CB8AC3E}">
        <p14:creationId xmlns:p14="http://schemas.microsoft.com/office/powerpoint/2010/main" val="315044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80224" y="2041628"/>
            <a:ext cx="9019714" cy="805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</a:pP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ומה התחדש לך השנה?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120295B2-2D85-4D78-9D71-2F2E80C77961}"/>
              </a:ext>
            </a:extLst>
          </p:cNvPr>
          <p:cNvSpPr/>
          <p:nvPr/>
        </p:nvSpPr>
        <p:spPr>
          <a:xfrm>
            <a:off x="876300" y="3157126"/>
            <a:ext cx="10439400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64829EE-8626-4771-87C4-18C3F661AAEE}"/>
              </a:ext>
            </a:extLst>
          </p:cNvPr>
          <p:cNvSpPr txBox="1"/>
          <p:nvPr/>
        </p:nvSpPr>
        <p:spPr>
          <a:xfrm>
            <a:off x="1406979" y="3217632"/>
            <a:ext cx="9378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אילו הדגשים ורעיונות התחדשו לך השנה</a:t>
            </a:r>
          </a:p>
          <a:p>
            <a:pPr algn="ctr"/>
            <a:r>
              <a:rPr lang="he-IL" sz="48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בקשר עם י"ט כסליו?</a:t>
            </a:r>
            <a:endParaRPr lang="he-IL" sz="4800" dirty="0">
              <a:solidFill>
                <a:schemeClr val="bg1"/>
              </a:solidFill>
              <a:latin typeface="Almoni Tzar ML v5 AAA Light" panose="00000406000000000000" pitchFamily="50" charset="-79"/>
              <a:cs typeface="Almoni Tzar ML v5 AAA Light" panose="00000406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13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68" y="2513162"/>
            <a:ext cx="5536825" cy="608338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884087" y="777008"/>
            <a:ext cx="10411986" cy="232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00"/>
              </a:lnSpc>
              <a:spcAft>
                <a:spcPts val="6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ללמוד... ולעשות!</a:t>
            </a:r>
          </a:p>
          <a:p>
            <a:pPr algn="ctr">
              <a:lnSpc>
                <a:spcPts val="5300"/>
              </a:lnSpc>
              <a:spcAft>
                <a:spcPts val="60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לפעמים אנו נקלעים למקום / סיטואציה לא רק כדי ללמוד, אלא כדי לפעול.</a:t>
            </a:r>
          </a:p>
          <a:p>
            <a:pPr algn="ctr">
              <a:lnSpc>
                <a:spcPts val="5300"/>
              </a:lnSpc>
              <a:spcAft>
                <a:spcPts val="600"/>
              </a:spcAft>
            </a:pPr>
            <a:r>
              <a:rPr lang="he-IL" sz="5400" dirty="0">
                <a:solidFill>
                  <a:srgbClr val="C63635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יש לך תפקיד!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0C7D2304-2B85-4BAF-A56E-E3129A6D91A0}"/>
              </a:ext>
            </a:extLst>
          </p:cNvPr>
          <p:cNvGrpSpPr/>
          <p:nvPr/>
        </p:nvGrpSpPr>
        <p:grpSpPr>
          <a:xfrm>
            <a:off x="2452019" y="3757921"/>
            <a:ext cx="1290960" cy="1290958"/>
            <a:chOff x="6288507" y="1828800"/>
            <a:chExt cx="1113765" cy="1113765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5DBE3D22-F12E-4437-A55B-D81BDB438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683A8429-47E9-4146-A734-6704381B75F8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32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עץ, חוץ, טבע, מים&#10;&#10;התיאור נוצר באופן אוטומטי">
            <a:extLst>
              <a:ext uri="{FF2B5EF4-FFF2-40B4-BE49-F238E27FC236}">
                <a16:creationId xmlns:a16="http://schemas.microsoft.com/office/drawing/2014/main" id="{560B21BE-DCD7-4F41-B2D9-E9EB48B1C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FB9B5C0B-F380-4399-84AF-AA6CE02232BD}"/>
              </a:ext>
            </a:extLst>
          </p:cNvPr>
          <p:cNvSpPr/>
          <p:nvPr/>
        </p:nvSpPr>
        <p:spPr>
          <a:xfrm>
            <a:off x="-449581" y="674917"/>
            <a:ext cx="13091160" cy="2090958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71B1C0A-15CB-44F5-9AAE-64B5B66E7332}"/>
              </a:ext>
            </a:extLst>
          </p:cNvPr>
          <p:cNvSpPr txBox="1"/>
          <p:nvPr/>
        </p:nvSpPr>
        <p:spPr>
          <a:xfrm>
            <a:off x="936171" y="769116"/>
            <a:ext cx="10319658" cy="1989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תארו לעצמכן שאתן הולכות על שפת הנהר ופתאום אתן שומעות</a:t>
            </a:r>
          </a:p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זעקות של ילד הקורא לעזרה. מתברר שהוא כמעט טובע.</a:t>
            </a:r>
          </a:p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מותר לכן להתעלם כאילו כלום לא קרה? </a:t>
            </a:r>
          </a:p>
        </p:txBody>
      </p:sp>
    </p:spTree>
    <p:extLst>
      <p:ext uri="{BB962C8B-B14F-4D97-AF65-F5344CB8AC3E}">
        <p14:creationId xmlns:p14="http://schemas.microsoft.com/office/powerpoint/2010/main" val="35865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עץ, חוץ, טבע, מים&#10;&#10;התיאור נוצר באופן אוטומטי">
            <a:extLst>
              <a:ext uri="{FF2B5EF4-FFF2-40B4-BE49-F238E27FC236}">
                <a16:creationId xmlns:a16="http://schemas.microsoft.com/office/drawing/2014/main" id="{560B21BE-DCD7-4F41-B2D9-E9EB48B1CD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FB9B5C0B-F380-4399-84AF-AA6CE02232BD}"/>
              </a:ext>
            </a:extLst>
          </p:cNvPr>
          <p:cNvSpPr/>
          <p:nvPr/>
        </p:nvSpPr>
        <p:spPr>
          <a:xfrm>
            <a:off x="-449581" y="674917"/>
            <a:ext cx="13091160" cy="2090958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71B1C0A-15CB-44F5-9AAE-64B5B66E7332}"/>
              </a:ext>
            </a:extLst>
          </p:cNvPr>
          <p:cNvSpPr txBox="1"/>
          <p:nvPr/>
        </p:nvSpPr>
        <p:spPr>
          <a:xfrm>
            <a:off x="152400" y="810823"/>
            <a:ext cx="11887200" cy="186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ממש לא! כתוב </a:t>
            </a:r>
            <a:r>
              <a:rPr lang="he-IL" sz="4400" dirty="0">
                <a:solidFill>
                  <a:srgbClr val="2C3429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"לא תעמוד על דם רעך"</a:t>
            </a: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. אם אדם בסכנה, חייבים לנסות להצילו.</a:t>
            </a:r>
          </a:p>
          <a:p>
            <a:pPr algn="ctr">
              <a:lnSpc>
                <a:spcPts val="4900"/>
              </a:lnSpc>
            </a:pPr>
            <a:r>
              <a:rPr lang="he-IL" sz="36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(כמובן שאם לא יודעים לשחות לא חייבים לקפוץ למים אלא לעזור בדרך אחרת,</a:t>
            </a:r>
          </a:p>
          <a:p>
            <a:pPr algn="ctr">
              <a:lnSpc>
                <a:spcPts val="3900"/>
              </a:lnSpc>
            </a:pPr>
            <a:r>
              <a:rPr lang="he-IL" sz="36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למשל למהר להזעיק עזרה)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1765A4D5-DA41-406B-AF25-7D99E8CDC605}"/>
              </a:ext>
            </a:extLst>
          </p:cNvPr>
          <p:cNvGrpSpPr/>
          <p:nvPr/>
        </p:nvGrpSpPr>
        <p:grpSpPr>
          <a:xfrm>
            <a:off x="9695878" y="2256302"/>
            <a:ext cx="1290960" cy="1290958"/>
            <a:chOff x="6288507" y="1828800"/>
            <a:chExt cx="1113765" cy="1113765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4AC8D24D-532A-4773-ACBF-7D36C057B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B5D5EB9D-D338-4C36-AE6F-8B67DA301070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4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20486" y="1228446"/>
            <a:ext cx="10951028" cy="172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00"/>
              </a:lnSpc>
              <a:spcAft>
                <a:spcPts val="18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והרבי מרחיב את זה גם למקרים של טביעה מסוג אחר…</a:t>
            </a:r>
          </a:p>
          <a:p>
            <a:pPr algn="ctr">
              <a:lnSpc>
                <a:spcPts val="5300"/>
              </a:lnSpc>
              <a:spcAft>
                <a:spcPts val="18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איזה סוג טביעה?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535A163E-2083-4747-BEFE-912A1B261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41" y="2242457"/>
            <a:ext cx="5448856" cy="5986725"/>
          </a:xfrm>
          <a:prstGeom prst="rect">
            <a:avLst/>
          </a:prstGeom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20797389-2181-46CD-A70A-BC9EAEE23022}"/>
              </a:ext>
            </a:extLst>
          </p:cNvPr>
          <p:cNvGrpSpPr/>
          <p:nvPr/>
        </p:nvGrpSpPr>
        <p:grpSpPr>
          <a:xfrm>
            <a:off x="7694490" y="3426779"/>
            <a:ext cx="1113765" cy="1113765"/>
            <a:chOff x="6288507" y="1828800"/>
            <a:chExt cx="1113765" cy="1113765"/>
          </a:xfrm>
        </p:grpSpPr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5FDB7B6D-987B-4C0D-89A9-6E4B5EDC4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6A4F5C91-53C4-48FB-A159-208B1874C2A4}"/>
                </a:ext>
              </a:extLst>
            </p:cNvPr>
            <p:cNvSpPr/>
            <p:nvPr/>
          </p:nvSpPr>
          <p:spPr>
            <a:xfrm>
              <a:off x="6432296" y="1914859"/>
              <a:ext cx="436338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6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755561" y="1264822"/>
            <a:ext cx="870761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התפקיד שלנו הוא לעבוד את השם. לעשות להשם נחת ולמלא את רצונו.</a:t>
            </a: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הבעל שם טוב מלמד אותנו שאם אנחנו שומעים דבר שמסב את תשומת הלב שלנו, או רואים דבר מעניין, אנחנו צריכים לעצור, לזכור </a:t>
            </a:r>
            <a:r>
              <a:rPr lang="he-IL" sz="48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שהכל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בהשגחה פרטית, ולחשוב, מה אנחנו צריכים ללמוד מהדבר שפגשנו, איך הוא יכול לעזור לנו בעבודת ה'. </a:t>
            </a:r>
          </a:p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12" name="תמונה 11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381" y="517476"/>
            <a:ext cx="3230150" cy="3549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1424A307-60A3-4FC4-9F95-A86CE4504403}"/>
              </a:ext>
            </a:extLst>
          </p:cNvPr>
          <p:cNvSpPr/>
          <p:nvPr/>
        </p:nvSpPr>
        <p:spPr>
          <a:xfrm>
            <a:off x="4036291" y="523335"/>
            <a:ext cx="4119418" cy="648000"/>
          </a:xfrm>
          <a:prstGeom prst="roundRect">
            <a:avLst>
              <a:gd name="adj" fmla="val 13583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6">
            <a:extLst>
              <a:ext uri="{FF2B5EF4-FFF2-40B4-BE49-F238E27FC236}">
                <a16:creationId xmlns:a16="http://schemas.microsoft.com/office/drawing/2014/main" id="{5655C7C1-CDB5-4A88-8F48-A33B5898FB48}"/>
              </a:ext>
            </a:extLst>
          </p:cNvPr>
          <p:cNvSpPr txBox="1"/>
          <p:nvPr/>
        </p:nvSpPr>
        <p:spPr>
          <a:xfrm>
            <a:off x="4165801" y="477156"/>
            <a:ext cx="3860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457BBF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צידה לדרך</a:t>
            </a:r>
          </a:p>
        </p:txBody>
      </p:sp>
    </p:spTree>
    <p:extLst>
      <p:ext uri="{BB962C8B-B14F-4D97-AF65-F5344CB8AC3E}">
        <p14:creationId xmlns:p14="http://schemas.microsoft.com/office/powerpoint/2010/main" val="377226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B379BD1-3309-4D05-983B-10A82CD7DE3B}"/>
              </a:ext>
            </a:extLst>
          </p:cNvPr>
          <p:cNvSpPr txBox="1"/>
          <p:nvPr/>
        </p:nvSpPr>
        <p:spPr>
          <a:xfrm>
            <a:off x="10688715" y="79899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457BBF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sp>
        <p:nvSpPr>
          <p:cNvPr id="6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92062" y="3811445"/>
            <a:ext cx="9007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נקרא את הסיפור היומי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62" y="1451703"/>
            <a:ext cx="2170838" cy="2170836"/>
          </a:xfrm>
          <a:prstGeom prst="rect">
            <a:avLst/>
          </a:prstGeom>
        </p:spPr>
      </p:pic>
      <p:pic>
        <p:nvPicPr>
          <p:cNvPr id="5" name="תמונה 4" descr="תמונה שמכילה סוס, עגלה, מצויר, משיכה&#10;&#10;התיאור נוצר באופן אוטומטי">
            <a:extLst>
              <a:ext uri="{FF2B5EF4-FFF2-40B4-BE49-F238E27FC236}">
                <a16:creationId xmlns:a16="http://schemas.microsoft.com/office/drawing/2014/main" id="{014250DC-27A7-425E-8B62-F4A04166A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36984" r="3566" b="5238"/>
          <a:stretch/>
        </p:blipFill>
        <p:spPr>
          <a:xfrm>
            <a:off x="5134918" y="2279374"/>
            <a:ext cx="1155040" cy="5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48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pic>
        <p:nvPicPr>
          <p:cNvPr id="4" name="המשך השיר">
            <a:hlinkClick r:id="" action="ppaction://media"/>
            <a:extLst>
              <a:ext uri="{FF2B5EF4-FFF2-40B4-BE49-F238E27FC236}">
                <a16:creationId xmlns:a16="http://schemas.microsoft.com/office/drawing/2014/main" id="{17ABCDC7-34ED-4320-9D7E-72CD8B7B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4525" y="53244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80224" y="1572186"/>
            <a:ext cx="90197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קרו לך פעם הדברים הבאים?</a:t>
            </a:r>
          </a:p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הרימי יד אם כן.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DE9A751-2F05-4265-8723-85C16A73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25" y="2325472"/>
            <a:ext cx="5236029" cy="57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042CCF57-C243-44F5-A042-A4CD11EE1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41BCD09-E9A9-4B70-9682-C42BC021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00" y="4045542"/>
            <a:ext cx="1968949" cy="4166549"/>
          </a:xfrm>
          <a:prstGeom prst="rect">
            <a:avLst/>
          </a:prstGeom>
        </p:spPr>
      </p:pic>
      <p:sp>
        <p:nvSpPr>
          <p:cNvPr id="13" name="הסבר ענן 9">
            <a:extLst>
              <a:ext uri="{FF2B5EF4-FFF2-40B4-BE49-F238E27FC236}">
                <a16:creationId xmlns:a16="http://schemas.microsoft.com/office/drawing/2014/main" id="{B1F05CA1-519E-4176-8BFA-8F48F0A205CC}"/>
              </a:ext>
            </a:extLst>
          </p:cNvPr>
          <p:cNvSpPr/>
          <p:nvPr/>
        </p:nvSpPr>
        <p:spPr>
          <a:xfrm flipH="1">
            <a:off x="4895320" y="1267675"/>
            <a:ext cx="3846446" cy="308956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3CB5EF0C-A290-4125-9973-80BB2216D546}"/>
              </a:ext>
            </a:extLst>
          </p:cNvPr>
          <p:cNvSpPr txBox="1"/>
          <p:nvPr/>
        </p:nvSpPr>
        <p:spPr>
          <a:xfrm>
            <a:off x="5920509" y="2255310"/>
            <a:ext cx="2131772" cy="136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'איזה שיעור משעמם...'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07E49DDA-3BA3-4E27-8F1E-61E6D0EBAE9D}"/>
              </a:ext>
            </a:extLst>
          </p:cNvPr>
          <p:cNvSpPr/>
          <p:nvPr/>
        </p:nvSpPr>
        <p:spPr>
          <a:xfrm>
            <a:off x="0" y="512073"/>
            <a:ext cx="4653643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AAACE94-A2DC-4D55-99F8-6BCADBA62803}"/>
              </a:ext>
            </a:extLst>
          </p:cNvPr>
          <p:cNvSpPr txBox="1"/>
          <p:nvPr/>
        </p:nvSpPr>
        <p:spPr>
          <a:xfrm>
            <a:off x="148780" y="691193"/>
            <a:ext cx="4126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קרה לך פעם? הרימי יד</a:t>
            </a:r>
          </a:p>
        </p:txBody>
      </p:sp>
    </p:spTree>
    <p:extLst>
      <p:ext uri="{BB962C8B-B14F-4D97-AF65-F5344CB8AC3E}">
        <p14:creationId xmlns:p14="http://schemas.microsoft.com/office/powerpoint/2010/main" val="38672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887674D-6E90-4A5F-AD5F-09638D7AD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r="12154" b="240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הסבר ענן 9">
            <a:extLst>
              <a:ext uri="{FF2B5EF4-FFF2-40B4-BE49-F238E27FC236}">
                <a16:creationId xmlns:a16="http://schemas.microsoft.com/office/drawing/2014/main" id="{2375277F-57E2-44C7-88EA-98BDE41C2091}"/>
              </a:ext>
            </a:extLst>
          </p:cNvPr>
          <p:cNvSpPr/>
          <p:nvPr/>
        </p:nvSpPr>
        <p:spPr>
          <a:xfrm>
            <a:off x="7196328" y="255153"/>
            <a:ext cx="4124814" cy="2828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A7E018A-1A8C-4F06-813D-550D14941FED}"/>
              </a:ext>
            </a:extLst>
          </p:cNvPr>
          <p:cNvSpPr txBox="1"/>
          <p:nvPr/>
        </p:nvSpPr>
        <p:spPr>
          <a:xfrm>
            <a:off x="7637093" y="1046222"/>
            <a:ext cx="305711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'איזה ספר משעמם... סתם בזבזתי עליו שעה'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50F1BB7E-DEBC-4596-9185-ACE35B96EA6D}"/>
              </a:ext>
            </a:extLst>
          </p:cNvPr>
          <p:cNvSpPr/>
          <p:nvPr/>
        </p:nvSpPr>
        <p:spPr>
          <a:xfrm>
            <a:off x="0" y="421044"/>
            <a:ext cx="4653643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780EFDE-F0AD-4C8F-B831-A8761529688D}"/>
              </a:ext>
            </a:extLst>
          </p:cNvPr>
          <p:cNvSpPr txBox="1"/>
          <p:nvPr/>
        </p:nvSpPr>
        <p:spPr>
          <a:xfrm>
            <a:off x="148780" y="600164"/>
            <a:ext cx="4126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קרה לך פעם? הרימי יד</a:t>
            </a:r>
          </a:p>
        </p:txBody>
      </p:sp>
    </p:spTree>
    <p:extLst>
      <p:ext uri="{BB962C8B-B14F-4D97-AF65-F5344CB8AC3E}">
        <p14:creationId xmlns:p14="http://schemas.microsoft.com/office/powerpoint/2010/main" val="21688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34C9D8AB-46F9-4955-8C03-C8562725B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020" y="-935533"/>
            <a:ext cx="10825052" cy="798373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5A0C26A-11B9-4894-ACFC-40994AEF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13" y="-1506297"/>
            <a:ext cx="10825052" cy="798373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28F0454-B478-4BC0-BB20-821F179B1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83" y="2324158"/>
            <a:ext cx="9911411" cy="4306142"/>
          </a:xfrm>
          <a:prstGeom prst="rect">
            <a:avLst/>
          </a:prstGeom>
        </p:spPr>
      </p:pic>
      <p:sp>
        <p:nvSpPr>
          <p:cNvPr id="8" name="הסבר ענן 9">
            <a:extLst>
              <a:ext uri="{FF2B5EF4-FFF2-40B4-BE49-F238E27FC236}">
                <a16:creationId xmlns:a16="http://schemas.microsoft.com/office/drawing/2014/main" id="{3FEB1D25-9FCA-482D-9657-F5AC20D4DF4D}"/>
              </a:ext>
            </a:extLst>
          </p:cNvPr>
          <p:cNvSpPr/>
          <p:nvPr/>
        </p:nvSpPr>
        <p:spPr>
          <a:xfrm>
            <a:off x="6594371" y="487323"/>
            <a:ext cx="4324606" cy="2828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3CB5EF0C-A290-4125-9973-80BB2216D546}"/>
              </a:ext>
            </a:extLst>
          </p:cNvPr>
          <p:cNvSpPr txBox="1"/>
          <p:nvPr/>
        </p:nvSpPr>
        <p:spPr>
          <a:xfrm>
            <a:off x="6980519" y="1006577"/>
            <a:ext cx="37566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'כל הדרך האישה לפניי דיברה בטלפון בקול רם... את מי מעניינים הסיפורים שלה?'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45FC03DD-00BE-4DBC-B065-59A0B6023B73}"/>
              </a:ext>
            </a:extLst>
          </p:cNvPr>
          <p:cNvSpPr/>
          <p:nvPr/>
        </p:nvSpPr>
        <p:spPr>
          <a:xfrm>
            <a:off x="0" y="512073"/>
            <a:ext cx="4653643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A70A2187-282B-400E-873D-8D1CD543B595}"/>
              </a:ext>
            </a:extLst>
          </p:cNvPr>
          <p:cNvSpPr txBox="1"/>
          <p:nvPr/>
        </p:nvSpPr>
        <p:spPr>
          <a:xfrm>
            <a:off x="148780" y="691193"/>
            <a:ext cx="4126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קרה לך פעם? הרימי יד</a:t>
            </a:r>
          </a:p>
        </p:txBody>
      </p:sp>
    </p:spTree>
    <p:extLst>
      <p:ext uri="{BB962C8B-B14F-4D97-AF65-F5344CB8AC3E}">
        <p14:creationId xmlns:p14="http://schemas.microsoft.com/office/powerpoint/2010/main" val="34248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824091" y="1572186"/>
            <a:ext cx="90197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יכול להיות ש'סתם'</a:t>
            </a:r>
          </a:p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ראיתי/שמעתי/השתתפתי?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DE9A751-2F05-4265-8723-85C16A73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" y="2325472"/>
            <a:ext cx="5236029" cy="57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0121D1C-E1F6-46A8-AA24-BA9B79721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0CA637E0-BBAB-493B-9564-270BFC378F95}"/>
              </a:ext>
            </a:extLst>
          </p:cNvPr>
          <p:cNvSpPr/>
          <p:nvPr/>
        </p:nvSpPr>
        <p:spPr>
          <a:xfrm>
            <a:off x="5403273" y="2694613"/>
            <a:ext cx="3502799" cy="15876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5448467" y="2712621"/>
            <a:ext cx="28123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י"ט כסליו מתקרב,</a:t>
            </a:r>
          </a:p>
          <a:p>
            <a:pPr algn="ctr"/>
            <a:r>
              <a:rPr lang="he-IL" sz="32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מעניין איזו תוכנית תהיה השנה בבית הספר...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8B7D445-0643-46F5-9875-E30A68668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28" y="2694613"/>
            <a:ext cx="1698021" cy="348456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D104C59-BDA3-49A0-A611-FDAD0D446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51" y="2250771"/>
            <a:ext cx="2166494" cy="40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606BF861-78F6-4D85-99FA-4ABA3FC69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38CEABC0-A461-43D9-9BAD-B9B69A9D8A67}"/>
              </a:ext>
            </a:extLst>
          </p:cNvPr>
          <p:cNvSpPr/>
          <p:nvPr/>
        </p:nvSpPr>
        <p:spPr>
          <a:xfrm>
            <a:off x="3949296" y="2518148"/>
            <a:ext cx="3248718" cy="15876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4330650" y="2711817"/>
            <a:ext cx="2486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אני כבר יודעת מה תהיה התוכנית... 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FA92F4C-5A75-437C-B5FA-64BCCA958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51" y="2250771"/>
            <a:ext cx="2166494" cy="406302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1425C45-09E8-4D7B-AB27-DD4F15BEC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28" y="2694613"/>
            <a:ext cx="1698021" cy="34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529</Words>
  <Application>Microsoft Office PowerPoint</Application>
  <PresentationFormat>מסך רחב</PresentationFormat>
  <Paragraphs>78</Paragraphs>
  <Slides>27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4" baseType="lpstr">
      <vt:lpstr>Almoni Tzar ML v5 AAA Medium</vt:lpstr>
      <vt:lpstr>Calibri Light</vt:lpstr>
      <vt:lpstr>Arial</vt:lpstr>
      <vt:lpstr>Calibri</vt:lpstr>
      <vt:lpstr>Almoni Tzar ML v5 AAA</vt:lpstr>
      <vt:lpstr>Almoni Tzar ML v5 AAA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148</cp:revision>
  <dcterms:created xsi:type="dcterms:W3CDTF">2021-10-24T16:47:10Z</dcterms:created>
  <dcterms:modified xsi:type="dcterms:W3CDTF">2021-11-21T00:15:21Z</dcterms:modified>
</cp:coreProperties>
</file>