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sldIdLst>
    <p:sldId id="259" r:id="rId2"/>
    <p:sldId id="257" r:id="rId3"/>
    <p:sldId id="362" r:id="rId4"/>
    <p:sldId id="318" r:id="rId5"/>
    <p:sldId id="360" r:id="rId6"/>
    <p:sldId id="361" r:id="rId7"/>
    <p:sldId id="372" r:id="rId8"/>
    <p:sldId id="260" r:id="rId9"/>
    <p:sldId id="363" r:id="rId10"/>
    <p:sldId id="366" r:id="rId11"/>
    <p:sldId id="368" r:id="rId12"/>
    <p:sldId id="373" r:id="rId13"/>
    <p:sldId id="374" r:id="rId14"/>
    <p:sldId id="375" r:id="rId15"/>
    <p:sldId id="376" r:id="rId16"/>
    <p:sldId id="349" r:id="rId17"/>
    <p:sldId id="357" r:id="rId18"/>
    <p:sldId id="359" r:id="rId19"/>
    <p:sldId id="347" r:id="rId20"/>
    <p:sldId id="369" r:id="rId21"/>
    <p:sldId id="370" r:id="rId22"/>
    <p:sldId id="353" r:id="rId23"/>
    <p:sldId id="346" r:id="rId24"/>
    <p:sldId id="350" r:id="rId25"/>
    <p:sldId id="351" r:id="rId26"/>
    <p:sldId id="352" r:id="rId27"/>
    <p:sldId id="354" r:id="rId28"/>
    <p:sldId id="292" r:id="rId29"/>
    <p:sldId id="258" r:id="rId30"/>
    <p:sldId id="294" r:id="rId31"/>
  </p:sldIdLst>
  <p:sldSz cx="12192000" cy="6858000"/>
  <p:notesSz cx="6858000" cy="9144000"/>
  <p:embeddedFontLst>
    <p:embeddedFont>
      <p:font typeface="Almoni Tzar ML v5 AAA" panose="00000806000000000000" pitchFamily="50" charset="-79"/>
      <p:bold r:id="rId32"/>
    </p:embeddedFont>
    <p:embeddedFont>
      <p:font typeface="Almoni Tzar ML v5 AAA Light" panose="00000406000000000000" pitchFamily="50" charset="-79"/>
      <p:regular r:id="rId33"/>
    </p:embeddedFont>
    <p:embeddedFont>
      <p:font typeface="Almoni Tzar ML v5 AAA Medium" panose="00000606000000000000" pitchFamily="50" charset="-79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1B43"/>
    <a:srgbClr val="2C3429"/>
    <a:srgbClr val="6F5D6C"/>
    <a:srgbClr val="B5A7B3"/>
    <a:srgbClr val="C25B46"/>
    <a:srgbClr val="EC9B9A"/>
    <a:srgbClr val="BD5D45"/>
    <a:srgbClr val="01681F"/>
    <a:srgbClr val="E39595"/>
    <a:srgbClr val="C63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-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6400260-6CD4-4D26-BD2A-B35F98C2B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BDA79C7-019F-4E28-9794-60EE14A53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A9F868C-DD97-448E-B510-7A14C5C0D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DB9DAB5-C72F-45A6-8662-AEBB2AC1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49971B3-D351-4D9C-8E7D-21875D9F9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479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C8B5E0D-D127-4C14-910F-C5B5280BD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5716F83-75DA-4B73-958E-B68766F8D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571AB3D-D26C-4825-8BC9-1EFA90C07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46E5B5F-AE4D-4637-A338-DEE077B7E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5D19389-A7F2-49FC-9175-8F59B895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6088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F3E09FD6-D7C8-4675-BA8D-617C3240F0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6D32314-AA71-4679-875B-7BF789D9B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E61B457-9109-4F83-8F1F-48A2FD3C2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40E2D3B-9744-47FA-BAB3-8167AF648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D04F5C2-7833-45F0-8102-C3182185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477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CB9B4D1-6D90-43B6-85E9-910999CE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12BCA65-1E82-4D41-8138-C76C08E4E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094F30D-7253-4FDF-B547-1850E9E4A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7BCE9A6-43A3-45F1-BC60-199F1CD31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F8E13F6-8FAE-4151-B137-27F613F64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5316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1E24929-28C4-4A48-BB14-7435BCB53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F20EA09-9366-40B0-B549-1F3AFA11E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6F110E0-18C4-4EE4-BCDD-58D045379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D87428-7482-4DC5-A64F-70EE9F803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3B01659-3D24-4392-8493-198CFD65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9493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5EC410B-9FF4-44D0-8C61-DD7AA2F80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A86DAEE-E7F4-47BF-A31D-CDE80889C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9E8F1AA-F576-4B04-AA8A-DB9E9506A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DB57E70-76B3-49DE-B54A-AD2B60CA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B25B8F1-471B-4719-A339-567C603B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9A9E0C6-54A7-4C84-A7B0-3C894AA47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2617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66E31F-97BA-4A69-955C-CF5C9743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66954D9-6BA9-4126-A0A9-36799D885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AFE4666-11DC-4D37-97DE-25D550D00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B26A7BBC-1C8A-4A1C-A881-022FE26D3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106D0807-F99D-485E-A922-23535D5E9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80AFACC1-792C-4503-A2D9-850869355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AE1748B-373F-4BF0-A5DA-EE2DA466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810E342-B34A-4585-85E1-452BD3E86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0639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2AF6194-EC13-40BC-B91F-2FE09611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3EC2ADAB-5ABB-4786-84FA-937A2A284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612FB179-1C43-4B0B-8D9F-51B884C1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C3935876-F99B-4F44-94B8-E4B71C1F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2890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F80457FA-D662-49D9-9768-9A88BEB1B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E99ACC4-52D0-42E0-99CF-E9197F86F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3E4C9A6-25A3-476E-8A5C-743622AC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35944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B57186A-0962-4607-BE13-EF6AA441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C65DA85-5ED5-4D22-A6D9-89B3A18B0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10EC1C7-AB03-4E03-9132-23B8C3261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BE8D03D-37CE-4FD8-A1B5-E55AE88B3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3F23D72-1B6A-40EA-BF5D-01524419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08E9C94-24A4-45D5-ADB8-2F098D1A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1337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89ADC8D-25C3-4B1F-B254-FAABD0B28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49B492CC-164F-42A4-9DAB-3DFBD6B599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538FEF76-EE11-4F95-B3D4-49E88F606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AAE5435-DD67-490B-AFB8-B97675ED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CB103A6-F8D4-4AA3-BC8D-7C9866ECF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2B11003-A7B3-49C1-8CDB-6329AA8F9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0762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EDAC1844-AF7E-499C-9BE1-D309B606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CF94EC3-07EB-4CD5-91B0-376998C3F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388CD25-6FB4-4FB0-B9F7-DFBBFA6C1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C237-7F48-4595-B649-3D873516FA7C}" type="datetimeFigureOut">
              <a:rPr lang="he-IL" smtClean="0"/>
              <a:t>י"ז/כסלו/תשפ"ב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6DF58CB-753E-4EEF-ACB7-CBF317B0F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D71CCDC-143E-4EB3-8C1F-6178ACC4E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60DD2-B820-4199-BCB4-583A70F8ECC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178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DC9A7193-487F-4BD6-BFBA-4F8E163D32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34" y="-338195"/>
            <a:ext cx="7833932" cy="6422572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09F03BD7-5448-4FB4-BA4C-7E00A584D677}"/>
              </a:ext>
            </a:extLst>
          </p:cNvPr>
          <p:cNvSpPr txBox="1"/>
          <p:nvPr/>
        </p:nvSpPr>
        <p:spPr>
          <a:xfrm>
            <a:off x="11327907" y="159798"/>
            <a:ext cx="6125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ב"ה</a:t>
            </a:r>
          </a:p>
        </p:txBody>
      </p:sp>
      <p:pic>
        <p:nvPicPr>
          <p:cNvPr id="7" name="תמונה 6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5E63C49-B595-4EB9-901F-FEEAC7F6C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861" y="5406502"/>
            <a:ext cx="1700278" cy="1038882"/>
          </a:xfrm>
          <a:prstGeom prst="rect">
            <a:avLst/>
          </a:prstGeom>
        </p:spPr>
      </p:pic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22844F24-B9E7-4530-A207-0C7F8049204C}"/>
              </a:ext>
            </a:extLst>
          </p:cNvPr>
          <p:cNvSpPr/>
          <p:nvPr/>
        </p:nvSpPr>
        <p:spPr>
          <a:xfrm>
            <a:off x="611603" y="-1"/>
            <a:ext cx="1714348" cy="85936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D97A691C-CF30-4184-9BDD-F76E013DF20B}"/>
              </a:ext>
            </a:extLst>
          </p:cNvPr>
          <p:cNvSpPr txBox="1"/>
          <p:nvPr/>
        </p:nvSpPr>
        <p:spPr>
          <a:xfrm>
            <a:off x="922561" y="142042"/>
            <a:ext cx="109243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יום ד'</a:t>
            </a:r>
          </a:p>
        </p:txBody>
      </p:sp>
      <p:pic>
        <p:nvPicPr>
          <p:cNvPr id="9" name="פזמון">
            <a:hlinkClick r:id="" action="ppaction://media"/>
            <a:extLst>
              <a:ext uri="{FF2B5EF4-FFF2-40B4-BE49-F238E27FC236}">
                <a16:creationId xmlns:a16="http://schemas.microsoft.com/office/drawing/2014/main" id="{5C3F7D0E-0DE0-4C85-8C15-AECC66466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6862" y="54385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0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20121D1C-E1F6-46A8-AA24-BA9B79721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/>
          <a:stretch/>
        </p:blipFill>
        <p:spPr>
          <a:xfrm>
            <a:off x="0" y="0"/>
            <a:ext cx="12570557" cy="6858000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0CA637E0-BBAB-493B-9564-270BFC378F95}"/>
              </a:ext>
            </a:extLst>
          </p:cNvPr>
          <p:cNvSpPr/>
          <p:nvPr/>
        </p:nvSpPr>
        <p:spPr>
          <a:xfrm>
            <a:off x="5657354" y="3230322"/>
            <a:ext cx="3248718" cy="1587668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5835970" y="3592631"/>
            <a:ext cx="24492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באמת? איך אתה יודע? הרכז החברתי גילה לך?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4410D075-DA98-4AB7-ADE0-8AD4E18A83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885" y="3056922"/>
            <a:ext cx="1762053" cy="4340945"/>
          </a:xfrm>
          <a:prstGeom prst="rect">
            <a:avLst/>
          </a:prstGeom>
        </p:spPr>
      </p:pic>
      <p:pic>
        <p:nvPicPr>
          <p:cNvPr id="8" name="תמונה 7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0991474F-6328-4AF1-BD4B-2CB1F85FD8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2" r="26862"/>
          <a:stretch/>
        </p:blipFill>
        <p:spPr>
          <a:xfrm flipH="1">
            <a:off x="1768899" y="3008976"/>
            <a:ext cx="2205808" cy="409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6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>
            <a:extLst>
              <a:ext uri="{FF2B5EF4-FFF2-40B4-BE49-F238E27FC236}">
                <a16:creationId xmlns:a16="http://schemas.microsoft.com/office/drawing/2014/main" id="{606BF861-78F6-4D85-99FA-4ABA3FC69B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/>
          <a:stretch/>
        </p:blipFill>
        <p:spPr>
          <a:xfrm>
            <a:off x="0" y="0"/>
            <a:ext cx="12570557" cy="6858000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38CEABC0-A461-43D9-9BAD-B9B69A9D8A67}"/>
              </a:ext>
            </a:extLst>
          </p:cNvPr>
          <p:cNvSpPr/>
          <p:nvPr/>
        </p:nvSpPr>
        <p:spPr>
          <a:xfrm>
            <a:off x="3119252" y="3229348"/>
            <a:ext cx="3801671" cy="322687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59539958-E34F-4857-A6C3-B1BBAFF8749B}"/>
              </a:ext>
            </a:extLst>
          </p:cNvPr>
          <p:cNvSpPr txBox="1"/>
          <p:nvPr/>
        </p:nvSpPr>
        <p:spPr>
          <a:xfrm>
            <a:off x="3568532" y="3423017"/>
            <a:ext cx="310012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פשוט מאוד.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כל שנה אותם סיפורים: הכרכרה השחורה, הסיפור עם האבטיח.</a:t>
            </a:r>
          </a:p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מה כבר אפשר לחדש?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AD293C94-E8F2-4119-B393-5AC8183AD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885" y="3056922"/>
            <a:ext cx="1762053" cy="4340945"/>
          </a:xfrm>
          <a:prstGeom prst="rect">
            <a:avLst/>
          </a:prstGeom>
        </p:spPr>
      </p:pic>
      <p:pic>
        <p:nvPicPr>
          <p:cNvPr id="8" name="תמונה 7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E532F98A-98B6-4B4A-A0BB-6891CD26C0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2" r="26862"/>
          <a:stretch/>
        </p:blipFill>
        <p:spPr>
          <a:xfrm flipH="1">
            <a:off x="1768899" y="3008976"/>
            <a:ext cx="2205808" cy="409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7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2741473" y="1365320"/>
            <a:ext cx="648565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ומה דעתכם?</a:t>
            </a:r>
          </a:p>
          <a:p>
            <a:pPr algn="ctr"/>
            <a:r>
              <a:rPr lang="he-IL" sz="4800" dirty="0">
                <a:solidFill>
                  <a:srgbClr val="C000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האם יש מה לחדש בלמידה על</a:t>
            </a:r>
          </a:p>
          <a:p>
            <a:pPr algn="ctr"/>
            <a:r>
              <a:rPr lang="he-IL" sz="4800" dirty="0">
                <a:solidFill>
                  <a:srgbClr val="C00000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סיפור המאסר והגאולה? </a:t>
            </a:r>
          </a:p>
          <a:p>
            <a:pPr algn="ctr"/>
            <a:endParaRPr lang="he-IL" sz="4800" dirty="0">
              <a:solidFill>
                <a:srgbClr val="071B43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3A7FF479-0386-4B1C-96DE-1D35E35D1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71" y="3275282"/>
            <a:ext cx="4221258" cy="46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59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pic>
        <p:nvPicPr>
          <p:cNvPr id="5" name="תמונה 4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A50FB8CA-EFFD-4806-A098-B0847F487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170" y="3009527"/>
            <a:ext cx="4729687" cy="5196568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4037274" y="2272617"/>
            <a:ext cx="52425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הצטיידו בכרטיס היומי</a:t>
            </a:r>
          </a:p>
          <a:p>
            <a:pPr algn="l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ובזכוכית הקסם שלכם,</a:t>
            </a:r>
          </a:p>
          <a:p>
            <a:pPr algn="l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ונצא ביחד למסע...</a:t>
            </a:r>
          </a:p>
        </p:txBody>
      </p:sp>
      <p:pic>
        <p:nvPicPr>
          <p:cNvPr id="6" name="תמונה 5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31BFA1C7-ACA6-43F1-9055-8260AE524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0" y="611579"/>
            <a:ext cx="2655206" cy="5630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7600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pic>
        <p:nvPicPr>
          <p:cNvPr id="5" name="תמונה 4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A50FB8CA-EFFD-4806-A098-B0847F487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904" y="1275488"/>
            <a:ext cx="5536825" cy="608338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656000" y="1512473"/>
            <a:ext cx="6533425" cy="3828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100"/>
              </a:lnSpc>
            </a:pPr>
            <a:r>
              <a:rPr lang="he-IL" sz="40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מורנו הבעל שם טוב אמר:</a:t>
            </a:r>
          </a:p>
          <a:p>
            <a:r>
              <a:rPr lang="he-IL" sz="4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"כל דבר ודבר אשר האדם רואה או שומע,</a:t>
            </a:r>
          </a:p>
          <a:p>
            <a:r>
              <a:rPr lang="he-IL" sz="4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הוא הוראת הנהגה בעבודת השם,</a:t>
            </a:r>
          </a:p>
          <a:p>
            <a:r>
              <a:rPr lang="he-IL" sz="4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וזהו ענין העבודה,</a:t>
            </a:r>
          </a:p>
          <a:p>
            <a:r>
              <a:rPr lang="he-IL" sz="4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להבין ולהשכיל מכל דרך בעבודת השם"</a:t>
            </a:r>
          </a:p>
          <a:p>
            <a:pPr>
              <a:lnSpc>
                <a:spcPts val="4100"/>
              </a:lnSpc>
            </a:pPr>
            <a:r>
              <a:rPr lang="he-IL" sz="2800" dirty="0">
                <a:solidFill>
                  <a:srgbClr val="071B43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(היום יום ט' אייר)</a:t>
            </a:r>
          </a:p>
        </p:txBody>
      </p:sp>
    </p:spTree>
    <p:extLst>
      <p:ext uri="{BB962C8B-B14F-4D97-AF65-F5344CB8AC3E}">
        <p14:creationId xmlns:p14="http://schemas.microsoft.com/office/powerpoint/2010/main" val="68248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586143" y="719149"/>
            <a:ext cx="90197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אז... מכל דבר אפשר וצריך ללמוד.</a:t>
            </a:r>
          </a:p>
          <a:p>
            <a:pPr algn="ctr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בואו נחשוב,</a:t>
            </a:r>
            <a:r>
              <a:rPr lang="en-US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 </a:t>
            </a:r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מה למשל יכולים האירועים הבאים</a:t>
            </a:r>
            <a:endParaRPr lang="en-US" sz="4800" dirty="0">
              <a:solidFill>
                <a:srgbClr val="071B43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  <a:p>
            <a:pPr algn="ctr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ללמד אותנו בעבודת ה'?</a:t>
            </a:r>
          </a:p>
        </p:txBody>
      </p:sp>
      <p:grpSp>
        <p:nvGrpSpPr>
          <p:cNvPr id="18" name="קבוצה 17">
            <a:extLst>
              <a:ext uri="{FF2B5EF4-FFF2-40B4-BE49-F238E27FC236}">
                <a16:creationId xmlns:a16="http://schemas.microsoft.com/office/drawing/2014/main" id="{9CAC8979-097E-49F5-BF36-E7C6661D740F}"/>
              </a:ext>
            </a:extLst>
          </p:cNvPr>
          <p:cNvGrpSpPr/>
          <p:nvPr/>
        </p:nvGrpSpPr>
        <p:grpSpPr>
          <a:xfrm>
            <a:off x="8687214" y="3358824"/>
            <a:ext cx="2158466" cy="1847571"/>
            <a:chOff x="8774300" y="3889795"/>
            <a:chExt cx="2158466" cy="1847571"/>
          </a:xfrm>
        </p:grpSpPr>
        <p:pic>
          <p:nvPicPr>
            <p:cNvPr id="15" name="תמונה 14">
              <a:extLst>
                <a:ext uri="{FF2B5EF4-FFF2-40B4-BE49-F238E27FC236}">
                  <a16:creationId xmlns:a16="http://schemas.microsoft.com/office/drawing/2014/main" id="{1BE635E0-35C0-4D7C-BC86-DD309B8EE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71648" flipV="1">
              <a:off x="8774300" y="4389866"/>
              <a:ext cx="2158466" cy="1347500"/>
            </a:xfrm>
            <a:prstGeom prst="rect">
              <a:avLst/>
            </a:prstGeom>
          </p:spPr>
        </p:pic>
        <p:pic>
          <p:nvPicPr>
            <p:cNvPr id="13" name="תמונה 12" descr="תמונה שמכילה טקסט, שעון&#10;&#10;התיאור נוצר באופן אוטומטי">
              <a:extLst>
                <a:ext uri="{FF2B5EF4-FFF2-40B4-BE49-F238E27FC236}">
                  <a16:creationId xmlns:a16="http://schemas.microsoft.com/office/drawing/2014/main" id="{F391F9EA-405B-4D41-B3FC-AA96A4411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640" y="3889795"/>
              <a:ext cx="1587542" cy="1612942"/>
            </a:xfrm>
            <a:prstGeom prst="rect">
              <a:avLst/>
            </a:prstGeom>
          </p:spPr>
        </p:pic>
      </p:grp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A2FB453C-F4A2-40AD-A149-8554D576EA81}"/>
              </a:ext>
            </a:extLst>
          </p:cNvPr>
          <p:cNvSpPr txBox="1"/>
          <p:nvPr/>
        </p:nvSpPr>
        <p:spPr>
          <a:xfrm>
            <a:off x="8293144" y="5510439"/>
            <a:ext cx="29466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071B43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שעון שנעצר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C95BC704-AA73-4B10-8EEE-EBC0AF5B779A}"/>
              </a:ext>
            </a:extLst>
          </p:cNvPr>
          <p:cNvSpPr txBox="1"/>
          <p:nvPr/>
        </p:nvSpPr>
        <p:spPr>
          <a:xfrm>
            <a:off x="4821955" y="5510439"/>
            <a:ext cx="29466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071B43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אבא שמחפש את בנו</a:t>
            </a:r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4F60CEDE-4C6B-47AE-824B-8B6B5EFE4963}"/>
              </a:ext>
            </a:extLst>
          </p:cNvPr>
          <p:cNvSpPr txBox="1"/>
          <p:nvPr/>
        </p:nvSpPr>
        <p:spPr>
          <a:xfrm>
            <a:off x="1156878" y="5510439"/>
            <a:ext cx="29466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rgbClr val="071B43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ילד שאוכל ארוחה</a:t>
            </a:r>
          </a:p>
        </p:txBody>
      </p:sp>
      <p:grpSp>
        <p:nvGrpSpPr>
          <p:cNvPr id="24" name="קבוצה 23">
            <a:extLst>
              <a:ext uri="{FF2B5EF4-FFF2-40B4-BE49-F238E27FC236}">
                <a16:creationId xmlns:a16="http://schemas.microsoft.com/office/drawing/2014/main" id="{A3745691-CFCC-44FA-A516-30E44D670073}"/>
              </a:ext>
            </a:extLst>
          </p:cNvPr>
          <p:cNvGrpSpPr/>
          <p:nvPr/>
        </p:nvGrpSpPr>
        <p:grpSpPr>
          <a:xfrm>
            <a:off x="687084" y="568068"/>
            <a:ext cx="1113765" cy="1113765"/>
            <a:chOff x="6288507" y="1828800"/>
            <a:chExt cx="1113765" cy="1113765"/>
          </a:xfrm>
        </p:grpSpPr>
        <p:pic>
          <p:nvPicPr>
            <p:cNvPr id="25" name="תמונה 24">
              <a:extLst>
                <a:ext uri="{FF2B5EF4-FFF2-40B4-BE49-F238E27FC236}">
                  <a16:creationId xmlns:a16="http://schemas.microsoft.com/office/drawing/2014/main" id="{CED20B65-C9D0-4661-9F1A-B746D6492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507" y="1828800"/>
              <a:ext cx="1113765" cy="1113765"/>
            </a:xfrm>
            <a:prstGeom prst="rect">
              <a:avLst/>
            </a:prstGeom>
          </p:spPr>
        </p:pic>
        <p:sp>
          <p:nvSpPr>
            <p:cNvPr id="26" name="מלבן 25">
              <a:extLst>
                <a:ext uri="{FF2B5EF4-FFF2-40B4-BE49-F238E27FC236}">
                  <a16:creationId xmlns:a16="http://schemas.microsoft.com/office/drawing/2014/main" id="{72FD2695-565F-407C-B548-C72446849301}"/>
                </a:ext>
              </a:extLst>
            </p:cNvPr>
            <p:cNvSpPr/>
            <p:nvPr/>
          </p:nvSpPr>
          <p:spPr>
            <a:xfrm>
              <a:off x="6463555" y="1914859"/>
              <a:ext cx="373820" cy="86177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e-IL" sz="5000" b="0" cap="none" spc="0" dirty="0">
                  <a:ln w="0"/>
                  <a:solidFill>
                    <a:srgbClr val="FF0000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1</a:t>
              </a:r>
            </a:p>
          </p:txBody>
        </p:sp>
      </p:grp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C79EF327-76F5-41AE-BBE8-90F305116FC3}"/>
              </a:ext>
            </a:extLst>
          </p:cNvPr>
          <p:cNvSpPr txBox="1"/>
          <p:nvPr/>
        </p:nvSpPr>
        <p:spPr>
          <a:xfrm>
            <a:off x="191045" y="1689954"/>
            <a:ext cx="2105842" cy="873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900"/>
              </a:lnSpc>
            </a:pPr>
            <a:r>
              <a:rPr lang="he-IL" sz="2800" dirty="0">
                <a:solidFill>
                  <a:srgbClr val="071B43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חפשו את התשובות</a:t>
            </a:r>
          </a:p>
          <a:p>
            <a:pPr algn="ctr">
              <a:lnSpc>
                <a:spcPts val="2900"/>
              </a:lnSpc>
            </a:pPr>
            <a:r>
              <a:rPr lang="he-IL" sz="2800" dirty="0">
                <a:solidFill>
                  <a:srgbClr val="071B43"/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המתאימות</a:t>
            </a:r>
          </a:p>
        </p:txBody>
      </p:sp>
      <p:grpSp>
        <p:nvGrpSpPr>
          <p:cNvPr id="29" name="קבוצה 28">
            <a:extLst>
              <a:ext uri="{FF2B5EF4-FFF2-40B4-BE49-F238E27FC236}">
                <a16:creationId xmlns:a16="http://schemas.microsoft.com/office/drawing/2014/main" id="{4FB08D3F-37C7-470F-BB33-1C9368077835}"/>
              </a:ext>
            </a:extLst>
          </p:cNvPr>
          <p:cNvGrpSpPr/>
          <p:nvPr/>
        </p:nvGrpSpPr>
        <p:grpSpPr>
          <a:xfrm>
            <a:off x="5131265" y="3154540"/>
            <a:ext cx="2320869" cy="2256138"/>
            <a:chOff x="5131265" y="3154540"/>
            <a:chExt cx="2320869" cy="2256138"/>
          </a:xfrm>
        </p:grpSpPr>
        <p:grpSp>
          <p:nvGrpSpPr>
            <p:cNvPr id="19" name="קבוצה 18">
              <a:extLst>
                <a:ext uri="{FF2B5EF4-FFF2-40B4-BE49-F238E27FC236}">
                  <a16:creationId xmlns:a16="http://schemas.microsoft.com/office/drawing/2014/main" id="{C93EC5C2-DAF3-415A-984E-4BA55BE14DF0}"/>
                </a:ext>
              </a:extLst>
            </p:cNvPr>
            <p:cNvGrpSpPr/>
            <p:nvPr/>
          </p:nvGrpSpPr>
          <p:grpSpPr>
            <a:xfrm>
              <a:off x="5131265" y="3154540"/>
              <a:ext cx="2320869" cy="2256138"/>
              <a:chOff x="5046515" y="3426779"/>
              <a:chExt cx="2320869" cy="2256138"/>
            </a:xfrm>
          </p:grpSpPr>
          <p:pic>
            <p:nvPicPr>
              <p:cNvPr id="16" name="תמונה 15">
                <a:extLst>
                  <a:ext uri="{FF2B5EF4-FFF2-40B4-BE49-F238E27FC236}">
                    <a16:creationId xmlns:a16="http://schemas.microsoft.com/office/drawing/2014/main" id="{B2162045-BB02-4F41-A66E-E8D4B791DF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346785">
                <a:off x="5046515" y="4234031"/>
                <a:ext cx="2320869" cy="1448886"/>
              </a:xfrm>
              <a:prstGeom prst="rect">
                <a:avLst/>
              </a:prstGeom>
            </p:spPr>
          </p:pic>
          <p:pic>
            <p:nvPicPr>
              <p:cNvPr id="9" name="תמונה 8" descr="תמונה שמכילה טקסט&#10;&#10;התיאור נוצר באופן אוטומטי">
                <a:extLst>
                  <a:ext uri="{FF2B5EF4-FFF2-40B4-BE49-F238E27FC236}">
                    <a16:creationId xmlns:a16="http://schemas.microsoft.com/office/drawing/2014/main" id="{E626040C-539C-408B-845A-C06A15FFB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5284" y="3426779"/>
                <a:ext cx="2243333" cy="2252477"/>
              </a:xfrm>
              <a:prstGeom prst="rect">
                <a:avLst/>
              </a:prstGeom>
            </p:spPr>
          </p:pic>
        </p:grpSp>
        <p:sp>
          <p:nvSpPr>
            <p:cNvPr id="28" name="תיבת טקסט 27">
              <a:extLst>
                <a:ext uri="{FF2B5EF4-FFF2-40B4-BE49-F238E27FC236}">
                  <a16:creationId xmlns:a16="http://schemas.microsoft.com/office/drawing/2014/main" id="{3C015EB8-F352-4674-9247-4D56D93A9477}"/>
                </a:ext>
              </a:extLst>
            </p:cNvPr>
            <p:cNvSpPr txBox="1"/>
            <p:nvPr/>
          </p:nvSpPr>
          <p:spPr>
            <a:xfrm>
              <a:off x="5383138" y="3318669"/>
              <a:ext cx="79994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e-IL" sz="4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lmoni Tzar ML v5 AAA Light" panose="00000406000000000000" pitchFamily="50" charset="-79"/>
                  <a:cs typeface="Almoni Tzar ML v5 AAA Light" panose="00000406000000000000" pitchFamily="50" charset="-79"/>
                </a:rPr>
                <a:t>יוסי!</a:t>
              </a:r>
            </a:p>
          </p:txBody>
        </p:sp>
      </p:grp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780470D1-294B-4EA7-B988-F0D7D28D5176}"/>
              </a:ext>
            </a:extLst>
          </p:cNvPr>
          <p:cNvGrpSpPr/>
          <p:nvPr/>
        </p:nvGrpSpPr>
        <p:grpSpPr>
          <a:xfrm>
            <a:off x="1438512" y="3150600"/>
            <a:ext cx="2408251" cy="2394000"/>
            <a:chOff x="1438512" y="3150600"/>
            <a:chExt cx="2408251" cy="2394000"/>
          </a:xfrm>
        </p:grpSpPr>
        <p:pic>
          <p:nvPicPr>
            <p:cNvPr id="17" name="תמונה 16">
              <a:extLst>
                <a:ext uri="{FF2B5EF4-FFF2-40B4-BE49-F238E27FC236}">
                  <a16:creationId xmlns:a16="http://schemas.microsoft.com/office/drawing/2014/main" id="{DB335A84-CEA4-4021-910B-7559B9236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3215" flipH="1">
              <a:off x="1525894" y="3544513"/>
              <a:ext cx="2320869" cy="1448886"/>
            </a:xfrm>
            <a:prstGeom prst="rect">
              <a:avLst/>
            </a:prstGeom>
          </p:spPr>
        </p:pic>
        <p:pic>
          <p:nvPicPr>
            <p:cNvPr id="30" name="תמונה 29">
              <a:extLst>
                <a:ext uri="{FF2B5EF4-FFF2-40B4-BE49-F238E27FC236}">
                  <a16:creationId xmlns:a16="http://schemas.microsoft.com/office/drawing/2014/main" id="{1DC15F91-495A-4A18-BD78-0E0991B0A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512" y="3150600"/>
              <a:ext cx="2382119" cy="239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088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4899__greencouch__beeps-1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DD1A8E82-250F-4B86-8C94-227A654A0618}"/>
              </a:ext>
            </a:extLst>
          </p:cNvPr>
          <p:cNvGrpSpPr/>
          <p:nvPr/>
        </p:nvGrpSpPr>
        <p:grpSpPr>
          <a:xfrm>
            <a:off x="1891931" y="2669644"/>
            <a:ext cx="6005106" cy="1743237"/>
            <a:chOff x="1891931" y="2669644"/>
            <a:chExt cx="6005106" cy="1743237"/>
          </a:xfrm>
        </p:grpSpPr>
        <p:sp>
          <p:nvSpPr>
            <p:cNvPr id="24" name="מלבן 23">
              <a:extLst>
                <a:ext uri="{FF2B5EF4-FFF2-40B4-BE49-F238E27FC236}">
                  <a16:creationId xmlns:a16="http://schemas.microsoft.com/office/drawing/2014/main" id="{7ACA17D9-907F-4DCD-8620-80DC2D6BF559}"/>
                </a:ext>
              </a:extLst>
            </p:cNvPr>
            <p:cNvSpPr/>
            <p:nvPr/>
          </p:nvSpPr>
          <p:spPr>
            <a:xfrm>
              <a:off x="1891931" y="2669644"/>
              <a:ext cx="6005106" cy="1743237"/>
            </a:xfrm>
            <a:prstGeom prst="rect">
              <a:avLst/>
            </a:prstGeom>
            <a:solidFill>
              <a:srgbClr val="565C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5" name="תיבת טקסט 24">
              <a:extLst>
                <a:ext uri="{FF2B5EF4-FFF2-40B4-BE49-F238E27FC236}">
                  <a16:creationId xmlns:a16="http://schemas.microsoft.com/office/drawing/2014/main" id="{B5BEC17E-92C7-4538-829F-60A644EC0F72}"/>
                </a:ext>
              </a:extLst>
            </p:cNvPr>
            <p:cNvSpPr txBox="1"/>
            <p:nvPr/>
          </p:nvSpPr>
          <p:spPr>
            <a:xfrm>
              <a:off x="2113603" y="2756433"/>
              <a:ext cx="514960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e-IL" sz="4800" dirty="0">
                  <a:solidFill>
                    <a:schemeClr val="bg1"/>
                  </a:solidFill>
                  <a:latin typeface="Almoni Tzar ML v5 AAA Medium" panose="00000606000000000000" pitchFamily="50" charset="-79"/>
                  <a:cs typeface="Almoni Tzar ML v5 AAA Medium" panose="00000606000000000000" pitchFamily="50" charset="-79"/>
                </a:rPr>
                <a:t>שעון שנעצר פתאום -</a:t>
              </a:r>
            </a:p>
            <a:p>
              <a:r>
                <a:rPr lang="he-IL" sz="4800" dirty="0">
                  <a:solidFill>
                    <a:schemeClr val="bg1"/>
                  </a:solidFill>
                  <a:latin typeface="Almoni Tzar ML v5 AAA Medium" panose="00000606000000000000" pitchFamily="50" charset="-79"/>
                  <a:cs typeface="Almoni Tzar ML v5 AAA Medium" panose="00000606000000000000" pitchFamily="50" charset="-79"/>
                </a:rPr>
                <a:t>יכול ללמד אותנו כמה הזמן יקר</a:t>
              </a:r>
            </a:p>
          </p:txBody>
        </p:sp>
      </p:grpSp>
      <p:pic>
        <p:nvPicPr>
          <p:cNvPr id="13" name="תמונה 12" descr="תמונה שמכילה טקסט, שעון&#10;&#10;התיאור נוצר באופן אוטומטי">
            <a:extLst>
              <a:ext uri="{FF2B5EF4-FFF2-40B4-BE49-F238E27FC236}">
                <a16:creationId xmlns:a16="http://schemas.microsoft.com/office/drawing/2014/main" id="{F391F9EA-405B-4D41-B3FC-AA96A4411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98" y="2153913"/>
            <a:ext cx="2778372" cy="282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9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DD1A8E82-250F-4B86-8C94-227A654A0618}"/>
              </a:ext>
            </a:extLst>
          </p:cNvPr>
          <p:cNvGrpSpPr/>
          <p:nvPr/>
        </p:nvGrpSpPr>
        <p:grpSpPr>
          <a:xfrm>
            <a:off x="1143226" y="2411026"/>
            <a:ext cx="8432574" cy="2465774"/>
            <a:chOff x="397164" y="2669644"/>
            <a:chExt cx="8432574" cy="2465774"/>
          </a:xfrm>
        </p:grpSpPr>
        <p:sp>
          <p:nvSpPr>
            <p:cNvPr id="24" name="מלבן 23">
              <a:extLst>
                <a:ext uri="{FF2B5EF4-FFF2-40B4-BE49-F238E27FC236}">
                  <a16:creationId xmlns:a16="http://schemas.microsoft.com/office/drawing/2014/main" id="{7ACA17D9-907F-4DCD-8620-80DC2D6BF559}"/>
                </a:ext>
              </a:extLst>
            </p:cNvPr>
            <p:cNvSpPr/>
            <p:nvPr/>
          </p:nvSpPr>
          <p:spPr>
            <a:xfrm>
              <a:off x="397164" y="2669644"/>
              <a:ext cx="8432574" cy="2465774"/>
            </a:xfrm>
            <a:prstGeom prst="rect">
              <a:avLst/>
            </a:prstGeom>
            <a:solidFill>
              <a:srgbClr val="565C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25" name="תיבת טקסט 24">
              <a:extLst>
                <a:ext uri="{FF2B5EF4-FFF2-40B4-BE49-F238E27FC236}">
                  <a16:creationId xmlns:a16="http://schemas.microsoft.com/office/drawing/2014/main" id="{B5BEC17E-92C7-4538-829F-60A644EC0F72}"/>
                </a:ext>
              </a:extLst>
            </p:cNvPr>
            <p:cNvSpPr txBox="1"/>
            <p:nvPr/>
          </p:nvSpPr>
          <p:spPr>
            <a:xfrm>
              <a:off x="855849" y="2756433"/>
              <a:ext cx="6690557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e-IL" sz="4800" dirty="0">
                  <a:solidFill>
                    <a:schemeClr val="bg1"/>
                  </a:solidFill>
                  <a:latin typeface="Almoni Tzar ML v5 AAA Medium" panose="00000606000000000000" pitchFamily="50" charset="-79"/>
                  <a:cs typeface="Almoni Tzar ML v5 AAA Medium" panose="00000606000000000000" pitchFamily="50" charset="-79"/>
                </a:rPr>
                <a:t>אבא שמחפש את בנו –</a:t>
              </a:r>
            </a:p>
            <a:p>
              <a:r>
                <a:rPr lang="he-IL" sz="4800" dirty="0">
                  <a:solidFill>
                    <a:schemeClr val="bg1"/>
                  </a:solidFill>
                  <a:latin typeface="Almoni Tzar ML v5 AAA Medium" panose="00000606000000000000" pitchFamily="50" charset="-79"/>
                  <a:cs typeface="Almoni Tzar ML v5 AAA Medium" panose="00000606000000000000" pitchFamily="50" charset="-79"/>
                </a:rPr>
                <a:t>יכול להזכיר לנו כמה אבא שבשמים מחכה לכל יהודי שישוב אליו, ממש כמו בן יחיד... </a:t>
              </a:r>
            </a:p>
          </p:txBody>
        </p:sp>
      </p:grpSp>
      <p:pic>
        <p:nvPicPr>
          <p:cNvPr id="6" name="תמונה 5">
            <a:extLst>
              <a:ext uri="{FF2B5EF4-FFF2-40B4-BE49-F238E27FC236}">
                <a16:creationId xmlns:a16="http://schemas.microsoft.com/office/drawing/2014/main" id="{9CA65B67-02AF-44A7-B503-8778C18C50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54" b="44050"/>
          <a:stretch/>
        </p:blipFill>
        <p:spPr>
          <a:xfrm>
            <a:off x="7388754" y="1005339"/>
            <a:ext cx="2136246" cy="2032513"/>
          </a:xfrm>
          <a:prstGeom prst="rect">
            <a:avLst/>
          </a:prstGeom>
        </p:spPr>
      </p:pic>
      <p:pic>
        <p:nvPicPr>
          <p:cNvPr id="16" name="תמונה 15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226ECC9A-A5F7-4A80-ABCC-DBABFDC532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1" t="15459"/>
          <a:stretch/>
        </p:blipFill>
        <p:spPr>
          <a:xfrm>
            <a:off x="8356599" y="1805696"/>
            <a:ext cx="2618283" cy="3071104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47B1898F-A2CD-45B2-B19A-DEE2D520FE38}"/>
              </a:ext>
            </a:extLst>
          </p:cNvPr>
          <p:cNvSpPr txBox="1"/>
          <p:nvPr/>
        </p:nvSpPr>
        <p:spPr>
          <a:xfrm>
            <a:off x="7825564" y="1496651"/>
            <a:ext cx="1186426" cy="1049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lmoni Tzar ML v5 AAA Light" panose="00000406000000000000" pitchFamily="50" charset="-79"/>
                <a:cs typeface="Almoni Tzar ML v5 AAA Light" panose="00000406000000000000" pitchFamily="50" charset="-79"/>
              </a:rPr>
              <a:t>יוסי!</a:t>
            </a:r>
          </a:p>
        </p:txBody>
      </p:sp>
    </p:spTree>
    <p:extLst>
      <p:ext uri="{BB962C8B-B14F-4D97-AF65-F5344CB8AC3E}">
        <p14:creationId xmlns:p14="http://schemas.microsoft.com/office/powerpoint/2010/main" val="318011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DD1A8E82-250F-4B86-8C94-227A654A0618}"/>
              </a:ext>
            </a:extLst>
          </p:cNvPr>
          <p:cNvGrpSpPr/>
          <p:nvPr/>
        </p:nvGrpSpPr>
        <p:grpSpPr>
          <a:xfrm>
            <a:off x="1181326" y="2411026"/>
            <a:ext cx="8432574" cy="2465774"/>
            <a:chOff x="397164" y="2669644"/>
            <a:chExt cx="8432574" cy="2465774"/>
          </a:xfrm>
        </p:grpSpPr>
        <p:sp>
          <p:nvSpPr>
            <p:cNvPr id="24" name="מלבן 23">
              <a:extLst>
                <a:ext uri="{FF2B5EF4-FFF2-40B4-BE49-F238E27FC236}">
                  <a16:creationId xmlns:a16="http://schemas.microsoft.com/office/drawing/2014/main" id="{7ACA17D9-907F-4DCD-8620-80DC2D6BF559}"/>
                </a:ext>
              </a:extLst>
            </p:cNvPr>
            <p:cNvSpPr/>
            <p:nvPr/>
          </p:nvSpPr>
          <p:spPr>
            <a:xfrm>
              <a:off x="397164" y="2669644"/>
              <a:ext cx="8432574" cy="2465774"/>
            </a:xfrm>
            <a:prstGeom prst="rect">
              <a:avLst/>
            </a:prstGeom>
            <a:solidFill>
              <a:srgbClr val="565C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25" name="תיבת טקסט 24">
              <a:extLst>
                <a:ext uri="{FF2B5EF4-FFF2-40B4-BE49-F238E27FC236}">
                  <a16:creationId xmlns:a16="http://schemas.microsoft.com/office/drawing/2014/main" id="{B5BEC17E-92C7-4538-829F-60A644EC0F72}"/>
                </a:ext>
              </a:extLst>
            </p:cNvPr>
            <p:cNvSpPr txBox="1"/>
            <p:nvPr/>
          </p:nvSpPr>
          <p:spPr>
            <a:xfrm>
              <a:off x="703449" y="2756433"/>
              <a:ext cx="6690557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e-IL" sz="4800" dirty="0">
                  <a:solidFill>
                    <a:schemeClr val="bg1"/>
                  </a:solidFill>
                  <a:latin typeface="Almoni Tzar ML v5 AAA Medium" panose="00000606000000000000" pitchFamily="50" charset="-79"/>
                  <a:cs typeface="Almoni Tzar ML v5 AAA Medium" panose="00000606000000000000" pitchFamily="50" charset="-79"/>
                </a:rPr>
                <a:t>מראה של ילד שאוכל ארוחה – </a:t>
              </a:r>
            </a:p>
            <a:p>
              <a:r>
                <a:rPr lang="he-IL" sz="4800" dirty="0">
                  <a:solidFill>
                    <a:schemeClr val="bg1"/>
                  </a:solidFill>
                  <a:latin typeface="Almoni Tzar ML v5 AAA Medium" panose="00000606000000000000" pitchFamily="50" charset="-79"/>
                  <a:cs typeface="Almoni Tzar ML v5 AAA Medium" panose="00000606000000000000" pitchFamily="50" charset="-79"/>
                </a:rPr>
                <a:t>יכול להזכיר לנו להודות להשם על האוכל שנתן לנו ועל גופנו הבריא.</a:t>
              </a:r>
            </a:p>
          </p:txBody>
        </p:sp>
      </p:grp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72EEAF8B-3AB2-4386-BBEE-B2EF223F9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86" y="1887744"/>
            <a:ext cx="3539888" cy="355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1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786436" y="1452458"/>
            <a:ext cx="90197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he-IL" sz="4800" dirty="0">
              <a:solidFill>
                <a:srgbClr val="071B43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  <a:p>
            <a:pPr algn="ctr"/>
            <a:r>
              <a:rPr lang="he-IL" sz="4800" dirty="0" err="1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כיתבו</a:t>
            </a:r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 על פתק אפיזודה מעניינת / מצחיקה / סתמית שראיתם או שמעתם</a:t>
            </a:r>
          </a:p>
        </p:txBody>
      </p:sp>
      <p:pic>
        <p:nvPicPr>
          <p:cNvPr id="6" name="תמונה 5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3DE9A751-2F05-4265-8723-85C16A732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0" y="2325472"/>
            <a:ext cx="5236029" cy="5752891"/>
          </a:xfrm>
          <a:prstGeom prst="rect">
            <a:avLst/>
          </a:prstGeom>
        </p:spPr>
      </p:pic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8EF19E82-1009-4C8B-81B2-2BB6F2B38C82}"/>
              </a:ext>
            </a:extLst>
          </p:cNvPr>
          <p:cNvSpPr/>
          <p:nvPr/>
        </p:nvSpPr>
        <p:spPr>
          <a:xfrm>
            <a:off x="4036291" y="1164621"/>
            <a:ext cx="4119418" cy="648000"/>
          </a:xfrm>
          <a:prstGeom prst="roundRect">
            <a:avLst>
              <a:gd name="adj" fmla="val 13583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תיבת טקסט 6">
            <a:extLst>
              <a:ext uri="{FF2B5EF4-FFF2-40B4-BE49-F238E27FC236}">
                <a16:creationId xmlns:a16="http://schemas.microsoft.com/office/drawing/2014/main" id="{62ABE7C4-FD2C-4248-A3A9-3790B38757B2}"/>
              </a:ext>
            </a:extLst>
          </p:cNvPr>
          <p:cNvSpPr txBox="1"/>
          <p:nvPr/>
        </p:nvSpPr>
        <p:spPr>
          <a:xfrm>
            <a:off x="4165801" y="1118442"/>
            <a:ext cx="38603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400" dirty="0">
                <a:solidFill>
                  <a:srgbClr val="457BBF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מתאמנים</a:t>
            </a:r>
          </a:p>
        </p:txBody>
      </p:sp>
    </p:spTree>
    <p:extLst>
      <p:ext uri="{BB962C8B-B14F-4D97-AF65-F5344CB8AC3E}">
        <p14:creationId xmlns:p14="http://schemas.microsoft.com/office/powerpoint/2010/main" val="127937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581CA7AB-FBED-4B4A-B12B-235FEDF10D0F}"/>
              </a:ext>
            </a:extLst>
          </p:cNvPr>
          <p:cNvGrpSpPr/>
          <p:nvPr/>
        </p:nvGrpSpPr>
        <p:grpSpPr>
          <a:xfrm>
            <a:off x="2497583" y="2067120"/>
            <a:ext cx="7063668" cy="3082500"/>
            <a:chOff x="2559727" y="1925076"/>
            <a:chExt cx="7063668" cy="3082500"/>
          </a:xfrm>
        </p:grpSpPr>
        <p:sp>
          <p:nvSpPr>
            <p:cNvPr id="2" name="תיבת טקסט 1">
              <a:extLst>
                <a:ext uri="{FF2B5EF4-FFF2-40B4-BE49-F238E27FC236}">
                  <a16:creationId xmlns:a16="http://schemas.microsoft.com/office/drawing/2014/main" id="{F39AA513-05AB-44F8-9D6E-D206A3B3015E}"/>
                </a:ext>
              </a:extLst>
            </p:cNvPr>
            <p:cNvSpPr txBox="1"/>
            <p:nvPr/>
          </p:nvSpPr>
          <p:spPr>
            <a:xfrm>
              <a:off x="2586361" y="1960588"/>
              <a:ext cx="7037034" cy="304698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9600" dirty="0">
                  <a:solidFill>
                    <a:srgbClr val="071B43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ראית? שמעת?</a:t>
              </a:r>
            </a:p>
            <a:p>
              <a:pPr algn="ctr"/>
              <a:r>
                <a:rPr lang="he-IL" sz="9600" dirty="0">
                  <a:solidFill>
                    <a:srgbClr val="071B43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אז מה למדת?</a:t>
              </a:r>
            </a:p>
          </p:txBody>
        </p:sp>
        <p:sp>
          <p:nvSpPr>
            <p:cNvPr id="3" name="תיבת טקסט 2">
              <a:extLst>
                <a:ext uri="{FF2B5EF4-FFF2-40B4-BE49-F238E27FC236}">
                  <a16:creationId xmlns:a16="http://schemas.microsoft.com/office/drawing/2014/main" id="{3E320CA8-0F09-4B80-981B-382C8CE00600}"/>
                </a:ext>
              </a:extLst>
            </p:cNvPr>
            <p:cNvSpPr txBox="1"/>
            <p:nvPr/>
          </p:nvSpPr>
          <p:spPr>
            <a:xfrm>
              <a:off x="2559727" y="1925076"/>
              <a:ext cx="7037034" cy="304698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9600" dirty="0">
                  <a:solidFill>
                    <a:schemeClr val="bg1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ראית? שמעת?</a:t>
              </a:r>
            </a:p>
            <a:p>
              <a:pPr algn="ctr"/>
              <a:r>
                <a:rPr lang="he-IL" sz="9600" dirty="0">
                  <a:solidFill>
                    <a:schemeClr val="bg1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אז מה למדת?</a:t>
              </a:r>
            </a:p>
          </p:txBody>
        </p:sp>
      </p:grpSp>
      <p:pic>
        <p:nvPicPr>
          <p:cNvPr id="4" name="תמונה 3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62AA7B4B-548F-4A2E-A09D-BE3FE64E58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54" y="327310"/>
            <a:ext cx="1035728" cy="632838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26A5315-303E-4564-96E9-FBACCB244773}"/>
              </a:ext>
            </a:extLst>
          </p:cNvPr>
          <p:cNvSpPr txBox="1"/>
          <p:nvPr/>
        </p:nvSpPr>
        <p:spPr>
          <a:xfrm>
            <a:off x="11327907" y="159798"/>
            <a:ext cx="6125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457BBF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ב"ה</a:t>
            </a:r>
          </a:p>
        </p:txBody>
      </p:sp>
    </p:spTree>
    <p:extLst>
      <p:ext uri="{BB962C8B-B14F-4D97-AF65-F5344CB8AC3E}">
        <p14:creationId xmlns:p14="http://schemas.microsoft.com/office/powerpoint/2010/main" val="3150445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580224" y="1171310"/>
            <a:ext cx="90197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he-IL" sz="4800" dirty="0">
              <a:solidFill>
                <a:srgbClr val="071B43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  <a:p>
            <a:pPr algn="ctr"/>
            <a:endParaRPr lang="he-IL" sz="4800" dirty="0">
              <a:solidFill>
                <a:srgbClr val="071B43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  <a:p>
            <a:pPr algn="ctr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ערבבו את כל הפתקים</a:t>
            </a:r>
          </a:p>
        </p:txBody>
      </p:sp>
      <p:pic>
        <p:nvPicPr>
          <p:cNvPr id="6" name="תמונה 5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3DE9A751-2F05-4265-8723-85C16A732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0" y="2325472"/>
            <a:ext cx="5236029" cy="5752891"/>
          </a:xfrm>
          <a:prstGeom prst="rect">
            <a:avLst/>
          </a:prstGeom>
        </p:spPr>
      </p:pic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936C9889-E20F-4577-8BAE-ECE91E93F08B}"/>
              </a:ext>
            </a:extLst>
          </p:cNvPr>
          <p:cNvSpPr/>
          <p:nvPr/>
        </p:nvSpPr>
        <p:spPr>
          <a:xfrm>
            <a:off x="4036291" y="1164621"/>
            <a:ext cx="4119418" cy="648000"/>
          </a:xfrm>
          <a:prstGeom prst="roundRect">
            <a:avLst>
              <a:gd name="adj" fmla="val 13583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תיבת טקסט 6">
            <a:extLst>
              <a:ext uri="{FF2B5EF4-FFF2-40B4-BE49-F238E27FC236}">
                <a16:creationId xmlns:a16="http://schemas.microsoft.com/office/drawing/2014/main" id="{CD051968-0075-4DDC-BE15-59313CFA2165}"/>
              </a:ext>
            </a:extLst>
          </p:cNvPr>
          <p:cNvSpPr txBox="1"/>
          <p:nvPr/>
        </p:nvSpPr>
        <p:spPr>
          <a:xfrm>
            <a:off x="4165801" y="1118442"/>
            <a:ext cx="38603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400" dirty="0">
                <a:solidFill>
                  <a:srgbClr val="457BBF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מתאמנים</a:t>
            </a:r>
          </a:p>
        </p:txBody>
      </p:sp>
    </p:spTree>
    <p:extLst>
      <p:ext uri="{BB962C8B-B14F-4D97-AF65-F5344CB8AC3E}">
        <p14:creationId xmlns:p14="http://schemas.microsoft.com/office/powerpoint/2010/main" val="257467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586143" y="1565679"/>
            <a:ext cx="90197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he-IL" sz="4800" dirty="0">
              <a:solidFill>
                <a:srgbClr val="071B43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  <a:p>
            <a:pPr algn="ctr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כעת, כל אחד </a:t>
            </a:r>
            <a:r>
              <a:rPr lang="he-IL" sz="4800" dirty="0" err="1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יקח</a:t>
            </a:r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 פתק של חבר וישתף מה לדעתו ניתן ללמוד מהאפיזודה</a:t>
            </a:r>
          </a:p>
        </p:txBody>
      </p:sp>
      <p:pic>
        <p:nvPicPr>
          <p:cNvPr id="6" name="תמונה 5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3DE9A751-2F05-4265-8723-85C16A732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0" y="2325472"/>
            <a:ext cx="5236029" cy="5752891"/>
          </a:xfrm>
          <a:prstGeom prst="rect">
            <a:avLst/>
          </a:prstGeom>
        </p:spPr>
      </p:pic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BDB19A96-AC10-4C05-A8C0-E502F4AE4D6A}"/>
              </a:ext>
            </a:extLst>
          </p:cNvPr>
          <p:cNvSpPr/>
          <p:nvPr/>
        </p:nvSpPr>
        <p:spPr>
          <a:xfrm>
            <a:off x="4036291" y="1164621"/>
            <a:ext cx="4119418" cy="648000"/>
          </a:xfrm>
          <a:prstGeom prst="roundRect">
            <a:avLst>
              <a:gd name="adj" fmla="val 13583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תיבת טקסט 6">
            <a:extLst>
              <a:ext uri="{FF2B5EF4-FFF2-40B4-BE49-F238E27FC236}">
                <a16:creationId xmlns:a16="http://schemas.microsoft.com/office/drawing/2014/main" id="{CC7E18EC-068D-4AE1-888E-218363A7D3BC}"/>
              </a:ext>
            </a:extLst>
          </p:cNvPr>
          <p:cNvSpPr txBox="1"/>
          <p:nvPr/>
        </p:nvSpPr>
        <p:spPr>
          <a:xfrm>
            <a:off x="4165801" y="1118442"/>
            <a:ext cx="38603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400" dirty="0">
                <a:solidFill>
                  <a:srgbClr val="457BBF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מתאמנים</a:t>
            </a:r>
          </a:p>
        </p:txBody>
      </p:sp>
    </p:spTree>
    <p:extLst>
      <p:ext uri="{BB962C8B-B14F-4D97-AF65-F5344CB8AC3E}">
        <p14:creationId xmlns:p14="http://schemas.microsoft.com/office/powerpoint/2010/main" val="351799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pic>
        <p:nvPicPr>
          <p:cNvPr id="5" name="תמונה 4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A50FB8CA-EFFD-4806-A098-B0847F487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668" y="2513162"/>
            <a:ext cx="5536825" cy="608338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2334509" y="795931"/>
            <a:ext cx="7511142" cy="2630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300"/>
              </a:lnSpc>
              <a:spcAft>
                <a:spcPts val="1800"/>
              </a:spcAft>
            </a:pPr>
            <a:r>
              <a:rPr lang="he-IL" sz="5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ללמוד ולעשות</a:t>
            </a:r>
          </a:p>
          <a:p>
            <a:pPr algn="ctr">
              <a:lnSpc>
                <a:spcPts val="5300"/>
              </a:lnSpc>
              <a:spcAft>
                <a:spcPts val="1800"/>
              </a:spcAft>
            </a:pPr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לפעמים אנו נקלעים למקום/סיטואציה לא רק כדי ללמוד, אלא כדי לפעול.</a:t>
            </a:r>
          </a:p>
          <a:p>
            <a:pPr algn="ctr">
              <a:lnSpc>
                <a:spcPts val="5300"/>
              </a:lnSpc>
              <a:spcAft>
                <a:spcPts val="1800"/>
              </a:spcAft>
            </a:pPr>
            <a:r>
              <a:rPr lang="he-IL" sz="5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יש לך תפקיד!</a:t>
            </a:r>
          </a:p>
        </p:txBody>
      </p:sp>
    </p:spTree>
    <p:extLst>
      <p:ext uri="{BB962C8B-B14F-4D97-AF65-F5344CB8AC3E}">
        <p14:creationId xmlns:p14="http://schemas.microsoft.com/office/powerpoint/2010/main" val="1584798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DACC2182-A1D1-4434-A07A-CC31AFCF0597}"/>
              </a:ext>
            </a:extLst>
          </p:cNvPr>
          <p:cNvSpPr txBox="1"/>
          <p:nvPr/>
        </p:nvSpPr>
        <p:spPr>
          <a:xfrm>
            <a:off x="1580224" y="2041628"/>
            <a:ext cx="9019714" cy="805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500"/>
              </a:lnSpc>
            </a:pPr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ומה התחדש לך השנה?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0F0C74FF-CCC2-4A1F-8A42-552AB77D025E}"/>
              </a:ext>
            </a:extLst>
          </p:cNvPr>
          <p:cNvSpPr/>
          <p:nvPr/>
        </p:nvSpPr>
        <p:spPr>
          <a:xfrm>
            <a:off x="876300" y="3157126"/>
            <a:ext cx="10439400" cy="1743237"/>
          </a:xfrm>
          <a:prstGeom prst="rect">
            <a:avLst/>
          </a:prstGeom>
          <a:solidFill>
            <a:srgbClr val="565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EEBADE8-ED64-45BC-9A2A-5C76E14D2E3E}"/>
              </a:ext>
            </a:extLst>
          </p:cNvPr>
          <p:cNvSpPr txBox="1"/>
          <p:nvPr/>
        </p:nvSpPr>
        <p:spPr>
          <a:xfrm>
            <a:off x="1406979" y="3217632"/>
            <a:ext cx="93780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chemeClr val="bg1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אילו הדגשים ורעיונות התחדשו לך השנה</a:t>
            </a:r>
          </a:p>
          <a:p>
            <a:pPr algn="ctr"/>
            <a:r>
              <a:rPr lang="he-IL" sz="4800" dirty="0">
                <a:solidFill>
                  <a:schemeClr val="bg1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בקשר עם י"ט כסליו?</a:t>
            </a:r>
            <a:endParaRPr lang="he-IL" sz="4800" dirty="0">
              <a:solidFill>
                <a:schemeClr val="bg1"/>
              </a:solidFill>
              <a:latin typeface="Almoni Tzar ML v5 AAA Light" panose="00000406000000000000" pitchFamily="50" charset="-79"/>
              <a:cs typeface="Almoni Tzar ML v5 AAA Light" panose="00000406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9137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pic>
        <p:nvPicPr>
          <p:cNvPr id="8" name="תמונה 7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78E2B91A-6959-4549-AA3E-9D635EA9F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668" y="2513162"/>
            <a:ext cx="5536825" cy="6083381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9E93AB18-458B-4F8E-BFE1-8A828AB9AD54}"/>
              </a:ext>
            </a:extLst>
          </p:cNvPr>
          <p:cNvSpPr txBox="1"/>
          <p:nvPr/>
        </p:nvSpPr>
        <p:spPr>
          <a:xfrm>
            <a:off x="884087" y="777008"/>
            <a:ext cx="10411986" cy="232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300"/>
              </a:lnSpc>
              <a:spcAft>
                <a:spcPts val="600"/>
              </a:spcAft>
            </a:pPr>
            <a:r>
              <a:rPr lang="he-IL" sz="5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ללמוד... ולעשות!</a:t>
            </a:r>
          </a:p>
          <a:p>
            <a:pPr algn="ctr">
              <a:lnSpc>
                <a:spcPts val="5300"/>
              </a:lnSpc>
              <a:spcAft>
                <a:spcPts val="600"/>
              </a:spcAft>
            </a:pPr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לפעמים אנו נקלעים למקום / סיטואציה לא רק כדי ללמוד, אלא כדי לפעול.</a:t>
            </a:r>
          </a:p>
          <a:p>
            <a:pPr algn="ctr">
              <a:lnSpc>
                <a:spcPts val="5300"/>
              </a:lnSpc>
              <a:spcAft>
                <a:spcPts val="600"/>
              </a:spcAft>
            </a:pPr>
            <a:r>
              <a:rPr lang="he-IL" sz="5400" dirty="0">
                <a:solidFill>
                  <a:srgbClr val="C63635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יש לך תפקיד!</a:t>
            </a:r>
          </a:p>
        </p:txBody>
      </p: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E13BC076-D705-497F-A6C8-6B38D6DB0A22}"/>
              </a:ext>
            </a:extLst>
          </p:cNvPr>
          <p:cNvGrpSpPr/>
          <p:nvPr/>
        </p:nvGrpSpPr>
        <p:grpSpPr>
          <a:xfrm>
            <a:off x="2452019" y="3757921"/>
            <a:ext cx="1290960" cy="1290958"/>
            <a:chOff x="6288507" y="1828800"/>
            <a:chExt cx="1113765" cy="1113765"/>
          </a:xfrm>
        </p:grpSpPr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D094733C-F881-4EB5-9D11-DD893633A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507" y="1828800"/>
              <a:ext cx="1113765" cy="1113765"/>
            </a:xfrm>
            <a:prstGeom prst="rect">
              <a:avLst/>
            </a:prstGeom>
          </p:spPr>
        </p:pic>
        <p:sp>
          <p:nvSpPr>
            <p:cNvPr id="15" name="מלבן 14">
              <a:extLst>
                <a:ext uri="{FF2B5EF4-FFF2-40B4-BE49-F238E27FC236}">
                  <a16:creationId xmlns:a16="http://schemas.microsoft.com/office/drawing/2014/main" id="{A2B082A1-C2C0-43E5-B9A0-623EF133A21E}"/>
                </a:ext>
              </a:extLst>
            </p:cNvPr>
            <p:cNvSpPr/>
            <p:nvPr/>
          </p:nvSpPr>
          <p:spPr>
            <a:xfrm>
              <a:off x="6462241" y="2011317"/>
              <a:ext cx="376447" cy="74349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rtl="0"/>
              <a:r>
                <a:rPr lang="he-IL" sz="5000" b="0" cap="none" spc="0" dirty="0">
                  <a:ln w="0"/>
                  <a:solidFill>
                    <a:srgbClr val="FF0000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511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4899__greencouch__beeps-1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עץ, חוץ, טבע, מים&#10;&#10;התיאור נוצר באופן אוטומטי">
            <a:extLst>
              <a:ext uri="{FF2B5EF4-FFF2-40B4-BE49-F238E27FC236}">
                <a16:creationId xmlns:a16="http://schemas.microsoft.com/office/drawing/2014/main" id="{560B21BE-DCD7-4F41-B2D9-E9EB48B1C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FB9B5C0B-F380-4399-84AF-AA6CE02232BD}"/>
              </a:ext>
            </a:extLst>
          </p:cNvPr>
          <p:cNvSpPr/>
          <p:nvPr/>
        </p:nvSpPr>
        <p:spPr>
          <a:xfrm>
            <a:off x="-449581" y="674917"/>
            <a:ext cx="13091160" cy="2090958"/>
          </a:xfrm>
          <a:prstGeom prst="rect">
            <a:avLst/>
          </a:prstGeom>
          <a:solidFill>
            <a:srgbClr val="FFFFF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B71B1C0A-15CB-44F5-9AAE-64B5B66E7332}"/>
              </a:ext>
            </a:extLst>
          </p:cNvPr>
          <p:cNvSpPr txBox="1"/>
          <p:nvPr/>
        </p:nvSpPr>
        <p:spPr>
          <a:xfrm>
            <a:off x="936171" y="769116"/>
            <a:ext cx="10319658" cy="1989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900"/>
              </a:lnSpc>
            </a:pPr>
            <a:r>
              <a:rPr lang="he-IL" sz="4400" dirty="0">
                <a:solidFill>
                  <a:srgbClr val="2C3429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תארו לעצמכם שאתם הולכים על שפת הנהר ופתאום אתם שומעים</a:t>
            </a:r>
          </a:p>
          <a:p>
            <a:pPr algn="ctr">
              <a:lnSpc>
                <a:spcPts val="4900"/>
              </a:lnSpc>
            </a:pPr>
            <a:r>
              <a:rPr lang="he-IL" sz="4400" dirty="0">
                <a:solidFill>
                  <a:srgbClr val="2C3429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זעקות של ילד הקורא לעזרה. מתברר שהוא כמעט טובע.</a:t>
            </a:r>
          </a:p>
          <a:p>
            <a:pPr algn="ctr">
              <a:lnSpc>
                <a:spcPts val="4900"/>
              </a:lnSpc>
            </a:pPr>
            <a:r>
              <a:rPr lang="he-IL" sz="4400" dirty="0">
                <a:solidFill>
                  <a:srgbClr val="2C3429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האם מותר לכם להתעלם כאילו כלום לא קרה? </a:t>
            </a:r>
          </a:p>
        </p:txBody>
      </p:sp>
    </p:spTree>
    <p:extLst>
      <p:ext uri="{BB962C8B-B14F-4D97-AF65-F5344CB8AC3E}">
        <p14:creationId xmlns:p14="http://schemas.microsoft.com/office/powerpoint/2010/main" val="358659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עץ, חוץ, טבע, מים&#10;&#10;התיאור נוצר באופן אוטומטי">
            <a:extLst>
              <a:ext uri="{FF2B5EF4-FFF2-40B4-BE49-F238E27FC236}">
                <a16:creationId xmlns:a16="http://schemas.microsoft.com/office/drawing/2014/main" id="{560B21BE-DCD7-4F41-B2D9-E9EB48B1CD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FB9B5C0B-F380-4399-84AF-AA6CE02232BD}"/>
              </a:ext>
            </a:extLst>
          </p:cNvPr>
          <p:cNvSpPr/>
          <p:nvPr/>
        </p:nvSpPr>
        <p:spPr>
          <a:xfrm>
            <a:off x="-449581" y="674917"/>
            <a:ext cx="13091160" cy="2090958"/>
          </a:xfrm>
          <a:prstGeom prst="rect">
            <a:avLst/>
          </a:prstGeom>
          <a:solidFill>
            <a:srgbClr val="FFFFFF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B71B1C0A-15CB-44F5-9AAE-64B5B66E7332}"/>
              </a:ext>
            </a:extLst>
          </p:cNvPr>
          <p:cNvSpPr txBox="1"/>
          <p:nvPr/>
        </p:nvSpPr>
        <p:spPr>
          <a:xfrm>
            <a:off x="152400" y="810823"/>
            <a:ext cx="11887200" cy="1862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900"/>
              </a:lnSpc>
            </a:pPr>
            <a:r>
              <a:rPr lang="he-IL" sz="4400" dirty="0">
                <a:solidFill>
                  <a:srgbClr val="2C3429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ממש לא! כתוב </a:t>
            </a:r>
            <a:r>
              <a:rPr lang="he-IL" sz="4400" dirty="0">
                <a:solidFill>
                  <a:srgbClr val="2C3429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"לא תעמוד על דם רעך"</a:t>
            </a:r>
            <a:r>
              <a:rPr lang="he-IL" sz="4400" dirty="0">
                <a:solidFill>
                  <a:srgbClr val="2C3429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. אם אדם בסכנה, חייבים לנסות להצילו.</a:t>
            </a:r>
          </a:p>
          <a:p>
            <a:pPr algn="ctr">
              <a:lnSpc>
                <a:spcPts val="4900"/>
              </a:lnSpc>
            </a:pPr>
            <a:r>
              <a:rPr lang="he-IL" sz="3600" dirty="0">
                <a:solidFill>
                  <a:srgbClr val="2C3429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(כמובן שאם לא יודעים לשחות לא חייבים לקפוץ למים אלא לעזור בדרך אחרת,</a:t>
            </a:r>
          </a:p>
          <a:p>
            <a:pPr algn="ctr">
              <a:lnSpc>
                <a:spcPts val="3900"/>
              </a:lnSpc>
            </a:pPr>
            <a:r>
              <a:rPr lang="he-IL" sz="3600" dirty="0">
                <a:solidFill>
                  <a:srgbClr val="2C3429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למשל למהר להזעיק עזרה)</a:t>
            </a:r>
          </a:p>
        </p:txBody>
      </p: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1765A4D5-DA41-406B-AF25-7D99E8CDC605}"/>
              </a:ext>
            </a:extLst>
          </p:cNvPr>
          <p:cNvGrpSpPr/>
          <p:nvPr/>
        </p:nvGrpSpPr>
        <p:grpSpPr>
          <a:xfrm>
            <a:off x="9695878" y="2256302"/>
            <a:ext cx="1290960" cy="1290958"/>
            <a:chOff x="6288507" y="1828800"/>
            <a:chExt cx="1113765" cy="1113765"/>
          </a:xfrm>
        </p:grpSpPr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4AC8D24D-532A-4773-ACBF-7D36C057B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507" y="1828800"/>
              <a:ext cx="1113765" cy="1113765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9" name="מלבן 8">
              <a:extLst>
                <a:ext uri="{FF2B5EF4-FFF2-40B4-BE49-F238E27FC236}">
                  <a16:creationId xmlns:a16="http://schemas.microsoft.com/office/drawing/2014/main" id="{B5D5EB9D-D338-4C36-AE6F-8B67DA301070}"/>
                </a:ext>
              </a:extLst>
            </p:cNvPr>
            <p:cNvSpPr/>
            <p:nvPr/>
          </p:nvSpPr>
          <p:spPr>
            <a:xfrm>
              <a:off x="6462241" y="2011317"/>
              <a:ext cx="376447" cy="74349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 rtl="0"/>
              <a:r>
                <a:rPr lang="he-IL" sz="5000" b="0" cap="none" spc="0" dirty="0">
                  <a:ln w="0"/>
                  <a:solidFill>
                    <a:srgbClr val="FF0000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848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4899__greencouch__beeps-1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620486" y="1228446"/>
            <a:ext cx="10951028" cy="1720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300"/>
              </a:lnSpc>
              <a:spcAft>
                <a:spcPts val="1800"/>
              </a:spcAft>
            </a:pPr>
            <a:r>
              <a:rPr lang="he-IL" sz="5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והרבי מרחיב את זה גם למקרים של טביעה מסוג אחר…</a:t>
            </a:r>
          </a:p>
          <a:p>
            <a:pPr algn="ctr">
              <a:lnSpc>
                <a:spcPts val="5300"/>
              </a:lnSpc>
              <a:spcAft>
                <a:spcPts val="1800"/>
              </a:spcAft>
            </a:pPr>
            <a:r>
              <a:rPr lang="he-IL" sz="5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איזה סוג טביעה?</a:t>
            </a:r>
          </a:p>
        </p:txBody>
      </p:sp>
      <p:pic>
        <p:nvPicPr>
          <p:cNvPr id="6" name="תמונה 5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535A163E-2083-4747-BEFE-912A1B2615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41" y="2242457"/>
            <a:ext cx="5448856" cy="5986725"/>
          </a:xfrm>
          <a:prstGeom prst="rect">
            <a:avLst/>
          </a:prstGeom>
        </p:spPr>
      </p:pic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20797389-2181-46CD-A70A-BC9EAEE23022}"/>
              </a:ext>
            </a:extLst>
          </p:cNvPr>
          <p:cNvGrpSpPr/>
          <p:nvPr/>
        </p:nvGrpSpPr>
        <p:grpSpPr>
          <a:xfrm>
            <a:off x="7694490" y="3426779"/>
            <a:ext cx="1113765" cy="1113765"/>
            <a:chOff x="6288507" y="1828800"/>
            <a:chExt cx="1113765" cy="1113765"/>
          </a:xfrm>
        </p:grpSpPr>
        <p:pic>
          <p:nvPicPr>
            <p:cNvPr id="9" name="תמונה 8">
              <a:extLst>
                <a:ext uri="{FF2B5EF4-FFF2-40B4-BE49-F238E27FC236}">
                  <a16:creationId xmlns:a16="http://schemas.microsoft.com/office/drawing/2014/main" id="{5FDB7B6D-987B-4C0D-89A9-6E4B5EDC4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507" y="1828800"/>
              <a:ext cx="1113765" cy="1113765"/>
            </a:xfrm>
            <a:prstGeom prst="rect">
              <a:avLst/>
            </a:prstGeom>
          </p:spPr>
        </p:pic>
        <p:sp>
          <p:nvSpPr>
            <p:cNvPr id="10" name="מלבן 9">
              <a:extLst>
                <a:ext uri="{FF2B5EF4-FFF2-40B4-BE49-F238E27FC236}">
                  <a16:creationId xmlns:a16="http://schemas.microsoft.com/office/drawing/2014/main" id="{6A4F5C91-53C4-48FB-A159-208B1874C2A4}"/>
                </a:ext>
              </a:extLst>
            </p:cNvPr>
            <p:cNvSpPr/>
            <p:nvPr/>
          </p:nvSpPr>
          <p:spPr>
            <a:xfrm>
              <a:off x="6432296" y="1914859"/>
              <a:ext cx="436338" cy="86177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e-IL" sz="5000" b="0" cap="none" spc="0" dirty="0">
                  <a:ln w="0"/>
                  <a:solidFill>
                    <a:srgbClr val="FF0000"/>
                  </a:solidFill>
                  <a:latin typeface="Almoni Tzar ML v5 AAA" panose="00000806000000000000" pitchFamily="50" charset="-79"/>
                  <a:cs typeface="Almoni Tzar ML v5 AAA" panose="00000806000000000000" pitchFamily="50" charset="-79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465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4899__greencouch__beeps-1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11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755561" y="1264822"/>
            <a:ext cx="870761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התפקיד שלנו הוא לעבוד את השם. לעשות להשם נחת ולמלא את רצונו.</a:t>
            </a:r>
          </a:p>
          <a:p>
            <a:pPr algn="ctr"/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הבעל שם טוב מלמד אותנו שאם אנחנו שומעים דבר שמסב את תשומת הלב שלנו, או רואים דבר מעניין, אנחנו צריכים לעצור, לזכור </a:t>
            </a:r>
            <a:r>
              <a:rPr lang="he-IL" sz="4800" dirty="0" err="1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שהכל</a:t>
            </a:r>
            <a:r>
              <a:rPr lang="he-IL" sz="4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 בהשגחה פרטית, ולחשוב, מה אנחנו צריכים ללמוד מהדבר שפגשנו, איך הוא יכול לעזור לנו בעבודת ה'. </a:t>
            </a:r>
          </a:p>
          <a:p>
            <a:pPr algn="ctr"/>
            <a:endParaRPr lang="he-IL" sz="4800" dirty="0">
              <a:solidFill>
                <a:srgbClr val="071B43"/>
              </a:solidFill>
              <a:latin typeface="Almoni Tzar ML v5 AAA Medium" panose="00000606000000000000" pitchFamily="50" charset="-79"/>
              <a:cs typeface="Almoni Tzar ML v5 AAA Medium" panose="00000606000000000000" pitchFamily="50" charset="-79"/>
            </a:endParaRPr>
          </a:p>
        </p:txBody>
      </p:sp>
      <p:pic>
        <p:nvPicPr>
          <p:cNvPr id="12" name="תמונה 11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A50FB8CA-EFFD-4806-A098-B0847F487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381" y="517476"/>
            <a:ext cx="3230150" cy="35490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מלבן: פינות מעוגלות 3">
            <a:extLst>
              <a:ext uri="{FF2B5EF4-FFF2-40B4-BE49-F238E27FC236}">
                <a16:creationId xmlns:a16="http://schemas.microsoft.com/office/drawing/2014/main" id="{1424A307-60A3-4FC4-9F95-A86CE4504403}"/>
              </a:ext>
            </a:extLst>
          </p:cNvPr>
          <p:cNvSpPr/>
          <p:nvPr/>
        </p:nvSpPr>
        <p:spPr>
          <a:xfrm>
            <a:off x="4036291" y="523335"/>
            <a:ext cx="4119418" cy="648000"/>
          </a:xfrm>
          <a:prstGeom prst="roundRect">
            <a:avLst>
              <a:gd name="adj" fmla="val 13583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תיבת טקסט 6">
            <a:extLst>
              <a:ext uri="{FF2B5EF4-FFF2-40B4-BE49-F238E27FC236}">
                <a16:creationId xmlns:a16="http://schemas.microsoft.com/office/drawing/2014/main" id="{5655C7C1-CDB5-4A88-8F48-A33B5898FB48}"/>
              </a:ext>
            </a:extLst>
          </p:cNvPr>
          <p:cNvSpPr txBox="1"/>
          <p:nvPr/>
        </p:nvSpPr>
        <p:spPr>
          <a:xfrm>
            <a:off x="4165801" y="477156"/>
            <a:ext cx="38603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400" dirty="0">
                <a:solidFill>
                  <a:srgbClr val="457BBF"/>
                </a:solidFill>
                <a:latin typeface="Almoni Tzar ML v5 AAA" panose="00000806000000000000" pitchFamily="50" charset="-79"/>
                <a:cs typeface="Almoni Tzar ML v5 AAA" panose="00000806000000000000" pitchFamily="50" charset="-79"/>
              </a:rPr>
              <a:t>צידה לדרך</a:t>
            </a:r>
          </a:p>
        </p:txBody>
      </p:sp>
    </p:spTree>
    <p:extLst>
      <p:ext uri="{BB962C8B-B14F-4D97-AF65-F5344CB8AC3E}">
        <p14:creationId xmlns:p14="http://schemas.microsoft.com/office/powerpoint/2010/main" val="377226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B379BD1-3309-4D05-983B-10A82CD7DE3B}"/>
              </a:ext>
            </a:extLst>
          </p:cNvPr>
          <p:cNvSpPr txBox="1"/>
          <p:nvPr/>
        </p:nvSpPr>
        <p:spPr>
          <a:xfrm>
            <a:off x="10688715" y="79899"/>
            <a:ext cx="6125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457BBF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ב"ה</a:t>
            </a:r>
          </a:p>
        </p:txBody>
      </p:sp>
      <p:sp>
        <p:nvSpPr>
          <p:cNvPr id="6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592062" y="3811445"/>
            <a:ext cx="90078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5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נקרא את הסיפור היומי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662" y="1451703"/>
            <a:ext cx="2170838" cy="2170836"/>
          </a:xfrm>
          <a:prstGeom prst="rect">
            <a:avLst/>
          </a:prstGeom>
        </p:spPr>
      </p:pic>
      <p:pic>
        <p:nvPicPr>
          <p:cNvPr id="5" name="תמונה 4" descr="תמונה שמכילה סוס, עגלה, מצויר, משיכה&#10;&#10;התיאור נוצר באופן אוטומטי">
            <a:extLst>
              <a:ext uri="{FF2B5EF4-FFF2-40B4-BE49-F238E27FC236}">
                <a16:creationId xmlns:a16="http://schemas.microsoft.com/office/drawing/2014/main" id="{014250DC-27A7-425E-8B62-F4A04166A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" t="36984" r="3566" b="5238"/>
          <a:stretch/>
        </p:blipFill>
        <p:spPr>
          <a:xfrm>
            <a:off x="5134918" y="2279374"/>
            <a:ext cx="1155040" cy="51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48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07D45A10-AF9A-465A-8411-9B01FEB4D3CC}"/>
              </a:ext>
            </a:extLst>
          </p:cNvPr>
          <p:cNvSpPr txBox="1"/>
          <p:nvPr/>
        </p:nvSpPr>
        <p:spPr>
          <a:xfrm>
            <a:off x="1580224" y="1572186"/>
            <a:ext cx="901971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6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האם קרו לך פעם הדברים הבאים?</a:t>
            </a:r>
          </a:p>
          <a:p>
            <a:pPr algn="ctr"/>
            <a:r>
              <a:rPr lang="he-IL" sz="6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הרם את היד אם כן.</a:t>
            </a:r>
          </a:p>
        </p:txBody>
      </p:sp>
      <p:pic>
        <p:nvPicPr>
          <p:cNvPr id="9" name="תמונה 8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CFD003C4-E899-4828-B5C9-705EB4ECA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925" y="2325472"/>
            <a:ext cx="5236029" cy="575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DC9A7193-487F-4BD6-BFBA-4F8E163D32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034" y="-338195"/>
            <a:ext cx="7833932" cy="6422572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09F03BD7-5448-4FB4-BA4C-7E00A584D677}"/>
              </a:ext>
            </a:extLst>
          </p:cNvPr>
          <p:cNvSpPr txBox="1"/>
          <p:nvPr/>
        </p:nvSpPr>
        <p:spPr>
          <a:xfrm>
            <a:off x="11327907" y="159798"/>
            <a:ext cx="6125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ב"ה</a:t>
            </a:r>
          </a:p>
        </p:txBody>
      </p:sp>
      <p:pic>
        <p:nvPicPr>
          <p:cNvPr id="7" name="תמונה 6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5E63C49-B595-4EB9-901F-FEEAC7F6C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861" y="5406502"/>
            <a:ext cx="1700278" cy="1038882"/>
          </a:xfrm>
          <a:prstGeom prst="rect">
            <a:avLst/>
          </a:prstGeom>
        </p:spPr>
      </p:pic>
      <p:pic>
        <p:nvPicPr>
          <p:cNvPr id="4" name="המשך השיר">
            <a:hlinkClick r:id="" action="ppaction://media"/>
            <a:extLst>
              <a:ext uri="{FF2B5EF4-FFF2-40B4-BE49-F238E27FC236}">
                <a16:creationId xmlns:a16="http://schemas.microsoft.com/office/drawing/2014/main" id="{17ABCDC7-34ED-4320-9D7E-72CD8B7BC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44525" y="53244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2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>
            <a:extLst>
              <a:ext uri="{FF2B5EF4-FFF2-40B4-BE49-F238E27FC236}">
                <a16:creationId xmlns:a16="http://schemas.microsoft.com/office/drawing/2014/main" id="{042CCF57-C243-44F5-A042-A4CD11EE16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/>
          <a:stretch/>
        </p:blipFill>
        <p:spPr>
          <a:xfrm>
            <a:off x="0" y="0"/>
            <a:ext cx="12570557" cy="6858000"/>
          </a:xfrm>
          <a:prstGeom prst="rect">
            <a:avLst/>
          </a:prstGeom>
        </p:spPr>
      </p:pic>
      <p:sp>
        <p:nvSpPr>
          <p:cNvPr id="13" name="הסבר ענן 9">
            <a:extLst>
              <a:ext uri="{FF2B5EF4-FFF2-40B4-BE49-F238E27FC236}">
                <a16:creationId xmlns:a16="http://schemas.microsoft.com/office/drawing/2014/main" id="{B1F05CA1-519E-4176-8BFA-8F48F0A205CC}"/>
              </a:ext>
            </a:extLst>
          </p:cNvPr>
          <p:cNvSpPr/>
          <p:nvPr/>
        </p:nvSpPr>
        <p:spPr>
          <a:xfrm flipH="1">
            <a:off x="4895320" y="1267675"/>
            <a:ext cx="3846446" cy="308956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3CB5EF0C-A290-4125-9973-80BB2216D546}"/>
              </a:ext>
            </a:extLst>
          </p:cNvPr>
          <p:cNvSpPr txBox="1"/>
          <p:nvPr/>
        </p:nvSpPr>
        <p:spPr>
          <a:xfrm>
            <a:off x="5920509" y="2255310"/>
            <a:ext cx="2131772" cy="1361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900"/>
              </a:lnSpc>
            </a:pPr>
            <a:r>
              <a:rPr lang="he-IL" sz="44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'איזה שיעור משעמם...'</a:t>
            </a: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07E49DDA-3BA3-4E27-8F1E-61E6D0EBAE9D}"/>
              </a:ext>
            </a:extLst>
          </p:cNvPr>
          <p:cNvSpPr/>
          <p:nvPr/>
        </p:nvSpPr>
        <p:spPr>
          <a:xfrm>
            <a:off x="0" y="512073"/>
            <a:ext cx="4653643" cy="1743237"/>
          </a:xfrm>
          <a:prstGeom prst="rect">
            <a:avLst/>
          </a:prstGeom>
          <a:solidFill>
            <a:srgbClr val="565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0AAACE94-A2DC-4D55-99F8-6BCADBA62803}"/>
              </a:ext>
            </a:extLst>
          </p:cNvPr>
          <p:cNvSpPr txBox="1"/>
          <p:nvPr/>
        </p:nvSpPr>
        <p:spPr>
          <a:xfrm>
            <a:off x="148780" y="691193"/>
            <a:ext cx="41263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200" dirty="0">
                <a:solidFill>
                  <a:schemeClr val="bg1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האם זה קרה לך פעם?</a:t>
            </a:r>
          </a:p>
          <a:p>
            <a:pPr algn="ctr"/>
            <a:r>
              <a:rPr lang="he-IL" sz="4200" dirty="0">
                <a:solidFill>
                  <a:schemeClr val="bg1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הרם יד</a:t>
            </a:r>
          </a:p>
        </p:txBody>
      </p:sp>
      <p:pic>
        <p:nvPicPr>
          <p:cNvPr id="3" name="תמונה 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B7D7AD30-4024-4361-B710-7B95EBA7F0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2" r="26862"/>
          <a:stretch/>
        </p:blipFill>
        <p:spPr>
          <a:xfrm>
            <a:off x="7579151" y="2696159"/>
            <a:ext cx="2507529" cy="465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4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>
            <a:extLst>
              <a:ext uri="{FF2B5EF4-FFF2-40B4-BE49-F238E27FC236}">
                <a16:creationId xmlns:a16="http://schemas.microsoft.com/office/drawing/2014/main" id="{20572963-8D49-46AF-BF03-1CB04E49F5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/>
          <a:stretch/>
        </p:blipFill>
        <p:spPr>
          <a:xfrm>
            <a:off x="0" y="0"/>
            <a:ext cx="12570557" cy="6858000"/>
          </a:xfrm>
          <a:prstGeom prst="rect">
            <a:avLst/>
          </a:prstGeom>
        </p:spPr>
      </p:pic>
      <p:pic>
        <p:nvPicPr>
          <p:cNvPr id="13" name="תמונה 1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7825E2B0-1DC4-444F-A3E1-CD12FC2D48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2" r="26862"/>
          <a:stretch/>
        </p:blipFill>
        <p:spPr>
          <a:xfrm>
            <a:off x="4544209" y="1931733"/>
            <a:ext cx="3723787" cy="690674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FFF598E1-CF14-481C-AD2F-8BC9AE21CDD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121" y="3995907"/>
            <a:ext cx="4869386" cy="3475752"/>
          </a:xfrm>
          <a:prstGeom prst="rect">
            <a:avLst/>
          </a:prstGeom>
        </p:spPr>
      </p:pic>
      <p:sp>
        <p:nvSpPr>
          <p:cNvPr id="6" name="הסבר ענן 9">
            <a:extLst>
              <a:ext uri="{FF2B5EF4-FFF2-40B4-BE49-F238E27FC236}">
                <a16:creationId xmlns:a16="http://schemas.microsoft.com/office/drawing/2014/main" id="{2375277F-57E2-44C7-88EA-98BDE41C2091}"/>
              </a:ext>
            </a:extLst>
          </p:cNvPr>
          <p:cNvSpPr/>
          <p:nvPr/>
        </p:nvSpPr>
        <p:spPr>
          <a:xfrm>
            <a:off x="7196328" y="255153"/>
            <a:ext cx="4124814" cy="282863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9A7E018A-1A8C-4F06-813D-550D14941FED}"/>
              </a:ext>
            </a:extLst>
          </p:cNvPr>
          <p:cNvSpPr txBox="1"/>
          <p:nvPr/>
        </p:nvSpPr>
        <p:spPr>
          <a:xfrm>
            <a:off x="7669293" y="1092155"/>
            <a:ext cx="3057118" cy="124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600"/>
              </a:lnSpc>
            </a:pPr>
            <a:r>
              <a:rPr lang="he-IL" sz="32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'איזה ספר משעמם...</a:t>
            </a:r>
          </a:p>
          <a:p>
            <a:pPr algn="ctr">
              <a:lnSpc>
                <a:spcPts val="4600"/>
              </a:lnSpc>
            </a:pPr>
            <a:r>
              <a:rPr lang="he-IL" sz="32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סתם בזבזתי עליו שעה'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50F1BB7E-DEBC-4596-9185-ACE35B96EA6D}"/>
              </a:ext>
            </a:extLst>
          </p:cNvPr>
          <p:cNvSpPr/>
          <p:nvPr/>
        </p:nvSpPr>
        <p:spPr>
          <a:xfrm>
            <a:off x="0" y="421044"/>
            <a:ext cx="4653643" cy="1743237"/>
          </a:xfrm>
          <a:prstGeom prst="rect">
            <a:avLst/>
          </a:prstGeom>
          <a:solidFill>
            <a:srgbClr val="565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780EFDE-F0AD-4C8F-B831-A8761529688D}"/>
              </a:ext>
            </a:extLst>
          </p:cNvPr>
          <p:cNvSpPr txBox="1"/>
          <p:nvPr/>
        </p:nvSpPr>
        <p:spPr>
          <a:xfrm>
            <a:off x="148780" y="600164"/>
            <a:ext cx="41263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200" dirty="0">
                <a:solidFill>
                  <a:schemeClr val="bg1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האם זה קרה לך פעם? הרימי יד</a:t>
            </a:r>
          </a:p>
        </p:txBody>
      </p:sp>
    </p:spTree>
    <p:extLst>
      <p:ext uri="{BB962C8B-B14F-4D97-AF65-F5344CB8AC3E}">
        <p14:creationId xmlns:p14="http://schemas.microsoft.com/office/powerpoint/2010/main" val="216884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גרפיקה 2">
            <a:extLst>
              <a:ext uri="{FF2B5EF4-FFF2-40B4-BE49-F238E27FC236}">
                <a16:creationId xmlns:a16="http://schemas.microsoft.com/office/drawing/2014/main" id="{ADE24B8A-8D76-4F91-9AEE-1FD23C643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1275" y="-594304"/>
            <a:ext cx="9923388" cy="7323460"/>
          </a:xfrm>
          <a:prstGeom prst="rect">
            <a:avLst/>
          </a:prstGeom>
        </p:spPr>
      </p:pic>
      <p:sp>
        <p:nvSpPr>
          <p:cNvPr id="8" name="הסבר ענן 9">
            <a:extLst>
              <a:ext uri="{FF2B5EF4-FFF2-40B4-BE49-F238E27FC236}">
                <a16:creationId xmlns:a16="http://schemas.microsoft.com/office/drawing/2014/main" id="{3FEB1D25-9FCA-482D-9657-F5AC20D4DF4D}"/>
              </a:ext>
            </a:extLst>
          </p:cNvPr>
          <p:cNvSpPr/>
          <p:nvPr/>
        </p:nvSpPr>
        <p:spPr>
          <a:xfrm>
            <a:off x="5643315" y="1672741"/>
            <a:ext cx="4324606" cy="282863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3CB5EF0C-A290-4125-9973-80BB2216D546}"/>
              </a:ext>
            </a:extLst>
          </p:cNvPr>
          <p:cNvSpPr txBox="1"/>
          <p:nvPr/>
        </p:nvSpPr>
        <p:spPr>
          <a:xfrm>
            <a:off x="6003638" y="2175911"/>
            <a:ext cx="3376667" cy="1822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600"/>
              </a:lnSpc>
            </a:pPr>
            <a:r>
              <a:rPr lang="he-IL" sz="32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'כל הדרך האיש לפניי דיבר בטלפון בקול רם... את מי מעניינים הסיפורים שלו?'</a:t>
            </a: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45FC03DD-00BE-4DBC-B065-59A0B6023B73}"/>
              </a:ext>
            </a:extLst>
          </p:cNvPr>
          <p:cNvSpPr/>
          <p:nvPr/>
        </p:nvSpPr>
        <p:spPr>
          <a:xfrm>
            <a:off x="0" y="512073"/>
            <a:ext cx="4653643" cy="1743237"/>
          </a:xfrm>
          <a:prstGeom prst="rect">
            <a:avLst/>
          </a:prstGeom>
          <a:solidFill>
            <a:srgbClr val="565C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A70A2187-282B-400E-873D-8D1CD543B595}"/>
              </a:ext>
            </a:extLst>
          </p:cNvPr>
          <p:cNvSpPr txBox="1"/>
          <p:nvPr/>
        </p:nvSpPr>
        <p:spPr>
          <a:xfrm>
            <a:off x="148780" y="691193"/>
            <a:ext cx="41263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4200" dirty="0">
                <a:solidFill>
                  <a:schemeClr val="bg1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האם זה קרה לך פעם?</a:t>
            </a:r>
          </a:p>
          <a:p>
            <a:pPr algn="ctr"/>
            <a:r>
              <a:rPr lang="he-IL" sz="4200" dirty="0">
                <a:solidFill>
                  <a:schemeClr val="bg1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הרם יד</a:t>
            </a:r>
          </a:p>
        </p:txBody>
      </p:sp>
    </p:spTree>
    <p:extLst>
      <p:ext uri="{BB962C8B-B14F-4D97-AF65-F5344CB8AC3E}">
        <p14:creationId xmlns:p14="http://schemas.microsoft.com/office/powerpoint/2010/main" val="34248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17FAD30F-71A2-4CF4-A27A-A0F081E4648C}"/>
              </a:ext>
            </a:extLst>
          </p:cNvPr>
          <p:cNvSpPr/>
          <p:nvPr/>
        </p:nvSpPr>
        <p:spPr>
          <a:xfrm>
            <a:off x="221942" y="195307"/>
            <a:ext cx="11736279" cy="6462944"/>
          </a:xfrm>
          <a:prstGeom prst="roundRect">
            <a:avLst>
              <a:gd name="adj" fmla="val 458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40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1824091" y="1572186"/>
            <a:ext cx="901971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6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האם יכול להיות ש'סתם'</a:t>
            </a:r>
          </a:p>
          <a:p>
            <a:pPr algn="ctr"/>
            <a:r>
              <a:rPr lang="he-IL" sz="6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ראיתי / שמעתי / השתתפתי?</a:t>
            </a:r>
          </a:p>
        </p:txBody>
      </p:sp>
      <p:pic>
        <p:nvPicPr>
          <p:cNvPr id="6" name="תמונה 5" descr="תמונה שמכילה גרפיקה וקטורית&#10;&#10;התיאור נוצר באופן אוטומטי">
            <a:extLst>
              <a:ext uri="{FF2B5EF4-FFF2-40B4-BE49-F238E27FC236}">
                <a16:creationId xmlns:a16="http://schemas.microsoft.com/office/drawing/2014/main" id="{3DE9A751-2F05-4265-8723-85C16A732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0" y="2325472"/>
            <a:ext cx="5236029" cy="575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4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20121D1C-E1F6-46A8-AA24-BA9B79721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/>
          <a:stretch/>
        </p:blipFill>
        <p:spPr>
          <a:xfrm>
            <a:off x="0" y="0"/>
            <a:ext cx="12570557" cy="6858000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0CA637E0-BBAB-493B-9564-270BFC378F95}"/>
              </a:ext>
            </a:extLst>
          </p:cNvPr>
          <p:cNvSpPr/>
          <p:nvPr/>
        </p:nvSpPr>
        <p:spPr>
          <a:xfrm>
            <a:off x="5657354" y="2694613"/>
            <a:ext cx="3248718" cy="1587668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9902FF8-ABC4-4C04-9488-7340A8CD439E}"/>
              </a:ext>
            </a:extLst>
          </p:cNvPr>
          <p:cNvSpPr txBox="1"/>
          <p:nvPr/>
        </p:nvSpPr>
        <p:spPr>
          <a:xfrm>
            <a:off x="5865091" y="2795949"/>
            <a:ext cx="242933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י"ט כסליו מתקרב, מעניין איזו תכנית תהיה השנה בכיתה.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37EDF6B1-2884-4009-A1E7-2949750341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885" y="3056922"/>
            <a:ext cx="1762053" cy="4340945"/>
          </a:xfrm>
          <a:prstGeom prst="rect">
            <a:avLst/>
          </a:prstGeom>
        </p:spPr>
      </p:pic>
      <p:pic>
        <p:nvPicPr>
          <p:cNvPr id="11" name="תמונה 10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7E5D9E6E-4B61-4F05-95FD-669F09322E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2" r="26862"/>
          <a:stretch/>
        </p:blipFill>
        <p:spPr>
          <a:xfrm flipH="1">
            <a:off x="1768899" y="3008976"/>
            <a:ext cx="2205808" cy="409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3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>
            <a:extLst>
              <a:ext uri="{FF2B5EF4-FFF2-40B4-BE49-F238E27FC236}">
                <a16:creationId xmlns:a16="http://schemas.microsoft.com/office/drawing/2014/main" id="{606BF861-78F6-4D85-99FA-4ABA3FC69B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/>
          <a:stretch/>
        </p:blipFill>
        <p:spPr>
          <a:xfrm>
            <a:off x="0" y="0"/>
            <a:ext cx="12570557" cy="6858000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38CEABC0-A461-43D9-9BAD-B9B69A9D8A67}"/>
              </a:ext>
            </a:extLst>
          </p:cNvPr>
          <p:cNvSpPr/>
          <p:nvPr/>
        </p:nvSpPr>
        <p:spPr>
          <a:xfrm>
            <a:off x="3182678" y="3431309"/>
            <a:ext cx="3248718" cy="1587668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C6A6094-642F-4C74-A946-0B3CD12772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38" y="-177558"/>
            <a:ext cx="2126312" cy="1743237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59539958-E34F-4857-A6C3-B1BBAFF8749B}"/>
              </a:ext>
            </a:extLst>
          </p:cNvPr>
          <p:cNvSpPr txBox="1"/>
          <p:nvPr/>
        </p:nvSpPr>
        <p:spPr>
          <a:xfrm>
            <a:off x="3564032" y="3624978"/>
            <a:ext cx="24860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0"/>
              </a:spcBef>
              <a:spcAft>
                <a:spcPts val="0"/>
              </a:spcAft>
            </a:pPr>
            <a:r>
              <a:rPr lang="he-IL" sz="3600" dirty="0">
                <a:solidFill>
                  <a:srgbClr val="071B43"/>
                </a:solidFill>
                <a:latin typeface="Almoni Tzar ML v5 AAA Medium" panose="00000606000000000000" pitchFamily="50" charset="-79"/>
                <a:cs typeface="Almoni Tzar ML v5 AAA Medium" panose="00000606000000000000" pitchFamily="50" charset="-79"/>
              </a:rPr>
              <a:t>אני כבר יודע מה תהיה התוכנית... 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C3774A46-8BCF-4FAA-93D6-9A4AF133C3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885" y="3056922"/>
            <a:ext cx="1762053" cy="4340945"/>
          </a:xfrm>
          <a:prstGeom prst="rect">
            <a:avLst/>
          </a:prstGeom>
        </p:spPr>
      </p:pic>
      <p:pic>
        <p:nvPicPr>
          <p:cNvPr id="15" name="תמונה 1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A75AE5A-5668-4A22-9937-E49AF2284D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2" r="26862"/>
          <a:stretch/>
        </p:blipFill>
        <p:spPr>
          <a:xfrm flipH="1">
            <a:off x="1768899" y="3008976"/>
            <a:ext cx="2205808" cy="409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2570</TotalTime>
  <Words>548</Words>
  <Application>Microsoft Office PowerPoint</Application>
  <PresentationFormat>מסך רחב</PresentationFormat>
  <Paragraphs>91</Paragraphs>
  <Slides>30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30</vt:i4>
      </vt:variant>
    </vt:vector>
  </HeadingPairs>
  <TitlesOfParts>
    <vt:vector size="37" baseType="lpstr">
      <vt:lpstr>Almoni Tzar ML v5 AAA Medium</vt:lpstr>
      <vt:lpstr>Arial</vt:lpstr>
      <vt:lpstr>Calibri Light</vt:lpstr>
      <vt:lpstr>Almoni Tzar ML v5 AAA</vt:lpstr>
      <vt:lpstr>Calibri</vt:lpstr>
      <vt:lpstr>Almoni Tzar ML v5 AAA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שטערני פש</cp:lastModifiedBy>
  <cp:revision>145</cp:revision>
  <dcterms:created xsi:type="dcterms:W3CDTF">2021-10-24T16:47:10Z</dcterms:created>
  <dcterms:modified xsi:type="dcterms:W3CDTF">2021-11-21T00:28:29Z</dcterms:modified>
</cp:coreProperties>
</file>