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9" r:id="rId2"/>
    <p:sldId id="257" r:id="rId3"/>
    <p:sldId id="317" r:id="rId4"/>
    <p:sldId id="318" r:id="rId5"/>
    <p:sldId id="319" r:id="rId6"/>
    <p:sldId id="262" r:id="rId7"/>
    <p:sldId id="269" r:id="rId8"/>
    <p:sldId id="275" r:id="rId9"/>
    <p:sldId id="276" r:id="rId10"/>
    <p:sldId id="295" r:id="rId11"/>
    <p:sldId id="277" r:id="rId12"/>
    <p:sldId id="306" r:id="rId13"/>
    <p:sldId id="284" r:id="rId14"/>
    <p:sldId id="328" r:id="rId15"/>
    <p:sldId id="279" r:id="rId16"/>
    <p:sldId id="308" r:id="rId17"/>
    <p:sldId id="313" r:id="rId18"/>
    <p:sldId id="316" r:id="rId19"/>
    <p:sldId id="321" r:id="rId20"/>
    <p:sldId id="322" r:id="rId21"/>
    <p:sldId id="323" r:id="rId22"/>
    <p:sldId id="324" r:id="rId23"/>
    <p:sldId id="325" r:id="rId24"/>
    <p:sldId id="326" r:id="rId25"/>
    <p:sldId id="294" r:id="rId26"/>
  </p:sldIdLst>
  <p:sldSz cx="12192000" cy="6858000"/>
  <p:notesSz cx="6858000" cy="9144000"/>
  <p:embeddedFontLst>
    <p:embeddedFont>
      <p:font typeface="Almoni Tzar ML v5 AAA Medium" panose="00000606000000000000" pitchFamily="50" charset="-79"/>
      <p:regular r:id="rId27"/>
    </p:embeddedFont>
    <p:embeddedFont>
      <p:font typeface="Almoni Tzar DL 4.0 AAA" panose="020B0604020202020204" charset="-79"/>
      <p:regular r:id="rId28"/>
    </p:embeddedFont>
    <p:embeddedFont>
      <p:font typeface="Ploni Yad v2 AAA" panose="00000500000000000000" pitchFamily="50" charset="-79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Alpha" pitchFamily="2" charset="-79"/>
      <p:regular r:id="rId37"/>
    </p:embeddedFont>
    <p:embeddedFont>
      <p:font typeface="Almoni Tzar ML v5 AAA Light" panose="00000406000000000000" pitchFamily="50" charset="-79"/>
      <p:regular r:id="rId38"/>
    </p:embeddedFont>
    <p:embeddedFont>
      <p:font typeface="Almoni Tzar ML v5 AAA" panose="00000506000000000000" pitchFamily="50" charset="-79"/>
      <p:bold r:id="rId3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B43"/>
    <a:srgbClr val="E56C7F"/>
    <a:srgbClr val="ACD6D8"/>
    <a:srgbClr val="41BFC8"/>
    <a:srgbClr val="1CB3C5"/>
    <a:srgbClr val="4122B2"/>
    <a:srgbClr val="132400"/>
    <a:srgbClr val="E6E6E6"/>
    <a:srgbClr val="FFFFFF"/>
    <a:srgbClr val="15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50" autoAdjust="0"/>
    <p:restoredTop sz="94660"/>
  </p:normalViewPr>
  <p:slideViewPr>
    <p:cSldViewPr snapToGrid="0">
      <p:cViewPr>
        <p:scale>
          <a:sx n="73" d="100"/>
          <a:sy n="73" d="100"/>
        </p:scale>
        <p:origin x="45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0.jp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2844F24-B9E7-4530-A207-0C7F8049204C}"/>
              </a:ext>
            </a:extLst>
          </p:cNvPr>
          <p:cNvSpPr/>
          <p:nvPr/>
        </p:nvSpPr>
        <p:spPr>
          <a:xfrm>
            <a:off x="611603" y="-1"/>
            <a:ext cx="1714348" cy="85936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97A691C-CF30-4184-9BDD-F76E013DF20B}"/>
              </a:ext>
            </a:extLst>
          </p:cNvPr>
          <p:cNvSpPr txBox="1"/>
          <p:nvPr/>
        </p:nvSpPr>
        <p:spPr>
          <a:xfrm>
            <a:off x="922561" y="142042"/>
            <a:ext cx="10924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יום ב'</a:t>
            </a:r>
          </a:p>
        </p:txBody>
      </p:sp>
      <p:pic>
        <p:nvPicPr>
          <p:cNvPr id="9" name="פזמון">
            <a:hlinkClick r:id="" action="ppaction://media"/>
            <a:extLst>
              <a:ext uri="{FF2B5EF4-FFF2-40B4-BE49-F238E27FC236}">
                <a16:creationId xmlns:a16="http://schemas.microsoft.com/office/drawing/2014/main" id="{5C3F7D0E-0DE0-4C85-8C15-AECC66466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6862" y="5438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8921893-23B9-4688-BD6C-7AA66D5EA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0">
            <a:off x="3718671" y="610970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542E9EA-7901-44A3-9932-F671D3876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2752">
            <a:off x="6285839" y="1573358"/>
            <a:ext cx="2295061" cy="42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2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3246128" y="2385017"/>
            <a:ext cx="569974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15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מוכנים?</a:t>
            </a:r>
            <a:endParaRPr lang="he-IL" sz="115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813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צבעוני, צמח, שונה, כמה&#10;&#10;התיאור נוצר באופן אוטומטי">
            <a:extLst>
              <a:ext uri="{FF2B5EF4-FFF2-40B4-BE49-F238E27FC236}">
                <a16:creationId xmlns:a16="http://schemas.microsoft.com/office/drawing/2014/main" id="{5CA8BB8E-8F88-4312-832A-CDEFE22A9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61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B75938A-30B0-4DC9-B749-422C616CE0CF}"/>
              </a:ext>
            </a:extLst>
          </p:cNvPr>
          <p:cNvSpPr/>
          <p:nvPr/>
        </p:nvSpPr>
        <p:spPr>
          <a:xfrm>
            <a:off x="6743700" y="-177558"/>
            <a:ext cx="4821747" cy="7420251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128923" y="1193465"/>
            <a:ext cx="40513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ה' הוא מקור הטוב.</a:t>
            </a:r>
          </a:p>
          <a:p>
            <a:pPr algn="ctr"/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בואו ונראה מה אומר על כך אדמו"ר הזקן </a:t>
            </a:r>
            <a:r>
              <a:rPr lang="he-IL" sz="48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בתניא</a:t>
            </a:r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:</a:t>
            </a:r>
          </a:p>
          <a:p>
            <a:pPr algn="ctr">
              <a:spcBef>
                <a:spcPts val="2400"/>
              </a:spcBef>
            </a:pPr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________________</a:t>
            </a:r>
          </a:p>
        </p:txBody>
      </p:sp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1"/>
          <a:stretch/>
        </p:blipFill>
        <p:spPr>
          <a:xfrm rot="311472">
            <a:off x="230795" y="2920328"/>
            <a:ext cx="5350787" cy="48224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AACE8EF-AE13-45A7-B8D0-F9D9B254FCBB}"/>
              </a:ext>
            </a:extLst>
          </p:cNvPr>
          <p:cNvGrpSpPr/>
          <p:nvPr/>
        </p:nvGrpSpPr>
        <p:grpSpPr>
          <a:xfrm>
            <a:off x="8610390" y="4897362"/>
            <a:ext cx="1113765" cy="1113765"/>
            <a:chOff x="6288507" y="1828800"/>
            <a:chExt cx="1113765" cy="1113765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46A894E8-0979-490E-90BC-5DBF290DD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09790C57-6B70-4AE2-9D9F-47AC22F12BD4}"/>
                </a:ext>
              </a:extLst>
            </p:cNvPr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6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דם, מקורה, מפוספס, תינוק&#10;&#10;התיאור נוצר באופן אוטומטי">
            <a:extLst>
              <a:ext uri="{FF2B5EF4-FFF2-40B4-BE49-F238E27FC236}">
                <a16:creationId xmlns:a16="http://schemas.microsoft.com/office/drawing/2014/main" id="{9F4F9D63-7C78-4520-BAA3-BF93811C2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2832" b="141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F79EDB51-9A83-4AB6-A3D4-3D50F08C6FDB}"/>
              </a:ext>
            </a:extLst>
          </p:cNvPr>
          <p:cNvSpPr/>
          <p:nvPr/>
        </p:nvSpPr>
        <p:spPr>
          <a:xfrm>
            <a:off x="4418796" y="241709"/>
            <a:ext cx="3354409" cy="645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8319668" y="627571"/>
            <a:ext cx="2386377" cy="1743237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547048" y="104721"/>
            <a:ext cx="3097904" cy="88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100"/>
              </a:lnSpc>
            </a:pP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הוא דואג?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79D492A-FF81-4C3D-82F8-D210B67B38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85" y="1166405"/>
            <a:ext cx="1451742" cy="1053015"/>
          </a:xfrm>
          <a:prstGeom prst="rect">
            <a:avLst/>
          </a:prstGeom>
        </p:spPr>
      </p:pic>
      <p:sp>
        <p:nvSpPr>
          <p:cNvPr id="2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8204182" y="693176"/>
            <a:ext cx="2617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מי ירשום אותי לגן?</a:t>
            </a:r>
          </a:p>
        </p:txBody>
      </p:sp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E4354F24-52BE-4936-B3B2-0E539270FE4B}"/>
              </a:ext>
            </a:extLst>
          </p:cNvPr>
          <p:cNvSpPr/>
          <p:nvPr/>
        </p:nvSpPr>
        <p:spPr>
          <a:xfrm>
            <a:off x="8674217" y="3055657"/>
            <a:ext cx="3180825" cy="1883660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1" name="תמונה 2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890F414-D980-4053-94AB-6B9DBC18CB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67" y="3303208"/>
            <a:ext cx="1344053" cy="1407552"/>
          </a:xfrm>
          <a:prstGeom prst="rect">
            <a:avLst/>
          </a:prstGeom>
        </p:spPr>
      </p:pic>
      <p:sp>
        <p:nvSpPr>
          <p:cNvPr id="24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9620633" y="3324135"/>
            <a:ext cx="25015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החורף מגיע,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האם יהיה לי לבוש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מספיק מחמם?</a:t>
            </a:r>
          </a:p>
        </p:txBody>
      </p:sp>
      <p:sp>
        <p:nvSpPr>
          <p:cNvPr id="27" name="מלבן: פינות מעוגלות 26">
            <a:extLst>
              <a:ext uri="{FF2B5EF4-FFF2-40B4-BE49-F238E27FC236}">
                <a16:creationId xmlns:a16="http://schemas.microsoft.com/office/drawing/2014/main" id="{C5B01F95-46BD-4A11-A889-22FD91E3127C}"/>
              </a:ext>
            </a:extLst>
          </p:cNvPr>
          <p:cNvSpPr/>
          <p:nvPr/>
        </p:nvSpPr>
        <p:spPr>
          <a:xfrm>
            <a:off x="5897313" y="2617541"/>
            <a:ext cx="2386377" cy="2091589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977404" y="2671810"/>
            <a:ext cx="2135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עוד מעט אהיה רעב,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האם יתנו לי לאכול?</a:t>
            </a:r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6944C80E-15BB-40B9-B56C-1F5A623F7072}"/>
              </a:ext>
            </a:extLst>
          </p:cNvPr>
          <p:cNvGrpSpPr/>
          <p:nvPr/>
        </p:nvGrpSpPr>
        <p:grpSpPr>
          <a:xfrm>
            <a:off x="6111828" y="3725232"/>
            <a:ext cx="1957346" cy="837927"/>
            <a:chOff x="-2408387" y="4014040"/>
            <a:chExt cx="3797719" cy="1625779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8816FEF2-21CD-4C34-85D7-510AF0F9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8387" y="4014040"/>
              <a:ext cx="3797719" cy="1625779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79D97CFA-14D1-4BE1-87C1-4E5ED9DF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2142" y="4098309"/>
              <a:ext cx="2108168" cy="1307563"/>
            </a:xfrm>
            <a:prstGeom prst="rect">
              <a:avLst/>
            </a:prstGeom>
          </p:spPr>
        </p:pic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7B691409-DB02-41A7-9080-5B5C895220A0}"/>
              </a:ext>
            </a:extLst>
          </p:cNvPr>
          <p:cNvGrpSpPr/>
          <p:nvPr/>
        </p:nvGrpSpPr>
        <p:grpSpPr>
          <a:xfrm>
            <a:off x="562305" y="309307"/>
            <a:ext cx="1290960" cy="1290958"/>
            <a:chOff x="6288507" y="1828800"/>
            <a:chExt cx="1113765" cy="1113765"/>
          </a:xfrm>
        </p:grpSpPr>
        <p:pic>
          <p:nvPicPr>
            <p:cNvPr id="29" name="תמונה 28">
              <a:extLst>
                <a:ext uri="{FF2B5EF4-FFF2-40B4-BE49-F238E27FC236}">
                  <a16:creationId xmlns:a16="http://schemas.microsoft.com/office/drawing/2014/main" id="{6ACB1FB1-A1F1-4C8A-A548-B72A9B05C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63AA6192-79B9-43E1-A00A-9BA3472A4E35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4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דם, מקורה, מפוספס, תינוק&#10;&#10;התיאור נוצר באופן אוטומטי">
            <a:extLst>
              <a:ext uri="{FF2B5EF4-FFF2-40B4-BE49-F238E27FC236}">
                <a16:creationId xmlns:a16="http://schemas.microsoft.com/office/drawing/2014/main" id="{9F4F9D63-7C78-4520-BAA3-BF93811C2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2832" b="141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7615989" y="1"/>
            <a:ext cx="4576011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7" name="תיבת טקסט 6">
            <a:extLst>
              <a:ext uri="{FF2B5EF4-FFF2-40B4-BE49-F238E27FC236}">
                <a16:creationId xmlns:a16="http://schemas.microsoft.com/office/drawing/2014/main" id="{C18C6B96-AE60-4A5C-98CC-0B89183B7159}"/>
              </a:ext>
            </a:extLst>
          </p:cNvPr>
          <p:cNvSpPr txBox="1"/>
          <p:nvPr/>
        </p:nvSpPr>
        <p:spPr>
          <a:xfrm>
            <a:off x="7967828" y="1982756"/>
            <a:ext cx="38723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כמו תינוק שבוטח בהוריו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גם אם משהו קורה,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כך גם אנו –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בכל מצב נישען על הבורא</a:t>
            </a:r>
          </a:p>
        </p:txBody>
      </p:sp>
    </p:spTree>
    <p:extLst>
      <p:ext uri="{BB962C8B-B14F-4D97-AF65-F5344CB8AC3E}">
        <p14:creationId xmlns:p14="http://schemas.microsoft.com/office/powerpoint/2010/main" val="38320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47211" y="1565679"/>
            <a:ext cx="66975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ה', אבא שלנו, דואג לנו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לכן – איננו צריכים לדאוג!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C5CED58A-EA79-4F18-BFF8-6F67FF48BF91}"/>
              </a:ext>
            </a:extLst>
          </p:cNvPr>
          <p:cNvGrpSpPr/>
          <p:nvPr/>
        </p:nvGrpSpPr>
        <p:grpSpPr>
          <a:xfrm>
            <a:off x="5444601" y="4480319"/>
            <a:ext cx="1290960" cy="1290958"/>
            <a:chOff x="6288507" y="1828800"/>
            <a:chExt cx="1113765" cy="1113765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0000EBCE-A6A3-42F3-A873-2F6F6A6E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95D71463-41FE-446E-B9BE-8924BA54EA51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6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91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153081" y="504126"/>
            <a:ext cx="787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אומר </a:t>
            </a:r>
            <a:r>
              <a:rPr lang="he-IL" sz="54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חלק, נעים ומושלם?</a:t>
            </a:r>
          </a:p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לא, אנחנו עדיין בגלות...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ED42F4EF-F238-414D-B8F3-A87CE7FEB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8" y="2836656"/>
            <a:ext cx="5334000" cy="5860534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7FBE735-DE37-4B65-8150-DAC2DF81F8BD}"/>
              </a:ext>
            </a:extLst>
          </p:cNvPr>
          <p:cNvSpPr txBox="1"/>
          <p:nvPr/>
        </p:nvSpPr>
        <p:spPr>
          <a:xfrm>
            <a:off x="1474062" y="2150834"/>
            <a:ext cx="92320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אבל: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גם כאשר המצב לא נעים ומאכזב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נזכור </a:t>
            </a:r>
            <a:r>
              <a:rPr lang="he-IL" sz="36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ממנו – אבא שאוהב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ואם כך – ברור שעל טובתנו הוא חושב</a:t>
            </a:r>
          </a:p>
        </p:txBody>
      </p:sp>
    </p:spTree>
    <p:extLst>
      <p:ext uri="{BB962C8B-B14F-4D97-AF65-F5344CB8AC3E}">
        <p14:creationId xmlns:p14="http://schemas.microsoft.com/office/powerpoint/2010/main" val="283275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955800" y="1104013"/>
            <a:ext cx="828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אם נזכור את זה תמיד, נעבוד את השם מתוך: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3A25CA58-E4AD-4117-B2ED-1B16CCC191EC}"/>
              </a:ext>
            </a:extLst>
          </p:cNvPr>
          <p:cNvSpPr/>
          <p:nvPr/>
        </p:nvSpPr>
        <p:spPr>
          <a:xfrm rot="20888267">
            <a:off x="475550" y="2524797"/>
            <a:ext cx="1051891" cy="11733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16600" b="1" cap="none" spc="0" dirty="0">
                <a:ln w="0"/>
                <a:solidFill>
                  <a:srgbClr val="C00000"/>
                </a:solidFill>
                <a:latin typeface="Ploni Yad v2 AAA" panose="00000500000000000000" pitchFamily="50" charset="-79"/>
                <a:cs typeface="Alpha" pitchFamily="2" charset="-79"/>
              </a:rPr>
              <a:t>?</a:t>
            </a:r>
          </a:p>
        </p:txBody>
      </p: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CF140A0D-83FE-42D4-BC8C-89AA30511798}"/>
              </a:ext>
            </a:extLst>
          </p:cNvPr>
          <p:cNvGrpSpPr/>
          <p:nvPr/>
        </p:nvGrpSpPr>
        <p:grpSpPr>
          <a:xfrm>
            <a:off x="5539118" y="4872401"/>
            <a:ext cx="1113765" cy="1113765"/>
            <a:chOff x="6288507" y="1828800"/>
            <a:chExt cx="1113765" cy="1113765"/>
          </a:xfrm>
        </p:grpSpPr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AA6D653B-80B0-4971-A395-6893B45B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BA23BA0D-3AAB-4A79-953A-78AF0EAFF67F}"/>
                </a:ext>
              </a:extLst>
            </p:cNvPr>
            <p:cNvSpPr/>
            <p:nvPr/>
          </p:nvSpPr>
          <p:spPr>
            <a:xfrm>
              <a:off x="6432296" y="1914859"/>
              <a:ext cx="436338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  <p:sp>
        <p:nvSpPr>
          <p:cNvPr id="23" name="מלבן 22">
            <a:extLst>
              <a:ext uri="{FF2B5EF4-FFF2-40B4-BE49-F238E27FC236}">
                <a16:creationId xmlns:a16="http://schemas.microsoft.com/office/drawing/2014/main" id="{7A16E162-BA14-412F-9CE5-8403FA7869BD}"/>
              </a:ext>
            </a:extLst>
          </p:cNvPr>
          <p:cNvSpPr/>
          <p:nvPr/>
        </p:nvSpPr>
        <p:spPr>
          <a:xfrm rot="718837">
            <a:off x="10702324" y="4673998"/>
            <a:ext cx="1051891" cy="11733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16600" b="1" cap="none" spc="0" dirty="0">
                <a:ln w="0"/>
                <a:solidFill>
                  <a:srgbClr val="C00000"/>
                </a:solidFill>
                <a:latin typeface="Ploni Yad v2 AAA" panose="00000500000000000000" pitchFamily="50" charset="-79"/>
                <a:cs typeface="Alpha" pitchFamily="2" charset="-79"/>
              </a:rPr>
              <a:t>?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531D5C3D-A7F2-44A1-BBD8-280089186DA5}"/>
              </a:ext>
            </a:extLst>
          </p:cNvPr>
          <p:cNvSpPr txBox="1"/>
          <p:nvPr/>
        </p:nvSpPr>
        <p:spPr>
          <a:xfrm>
            <a:off x="3915371" y="2751744"/>
            <a:ext cx="1812462" cy="1323439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יפה מאוד!</a:t>
            </a:r>
            <a:r>
              <a:rPr lang="en-US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/>
            </a:r>
            <a:br>
              <a:rPr lang="en-US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</a:br>
            <a:r>
              <a:rPr lang="he-IL" sz="40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מתוך שמחה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B11D8546-1936-4F52-ADF5-7B7D7E9A1479}"/>
              </a:ext>
            </a:extLst>
          </p:cNvPr>
          <p:cNvSpPr txBox="1"/>
          <p:nvPr/>
        </p:nvSpPr>
        <p:spPr>
          <a:xfrm>
            <a:off x="9030072" y="3059521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FE70DEB1-8D93-4D4E-9057-4DD3DBFFB161}"/>
              </a:ext>
            </a:extLst>
          </p:cNvPr>
          <p:cNvSpPr txBox="1"/>
          <p:nvPr/>
        </p:nvSpPr>
        <p:spPr>
          <a:xfrm>
            <a:off x="6547354" y="3059521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89A6EFA6-AC59-4469-BB16-FF197CAE6470}"/>
              </a:ext>
            </a:extLst>
          </p:cNvPr>
          <p:cNvSpPr txBox="1"/>
          <p:nvPr/>
        </p:nvSpPr>
        <p:spPr>
          <a:xfrm>
            <a:off x="1581918" y="3072836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65CD0E1E-5607-41B1-AC75-F3B4A1534391}"/>
              </a:ext>
            </a:extLst>
          </p:cNvPr>
          <p:cNvGrpSpPr/>
          <p:nvPr/>
        </p:nvGrpSpPr>
        <p:grpSpPr>
          <a:xfrm>
            <a:off x="8781653" y="2510007"/>
            <a:ext cx="2026048" cy="1806915"/>
            <a:chOff x="8781653" y="2510007"/>
            <a:chExt cx="2026048" cy="1806915"/>
          </a:xfrm>
        </p:grpSpPr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D0D73C2B-49C9-466D-A931-51E734AC91FF}"/>
                </a:ext>
              </a:extLst>
            </p:cNvPr>
            <p:cNvSpPr/>
            <p:nvPr/>
          </p:nvSpPr>
          <p:spPr>
            <a:xfrm>
              <a:off x="8781653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8E51EF25-1258-4D8F-A409-BEECF3CA6F5A}"/>
                </a:ext>
              </a:extLst>
            </p:cNvPr>
            <p:cNvSpPr txBox="1"/>
            <p:nvPr/>
          </p:nvSpPr>
          <p:spPr>
            <a:xfrm>
              <a:off x="9337477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5C3B5E2B-704E-482B-A15D-F7C7FF80C17B}"/>
              </a:ext>
            </a:extLst>
          </p:cNvPr>
          <p:cNvGrpSpPr/>
          <p:nvPr/>
        </p:nvGrpSpPr>
        <p:grpSpPr>
          <a:xfrm>
            <a:off x="6298935" y="2510007"/>
            <a:ext cx="2026048" cy="1806915"/>
            <a:chOff x="6298935" y="2510007"/>
            <a:chExt cx="2026048" cy="1806915"/>
          </a:xfrm>
        </p:grpSpPr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4F51B7AB-4EF3-488B-AAB8-6CB6EB31B5B4}"/>
                </a:ext>
              </a:extLst>
            </p:cNvPr>
            <p:cNvSpPr/>
            <p:nvPr/>
          </p:nvSpPr>
          <p:spPr>
            <a:xfrm>
              <a:off x="6298935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591591CB-C58F-46B5-93BB-17096BE5B6E5}"/>
                </a:ext>
              </a:extLst>
            </p:cNvPr>
            <p:cNvSpPr txBox="1"/>
            <p:nvPr/>
          </p:nvSpPr>
          <p:spPr>
            <a:xfrm>
              <a:off x="6854759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26AF364B-D7BC-479C-88FD-A1AAAF65D9A1}"/>
              </a:ext>
            </a:extLst>
          </p:cNvPr>
          <p:cNvGrpSpPr/>
          <p:nvPr/>
        </p:nvGrpSpPr>
        <p:grpSpPr>
          <a:xfrm>
            <a:off x="3816217" y="2510007"/>
            <a:ext cx="2026048" cy="1806915"/>
            <a:chOff x="3816217" y="2510007"/>
            <a:chExt cx="2026048" cy="1806915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47A5CBB1-6E47-4FC9-8777-A8DC4C68F1EC}"/>
                </a:ext>
              </a:extLst>
            </p:cNvPr>
            <p:cNvSpPr/>
            <p:nvPr/>
          </p:nvSpPr>
          <p:spPr>
            <a:xfrm>
              <a:off x="3816217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37E1474F-70ED-478D-A293-C4863DFB1A4E}"/>
                </a:ext>
              </a:extLst>
            </p:cNvPr>
            <p:cNvSpPr txBox="1"/>
            <p:nvPr/>
          </p:nvSpPr>
          <p:spPr>
            <a:xfrm>
              <a:off x="4372041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56340CC0-ED26-41BE-BE95-C831A7EFA3A2}"/>
              </a:ext>
            </a:extLst>
          </p:cNvPr>
          <p:cNvGrpSpPr/>
          <p:nvPr/>
        </p:nvGrpSpPr>
        <p:grpSpPr>
          <a:xfrm>
            <a:off x="1333499" y="2510007"/>
            <a:ext cx="2026048" cy="1806915"/>
            <a:chOff x="1333499" y="2510007"/>
            <a:chExt cx="2026048" cy="1806915"/>
          </a:xfrm>
        </p:grpSpPr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B5DE4BBA-259F-4F83-A034-6C5A5ACF45CE}"/>
                </a:ext>
              </a:extLst>
            </p:cNvPr>
            <p:cNvSpPr/>
            <p:nvPr/>
          </p:nvSpPr>
          <p:spPr>
            <a:xfrm>
              <a:off x="1333499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D077D7EE-76E2-49A8-B0CB-C87ADF8003A4}"/>
                </a:ext>
              </a:extLst>
            </p:cNvPr>
            <p:cNvSpPr txBox="1"/>
            <p:nvPr/>
          </p:nvSpPr>
          <p:spPr>
            <a:xfrm>
              <a:off x="1889323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0BF4FA4C-6873-4980-8A5E-51398A20F620}"/>
              </a:ext>
            </a:extLst>
          </p:cNvPr>
          <p:cNvSpPr txBox="1"/>
          <p:nvPr/>
        </p:nvSpPr>
        <p:spPr>
          <a:xfrm>
            <a:off x="1496291" y="5948110"/>
            <a:ext cx="9199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בחרו את התשובה המתאימה מבין האפשרויות שבכרטיס, ולחצו על מספר התשובה כדי לגלות אם צדקתם.</a:t>
            </a:r>
          </a:p>
        </p:txBody>
      </p:sp>
    </p:spTree>
    <p:extLst>
      <p:ext uri="{BB962C8B-B14F-4D97-AF65-F5344CB8AC3E}">
        <p14:creationId xmlns:p14="http://schemas.microsoft.com/office/powerpoint/2010/main" val="10133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צבעוני, צמח, שונה, כמה&#10;&#10;התיאור נוצר באופן אוטומטי">
            <a:extLst>
              <a:ext uri="{FF2B5EF4-FFF2-40B4-BE49-F238E27FC236}">
                <a16:creationId xmlns:a16="http://schemas.microsoft.com/office/drawing/2014/main" id="{5CA8BB8E-8F88-4312-832A-CDEFE22A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61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B75938A-30B0-4DC9-B749-422C616CE0CF}"/>
              </a:ext>
            </a:extLst>
          </p:cNvPr>
          <p:cNvSpPr/>
          <p:nvPr/>
        </p:nvSpPr>
        <p:spPr>
          <a:xfrm>
            <a:off x="-537654" y="1743237"/>
            <a:ext cx="13263903" cy="3420946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4571" y="1905506"/>
            <a:ext cx="98594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השם הוא מקור החיים והטוב. הרבה חסדים קטנים וגדולים מקיפים אותנו בכל רגע.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עלינו לזכור שכל מה שנעשה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איתנו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הוא בהשגחה פרטית מוחלטת. וגם הדברים שנראים בעינינו כלא טובים, זה רק מפני שאנחנו לא יכולים להבין את חשבונות הבורא, איך באמת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הכל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לטובתנו.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ואם אדם מוצא את עצמו בדרך לבד, קצת חושש וקצת מודאג, 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שיזכור שהקדוש ברוך הוא עכשיו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איתו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, משגיח עליו - לטובתו.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9" name="תמונה 8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58B289E2-535E-4C74-A89A-CD7A23038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22" y="4328058"/>
            <a:ext cx="2904154" cy="3190831"/>
          </a:xfrm>
          <a:prstGeom prst="rect">
            <a:avLst/>
          </a:prstGeom>
        </p:spPr>
      </p:pic>
      <p:sp>
        <p:nvSpPr>
          <p:cNvPr id="10" name="מלבן: פינות מעוגלות 3">
            <a:extLst>
              <a:ext uri="{FF2B5EF4-FFF2-40B4-BE49-F238E27FC236}">
                <a16:creationId xmlns:a16="http://schemas.microsoft.com/office/drawing/2014/main" id="{1424A307-60A3-4FC4-9F95-A86CE4504403}"/>
              </a:ext>
            </a:extLst>
          </p:cNvPr>
          <p:cNvSpPr/>
          <p:nvPr/>
        </p:nvSpPr>
        <p:spPr>
          <a:xfrm>
            <a:off x="4036291" y="474351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5655C7C1-CDB5-4A88-8F48-A33B5898FB48}"/>
              </a:ext>
            </a:extLst>
          </p:cNvPr>
          <p:cNvSpPr txBox="1"/>
          <p:nvPr/>
        </p:nvSpPr>
        <p:spPr>
          <a:xfrm>
            <a:off x="4165801" y="428172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צידה לדרך</a:t>
            </a:r>
          </a:p>
        </p:txBody>
      </p:sp>
    </p:spTree>
    <p:extLst>
      <p:ext uri="{BB962C8B-B14F-4D97-AF65-F5344CB8AC3E}">
        <p14:creationId xmlns:p14="http://schemas.microsoft.com/office/powerpoint/2010/main" val="11499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לפניך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מצבים שונים, </a:t>
            </a:r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נסה להשלים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הסבר ענן 9"/>
          <p:cNvSpPr/>
          <p:nvPr/>
        </p:nvSpPr>
        <p:spPr>
          <a:xfrm flipH="1">
            <a:off x="2576830" y="1409047"/>
            <a:ext cx="4446573" cy="2739270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עוד מעט מגיע הטיול.</a:t>
            </a:r>
          </a:p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האם הוריי יצליחו לעמוד בתשלום? 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61" y="2142353"/>
            <a:ext cx="2311147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81CA7AB-FBED-4B4A-B12B-235FEDF10D0F}"/>
              </a:ext>
            </a:extLst>
          </p:cNvPr>
          <p:cNvGrpSpPr/>
          <p:nvPr/>
        </p:nvGrpSpPr>
        <p:grpSpPr>
          <a:xfrm>
            <a:off x="2497583" y="2067120"/>
            <a:ext cx="7063668" cy="3082500"/>
            <a:chOff x="2559727" y="1925076"/>
            <a:chExt cx="7063668" cy="3082500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F39AA513-05AB-44F8-9D6E-D206A3B3015E}"/>
                </a:ext>
              </a:extLst>
            </p:cNvPr>
            <p:cNvSpPr txBox="1"/>
            <p:nvPr/>
          </p:nvSpPr>
          <p:spPr>
            <a:xfrm>
              <a:off x="2586361" y="1960588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אין מקום לדאגה –</a:t>
              </a:r>
            </a:p>
            <a:p>
              <a:pPr algn="ctr"/>
              <a:r>
                <a:rPr lang="he-IL" sz="9600" dirty="0" err="1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הכל</a:t>
              </a:r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 בהשגחה!</a:t>
              </a:r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3E320CA8-0F09-4B80-981B-382C8CE00600}"/>
                </a:ext>
              </a:extLst>
            </p:cNvPr>
            <p:cNvSpPr txBox="1"/>
            <p:nvPr/>
          </p:nvSpPr>
          <p:spPr>
            <a:xfrm>
              <a:off x="2559727" y="1925076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אין מקום לדאגה –</a:t>
              </a:r>
            </a:p>
            <a:p>
              <a:pPr algn="ctr"/>
              <a:r>
                <a:rPr lang="he-IL" sz="9600" dirty="0" err="1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הכל</a:t>
              </a:r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 בהשגחה!</a:t>
              </a:r>
            </a:p>
          </p:txBody>
        </p:sp>
      </p:grpSp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2AA7B4B-548F-4A2E-A09D-BE3FE64E5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4" y="327310"/>
            <a:ext cx="1035728" cy="63283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6A5315-303E-4564-96E9-FBACCB244773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</p:spTree>
    <p:extLst>
      <p:ext uri="{BB962C8B-B14F-4D97-AF65-F5344CB8AC3E}">
        <p14:creationId xmlns:p14="http://schemas.microsoft.com/office/powerpoint/2010/main" val="315044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הסבר ענן 9"/>
          <p:cNvSpPr/>
          <p:nvPr/>
        </p:nvSpPr>
        <p:spPr>
          <a:xfrm flipH="1">
            <a:off x="2576830" y="1409047"/>
            <a:ext cx="4446573" cy="2739270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61" y="2219542"/>
            <a:ext cx="2311147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לפניך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מצבים שונים, </a:t>
            </a:r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נסה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להשלים 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הסבר ענן 9"/>
          <p:cNvSpPr/>
          <p:nvPr/>
        </p:nvSpPr>
        <p:spPr>
          <a:xfrm flipH="1">
            <a:off x="2977662" y="1292282"/>
            <a:ext cx="3846446" cy="3089565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629052" y="4648908"/>
            <a:ext cx="4789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יש לי המון מטלות: שיעורי בית, </a:t>
            </a:r>
            <a:r>
              <a:rPr lang="he-IL" sz="32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מבחנים, </a:t>
            </a:r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עזרה בבית, </a:t>
            </a:r>
            <a:r>
              <a:rPr lang="he-IL" sz="32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פעילות מבצעים. </a:t>
            </a:r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איך אספיק? 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61" y="2219542"/>
            <a:ext cx="2311147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sp>
        <p:nvSpPr>
          <p:cNvPr id="10" name="הסבר ענן 9"/>
          <p:cNvSpPr/>
          <p:nvPr/>
        </p:nvSpPr>
        <p:spPr>
          <a:xfrm flipH="1">
            <a:off x="2977662" y="1292282"/>
            <a:ext cx="3846446" cy="3089565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61" y="2219542"/>
            <a:ext cx="2311147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לפניך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מצבים שונים, </a:t>
            </a:r>
            <a:r>
              <a:rPr lang="he-IL" sz="54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נסה </a:t>
            </a:r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להשלים 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984738" y="4648908"/>
            <a:ext cx="54340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מה יהיה </a:t>
            </a:r>
            <a:r>
              <a:rPr lang="he-IL" sz="32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בישיבה? </a:t>
            </a:r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אילו </a:t>
            </a:r>
            <a:r>
              <a:rPr lang="he-IL" sz="3200" dirty="0" smtClean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חברים ילכו לישיבה שאליה אני רוצה ללכת? </a:t>
            </a:r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האם אצליח להשתלב?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79" y="2543278"/>
            <a:ext cx="2311147" cy="5693676"/>
          </a:xfrm>
          <a:prstGeom prst="rect">
            <a:avLst/>
          </a:prstGeom>
        </p:spPr>
      </p:pic>
      <p:sp>
        <p:nvSpPr>
          <p:cNvPr id="13" name="הסבר ענן 12"/>
          <p:cNvSpPr/>
          <p:nvPr/>
        </p:nvSpPr>
        <p:spPr>
          <a:xfrm flipH="1">
            <a:off x="3267739" y="1823679"/>
            <a:ext cx="4961860" cy="2493052"/>
          </a:xfrm>
          <a:prstGeom prst="cloudCallou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51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sp>
        <p:nvSpPr>
          <p:cNvPr id="9" name="הסבר ענן 8"/>
          <p:cNvSpPr/>
          <p:nvPr/>
        </p:nvSpPr>
        <p:spPr>
          <a:xfrm flipH="1">
            <a:off x="1734171" y="867157"/>
            <a:ext cx="5658953" cy="3109901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24" y="2094457"/>
            <a:ext cx="2311147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4" name="המשך השיר">
            <a:hlinkClick r:id="" action="ppaction://media"/>
            <a:extLst>
              <a:ext uri="{FF2B5EF4-FFF2-40B4-BE49-F238E27FC236}">
                <a16:creationId xmlns:a16="http://schemas.microsoft.com/office/drawing/2014/main" id="{17ABCDC7-34ED-4320-9D7E-72CD8B7B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4525" y="53244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6441" r="20847" b="63342"/>
          <a:stretch/>
        </p:blipFill>
        <p:spPr>
          <a:xfrm>
            <a:off x="0" y="0"/>
            <a:ext cx="138346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7031205" y="4512615"/>
            <a:ext cx="3069459" cy="208109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1837260" y="3805281"/>
            <a:ext cx="4704251" cy="255337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498507" y="4860665"/>
            <a:ext cx="18793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ממש בלחץ מהמבחן, זה המון חומר ללמוד.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573018" y="4147102"/>
            <a:ext cx="38644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באמת צריך ללמוד ברצינות, אבל אני לא בלחץ. אבא שלי עובד במשרד החינוך...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הוא בטוח יעזור לי ללמוד היטב,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וגם אם אכשל יסדר לי מבחן חוזר.</a:t>
            </a:r>
          </a:p>
          <a:p>
            <a:pPr algn="ctr"/>
            <a:endParaRPr lang="he-IL" sz="2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97" y="2642851"/>
            <a:ext cx="2311147" cy="569367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655" y1="64039" x2="51201" y2="87690"/>
                        <a14:foregroundMark x1="40480" y1="77562" x2="42110" y2="75804"/>
                        <a14:foregroundMark x1="44425" y1="61310" x2="44425" y2="61310"/>
                        <a14:backgroundMark x1="49485" y1="85082" x2="50772" y2="83323"/>
                        <a14:backgroundMark x1="49743" y1="82899" x2="50943" y2="81019"/>
                        <a14:backgroundMark x1="13208" y1="29290" x2="58576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60180" r="32001" b="14369"/>
          <a:stretch/>
        </p:blipFill>
        <p:spPr>
          <a:xfrm flipH="1">
            <a:off x="-837737" y="2544043"/>
            <a:ext cx="4353339" cy="44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96"/>
            <a:ext cx="12192000" cy="696685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5972516" y="2814415"/>
            <a:ext cx="3951687" cy="25024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185457" y="2998489"/>
            <a:ext cx="30086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כל כך מחכה לטוס לרבי עם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אבא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שלי לכבוד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בר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המצווה. אבל אני קצת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מפחד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מהטיסה... ואם יהיו בעיות? שביתה, תקלה במטוס...</a:t>
            </a:r>
          </a:p>
        </p:txBody>
      </p:sp>
      <p:sp>
        <p:nvSpPr>
          <p:cNvPr id="11" name="מלבן 10"/>
          <p:cNvSpPr/>
          <p:nvPr/>
        </p:nvSpPr>
        <p:spPr>
          <a:xfrm>
            <a:off x="1941009" y="2253915"/>
            <a:ext cx="3497257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532318" y="2301301"/>
            <a:ext cx="24860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אבא שלי מנכ"ל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של אל-על, הוא יכול לפתור את כל הבעיות ולסדר לך טיסה מעולה!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97" y="2642851"/>
            <a:ext cx="2311147" cy="569367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655" y1="64039" x2="51201" y2="87690"/>
                        <a14:foregroundMark x1="40480" y1="77562" x2="42110" y2="75804"/>
                        <a14:foregroundMark x1="44425" y1="61310" x2="44425" y2="61310"/>
                        <a14:backgroundMark x1="49485" y1="85082" x2="50772" y2="83323"/>
                        <a14:backgroundMark x1="49743" y1="82899" x2="50943" y2="81019"/>
                        <a14:backgroundMark x1="13208" y1="29290" x2="58576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60180" r="32001" b="14369"/>
          <a:stretch/>
        </p:blipFill>
        <p:spPr>
          <a:xfrm flipH="1">
            <a:off x="-824617" y="2570508"/>
            <a:ext cx="4353339" cy="44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09" y="0"/>
            <a:ext cx="137160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004211" y="1792359"/>
            <a:ext cx="4408742" cy="24161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2140262" y="3768138"/>
            <a:ext cx="3497257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327718" y="1918397"/>
            <a:ext cx="36239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מחר המורה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מחליף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מקומות ישיבה.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 יהיה אם אשב ליד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מישהו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שאני לא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מסתדר </a:t>
            </a:r>
            <a:r>
              <a:rPr lang="he-IL" sz="2800" dirty="0" err="1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איתו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...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או רחוק מידי מהלוח... או שיהיה לי קר מהמזגן? רגע...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אתה </a:t>
            </a: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לא </a:t>
            </a:r>
            <a:r>
              <a:rPr lang="he-IL" sz="2800" dirty="0" smtClean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דואג?</a:t>
            </a:r>
            <a:endParaRPr lang="he-IL" sz="2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822162" y="3900745"/>
            <a:ext cx="26356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לא ממש... אבא שלי מקורב להנהלה, הוא בטוח ידאג לסדר לי מקום ישיבה הכי טוב שיש!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97" y="2642851"/>
            <a:ext cx="2311147" cy="569367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655" y1="64039" x2="51201" y2="87690"/>
                        <a14:foregroundMark x1="40480" y1="77562" x2="42110" y2="75804"/>
                        <a14:foregroundMark x1="44425" y1="61310" x2="44425" y2="61310"/>
                        <a14:backgroundMark x1="49485" y1="85082" x2="50772" y2="83323"/>
                        <a14:backgroundMark x1="49743" y1="82899" x2="50943" y2="81019"/>
                        <a14:backgroundMark x1="13208" y1="29290" x2="58576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60180" r="32001" b="14369"/>
          <a:stretch/>
        </p:blipFill>
        <p:spPr>
          <a:xfrm flipH="1">
            <a:off x="-837737" y="2544043"/>
            <a:ext cx="4353339" cy="44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096587" y="2581631"/>
            <a:ext cx="5715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יכול להיות?</a:t>
            </a:r>
          </a:p>
          <a:p>
            <a:r>
              <a: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עם אבא שלך...?</a:t>
            </a:r>
          </a:p>
        </p:txBody>
      </p: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8307088B-00EC-41F3-9D2D-E01FBF2F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-177558"/>
            <a:ext cx="6874687" cy="75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70" y="3009527"/>
            <a:ext cx="4729687" cy="51965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132165" y="2379149"/>
            <a:ext cx="52425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הצטיידו בכרטיס היומי שלכם,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ונצא ביחד למסע...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B73BD8B-7F2A-4F6C-B1E2-65BCE130E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75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11" y="1483741"/>
            <a:ext cx="3878078" cy="4260894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132165" y="784817"/>
            <a:ext cx="5699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שימו לב, בכל פעם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שיופיע על הלוח סימן כזה: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4994716" y="2522564"/>
            <a:ext cx="1113765" cy="1113765"/>
            <a:chOff x="6288507" y="1828800"/>
            <a:chExt cx="1113765" cy="1113765"/>
          </a:xfrm>
        </p:grpSpPr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0" name="מלבן 9"/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DA7F503-902F-4050-8CC5-BC732E014E23}"/>
              </a:ext>
            </a:extLst>
          </p:cNvPr>
          <p:cNvSpPr txBox="1"/>
          <p:nvPr/>
        </p:nvSpPr>
        <p:spPr>
          <a:xfrm>
            <a:off x="4132165" y="3739472"/>
            <a:ext cx="5699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נעבור לכרטיס שלנו,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ובו נקרא את הקטע המתאים,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לפי המספר שמופיע בתוך הסימן.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9FFB7ED-40D7-40D1-A67E-A99DA5B98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3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4132165" y="727667"/>
            <a:ext cx="5699744" cy="5447645"/>
            <a:chOff x="4132165" y="784817"/>
            <a:chExt cx="5699744" cy="5447645"/>
          </a:xfrm>
        </p:grpSpPr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79902FF8-ABC4-4C04-9488-7340A8CD439E}"/>
                </a:ext>
              </a:extLst>
            </p:cNvPr>
            <p:cNvSpPr txBox="1"/>
            <p:nvPr/>
          </p:nvSpPr>
          <p:spPr>
            <a:xfrm>
              <a:off x="4132165" y="784817"/>
              <a:ext cx="5699744" cy="5447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אם באותו קטע מופיע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ריבוע צבעוני כזה:</a:t>
              </a:r>
            </a:p>
            <a:p>
              <a:pPr algn="l"/>
              <a:endPara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endParaRPr>
            </a:p>
            <a:p>
              <a:pPr algn="l"/>
              <a:endPara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endParaRP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סימן שמאחוריו מסתתר משהו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שיעזור לנו להמשך הלימוד.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נחשו... איך נגלה מה מסתתר שם?</a:t>
              </a:r>
            </a:p>
          </p:txBody>
        </p:sp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1112" y="2419861"/>
              <a:ext cx="1168656" cy="1460860"/>
            </a:xfrm>
            <a:prstGeom prst="rect">
              <a:avLst/>
            </a:prstGeom>
            <a:ln>
              <a:solidFill>
                <a:srgbClr val="071B43"/>
              </a:solidFill>
            </a:ln>
          </p:spPr>
        </p:pic>
      </p:grp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C2699F00-C45E-46E0-8A08-F20F9D2E6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24" y="613367"/>
            <a:ext cx="4321785" cy="474839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B13BB83-D75D-4142-A223-600E602E1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07985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3139</TotalTime>
  <Words>562</Words>
  <Application>Microsoft Office PowerPoint</Application>
  <PresentationFormat>מסך רחב</PresentationFormat>
  <Paragraphs>89</Paragraphs>
  <Slides>25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6" baseType="lpstr">
      <vt:lpstr>Arial</vt:lpstr>
      <vt:lpstr>Almoni Tzar ML v5 AAA Medium</vt:lpstr>
      <vt:lpstr>Almoni Tzar DL 4.0 AAA</vt:lpstr>
      <vt:lpstr>Ploni Yad v2 AAA</vt:lpstr>
      <vt:lpstr>Calibri</vt:lpstr>
      <vt:lpstr>Times New Roman</vt:lpstr>
      <vt:lpstr>Calibri Light</vt:lpstr>
      <vt:lpstr>Alpha</vt:lpstr>
      <vt:lpstr>Almoni Tzar ML v5 AAA Light</vt:lpstr>
      <vt:lpstr>Almoni Tzar ML v5 AAA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Admin</cp:lastModifiedBy>
  <cp:revision>97</cp:revision>
  <dcterms:created xsi:type="dcterms:W3CDTF">2021-10-24T16:47:10Z</dcterms:created>
  <dcterms:modified xsi:type="dcterms:W3CDTF">2021-11-17T21:43:26Z</dcterms:modified>
</cp:coreProperties>
</file>