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sldIdLst>
    <p:sldId id="259" r:id="rId2"/>
    <p:sldId id="257" r:id="rId3"/>
    <p:sldId id="317" r:id="rId4"/>
    <p:sldId id="318" r:id="rId5"/>
    <p:sldId id="319" r:id="rId6"/>
    <p:sldId id="320" r:id="rId7"/>
    <p:sldId id="262" r:id="rId8"/>
    <p:sldId id="269" r:id="rId9"/>
    <p:sldId id="275" r:id="rId10"/>
    <p:sldId id="276" r:id="rId11"/>
    <p:sldId id="295" r:id="rId12"/>
    <p:sldId id="277" r:id="rId13"/>
    <p:sldId id="306" r:id="rId14"/>
    <p:sldId id="284" r:id="rId15"/>
    <p:sldId id="328" r:id="rId16"/>
    <p:sldId id="279" r:id="rId17"/>
    <p:sldId id="308" r:id="rId18"/>
    <p:sldId id="313" r:id="rId19"/>
    <p:sldId id="316" r:id="rId20"/>
    <p:sldId id="321" r:id="rId21"/>
    <p:sldId id="322" r:id="rId22"/>
    <p:sldId id="323" r:id="rId23"/>
    <p:sldId id="324" r:id="rId24"/>
    <p:sldId id="325" r:id="rId25"/>
    <p:sldId id="326" r:id="rId26"/>
    <p:sldId id="294" r:id="rId27"/>
  </p:sldIdLst>
  <p:sldSz cx="12192000" cy="6858000"/>
  <p:notesSz cx="6858000" cy="9144000"/>
  <p:embeddedFontLst>
    <p:embeddedFont>
      <p:font typeface="Almoni Tzar ML v5 AAA Medium" panose="00000606000000000000" pitchFamily="50" charset="-79"/>
      <p:regular r:id="rId28"/>
    </p:embeddedFont>
    <p:embeddedFont>
      <p:font typeface="Almoni Tzar DL 4.0 AAA" panose="020B0604020202020204" charset="-79"/>
      <p:regular r:id="rId29"/>
    </p:embeddedFont>
    <p:embeddedFont>
      <p:font typeface="Ploni Yad v2 AAA" panose="00000500000000000000" pitchFamily="50" charset="-79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Alpha" pitchFamily="2" charset="-79"/>
      <p:regular r:id="rId38"/>
    </p:embeddedFont>
    <p:embeddedFont>
      <p:font typeface="Almoni Tzar ML v5 AAA Light" panose="00000406000000000000" pitchFamily="50" charset="-79"/>
      <p:regular r:id="rId39"/>
    </p:embeddedFont>
    <p:embeddedFont>
      <p:font typeface="Almoni Tzar ML v5 AAA" panose="00000506000000000000" pitchFamily="50" charset="-79"/>
      <p:bold r:id="rId40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1B43"/>
    <a:srgbClr val="E56C7F"/>
    <a:srgbClr val="ACD6D8"/>
    <a:srgbClr val="41BFC8"/>
    <a:srgbClr val="1CB3C5"/>
    <a:srgbClr val="4122B2"/>
    <a:srgbClr val="132400"/>
    <a:srgbClr val="E6E6E6"/>
    <a:srgbClr val="FFFFFF"/>
    <a:srgbClr val="154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6400260-6CD4-4D26-BD2A-B35F98C2B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BDA79C7-019F-4E28-9794-60EE14A53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A9F868C-DD97-448E-B510-7A14C5C0D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DB9DAB5-C72F-45A6-8662-AEBB2AC1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9971B3-D351-4D9C-8E7D-21875D9F9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47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C8B5E0D-D127-4C14-910F-C5B5280BD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5716F83-75DA-4B73-958E-B68766F8D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571AB3D-D26C-4825-8BC9-1EFA90C07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46E5B5F-AE4D-4637-A338-DEE077B7E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5D19389-A7F2-49FC-9175-8F59B895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6088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F3E09FD6-D7C8-4675-BA8D-617C3240F0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6D32314-AA71-4679-875B-7BF789D9B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E61B457-9109-4F83-8F1F-48A2FD3C2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40E2D3B-9744-47FA-BAB3-8167AF648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04F5C2-7833-45F0-8102-C3182185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477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CB9B4D1-6D90-43B6-85E9-910999CE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12BCA65-1E82-4D41-8138-C76C08E4E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094F30D-7253-4FDF-B547-1850E9E4A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7BCE9A6-43A3-45F1-BC60-199F1CD31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F8E13F6-8FAE-4151-B137-27F613F64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316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E24929-28C4-4A48-BB14-7435BCB53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F20EA09-9366-40B0-B549-1F3AFA11E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6F110E0-18C4-4EE4-BCDD-58D045379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D87428-7482-4DC5-A64F-70EE9F80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3B01659-3D24-4392-8493-198CFD65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9493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EC410B-9FF4-44D0-8C61-DD7AA2F8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A86DAEE-E7F4-47BF-A31D-CDE80889C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9E8F1AA-F576-4B04-AA8A-DB9E9506A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DB57E70-76B3-49DE-B54A-AD2B60CA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B25B8F1-471B-4719-A339-567C603B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9A9E0C6-54A7-4C84-A7B0-3C894AA4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617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66E31F-97BA-4A69-955C-CF5C9743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66954D9-6BA9-4126-A0A9-36799D885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AFE4666-11DC-4D37-97DE-25D550D00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B26A7BBC-1C8A-4A1C-A881-022FE26D3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06D0807-F99D-485E-A922-23535D5E9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80AFACC1-792C-4503-A2D9-850869355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AE1748B-373F-4BF0-A5DA-EE2DA466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810E342-B34A-4585-85E1-452BD3E8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0639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2AF6194-EC13-40BC-B91F-2FE09611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3EC2ADAB-5ABB-4786-84FA-937A2A284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12FB179-1C43-4B0B-8D9F-51B884C1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C3935876-F99B-4F44-94B8-E4B71C1F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2890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80457FA-D662-49D9-9768-9A88BEB1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E99ACC4-52D0-42E0-99CF-E9197F86F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3E4C9A6-25A3-476E-8A5C-743622AC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5944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57186A-0962-4607-BE13-EF6AA441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C65DA85-5ED5-4D22-A6D9-89B3A18B0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10EC1C7-AB03-4E03-9132-23B8C3261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BE8D03D-37CE-4FD8-A1B5-E55AE88B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3F23D72-1B6A-40EA-BF5D-01524419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08E9C94-24A4-45D5-ADB8-2F098D1A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133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89ADC8D-25C3-4B1F-B254-FAABD0B28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49B492CC-164F-42A4-9DAB-3DFBD6B59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538FEF76-EE11-4F95-B3D4-49E88F606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AAE5435-DD67-490B-AFB8-B97675ED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CB103A6-F8D4-4AA3-BC8D-7C9866ECF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2B11003-A7B3-49C1-8CDB-6329AA8F9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762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EDAC1844-AF7E-499C-9BE1-D309B606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CF94EC3-07EB-4CD5-91B0-376998C3F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388CD25-6FB4-4FB0-B9F7-DFBBFA6C1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C237-7F48-4595-B649-3D873516FA7C}" type="datetimeFigureOut">
              <a:rPr lang="he-IL" smtClean="0"/>
              <a:t>י"ב/כסלו/תשפ"ב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6DF58CB-753E-4EEF-ACB7-CBF317B0F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71CCDC-143E-4EB3-8C1F-6178ACC4E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178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image" Target="../media/image22.jpe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DC9A7193-487F-4BD6-BFBA-4F8E163D32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34" y="-338195"/>
            <a:ext cx="7833932" cy="6422572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09F03BD7-5448-4FB4-BA4C-7E00A584D677}"/>
              </a:ext>
            </a:extLst>
          </p:cNvPr>
          <p:cNvSpPr txBox="1"/>
          <p:nvPr/>
        </p:nvSpPr>
        <p:spPr>
          <a:xfrm>
            <a:off x="11327907" y="159798"/>
            <a:ext cx="6125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ב"ה</a:t>
            </a:r>
          </a:p>
        </p:txBody>
      </p:sp>
      <p:pic>
        <p:nvPicPr>
          <p:cNvPr id="7" name="תמונה 6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5E63C49-B595-4EB9-901F-FEEAC7F6C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861" y="5406502"/>
            <a:ext cx="1700278" cy="1038882"/>
          </a:xfrm>
          <a:prstGeom prst="rect">
            <a:avLst/>
          </a:prstGeom>
        </p:spPr>
      </p:pic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22844F24-B9E7-4530-A207-0C7F8049204C}"/>
              </a:ext>
            </a:extLst>
          </p:cNvPr>
          <p:cNvSpPr/>
          <p:nvPr/>
        </p:nvSpPr>
        <p:spPr>
          <a:xfrm>
            <a:off x="611603" y="-1"/>
            <a:ext cx="1714348" cy="85936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D97A691C-CF30-4184-9BDD-F76E013DF20B}"/>
              </a:ext>
            </a:extLst>
          </p:cNvPr>
          <p:cNvSpPr txBox="1"/>
          <p:nvPr/>
        </p:nvSpPr>
        <p:spPr>
          <a:xfrm>
            <a:off x="922561" y="142042"/>
            <a:ext cx="109243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יום ב'</a:t>
            </a:r>
          </a:p>
        </p:txBody>
      </p:sp>
      <p:pic>
        <p:nvPicPr>
          <p:cNvPr id="9" name="פזמון">
            <a:hlinkClick r:id="" action="ppaction://media"/>
            <a:extLst>
              <a:ext uri="{FF2B5EF4-FFF2-40B4-BE49-F238E27FC236}">
                <a16:creationId xmlns:a16="http://schemas.microsoft.com/office/drawing/2014/main" id="{5C3F7D0E-0DE0-4C85-8C15-AECC66466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6862" y="54385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0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grpSp>
        <p:nvGrpSpPr>
          <p:cNvPr id="6" name="קבוצה 5"/>
          <p:cNvGrpSpPr/>
          <p:nvPr/>
        </p:nvGrpSpPr>
        <p:grpSpPr>
          <a:xfrm>
            <a:off x="4132165" y="727667"/>
            <a:ext cx="5699744" cy="5447645"/>
            <a:chOff x="4132165" y="784817"/>
            <a:chExt cx="5699744" cy="5447645"/>
          </a:xfrm>
        </p:grpSpPr>
        <p:sp>
          <p:nvSpPr>
            <p:cNvPr id="7" name="תיבת טקסט 6">
              <a:extLst>
                <a:ext uri="{FF2B5EF4-FFF2-40B4-BE49-F238E27FC236}">
                  <a16:creationId xmlns:a16="http://schemas.microsoft.com/office/drawing/2014/main" id="{79902FF8-ABC4-4C04-9488-7340A8CD439E}"/>
                </a:ext>
              </a:extLst>
            </p:cNvPr>
            <p:cNvSpPr txBox="1"/>
            <p:nvPr/>
          </p:nvSpPr>
          <p:spPr>
            <a:xfrm>
              <a:off x="4132165" y="784817"/>
              <a:ext cx="5699744" cy="54476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he-IL" sz="4800" dirty="0">
                  <a:solidFill>
                    <a:srgbClr val="071B43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אם באותו קטע מופיע</a:t>
              </a:r>
            </a:p>
            <a:p>
              <a:pPr algn="l"/>
              <a:r>
                <a:rPr lang="he-IL" sz="4800" dirty="0">
                  <a:solidFill>
                    <a:srgbClr val="071B43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ריבוע צבעוני כזה:</a:t>
              </a:r>
            </a:p>
            <a:p>
              <a:pPr algn="l"/>
              <a:endPara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endParaRPr>
            </a:p>
            <a:p>
              <a:pPr algn="l"/>
              <a:endParaRPr lang="he-IL" sz="6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endParaRPr>
            </a:p>
            <a:p>
              <a:pPr algn="l"/>
              <a:r>
                <a:rPr lang="he-IL" sz="4800" dirty="0">
                  <a:solidFill>
                    <a:srgbClr val="071B43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סימן שמאחוריו מסתתר משהו</a:t>
              </a:r>
            </a:p>
            <a:p>
              <a:pPr algn="l"/>
              <a:r>
                <a:rPr lang="he-IL" sz="4800" dirty="0">
                  <a:solidFill>
                    <a:srgbClr val="071B43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שיעזור לנו להמשך הלימוד.</a:t>
              </a:r>
            </a:p>
            <a:p>
              <a:pPr algn="l"/>
              <a:r>
                <a:rPr lang="he-IL" sz="4800" dirty="0">
                  <a:solidFill>
                    <a:srgbClr val="071B43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נחשו... איך נגלה מה מסתתר שם?</a:t>
              </a:r>
            </a:p>
          </p:txBody>
        </p:sp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1112" y="2419861"/>
              <a:ext cx="1168656" cy="1460860"/>
            </a:xfrm>
            <a:prstGeom prst="rect">
              <a:avLst/>
            </a:prstGeom>
            <a:ln>
              <a:solidFill>
                <a:srgbClr val="071B43"/>
              </a:solidFill>
            </a:ln>
          </p:spPr>
        </p:pic>
      </p:grpSp>
      <p:pic>
        <p:nvPicPr>
          <p:cNvPr id="12" name="תמונה 11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C2699F00-C45E-46E0-8A08-F20F9D2E6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24" y="613367"/>
            <a:ext cx="4321785" cy="4748397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B13BB83-D75D-4142-A223-600E602E15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0" y="611579"/>
            <a:ext cx="2655206" cy="5630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9079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8921893-23B9-4688-BD6C-7AA66D5EA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640">
            <a:off x="3718671" y="610970"/>
            <a:ext cx="2655206" cy="5630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pic>
        <p:nvPicPr>
          <p:cNvPr id="10" name="תמונה 9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6542E9EA-7901-44A3-9932-F671D3876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2752">
            <a:off x="6285839" y="1573358"/>
            <a:ext cx="2295061" cy="420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29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3246128" y="2385017"/>
            <a:ext cx="569974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115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מוכנות?</a:t>
            </a:r>
          </a:p>
        </p:txBody>
      </p:sp>
    </p:spTree>
    <p:extLst>
      <p:ext uri="{BB962C8B-B14F-4D97-AF65-F5344CB8AC3E}">
        <p14:creationId xmlns:p14="http://schemas.microsoft.com/office/powerpoint/2010/main" val="1188135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תמונה שמכילה צבעוני, צמח, שונה, כמה&#10;&#10;התיאור נוצר באופן אוטומטי">
            <a:extLst>
              <a:ext uri="{FF2B5EF4-FFF2-40B4-BE49-F238E27FC236}">
                <a16:creationId xmlns:a16="http://schemas.microsoft.com/office/drawing/2014/main" id="{5CA8BB8E-8F88-4312-832A-CDEFE22A9C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1" t="616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2B75938A-30B0-4DC9-B749-422C616CE0CF}"/>
              </a:ext>
            </a:extLst>
          </p:cNvPr>
          <p:cNvSpPr/>
          <p:nvPr/>
        </p:nvSpPr>
        <p:spPr>
          <a:xfrm>
            <a:off x="6743700" y="-177558"/>
            <a:ext cx="4821747" cy="7420251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7128923" y="1193465"/>
            <a:ext cx="405130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ה' הוא מקור הטוב.</a:t>
            </a:r>
          </a:p>
          <a:p>
            <a:pPr algn="ctr"/>
            <a:r>
              <a:rPr lang="he-IL" sz="48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בואו ונראה מה אומר על כך אדמו"ר הזקן </a:t>
            </a:r>
            <a:r>
              <a:rPr lang="he-IL" sz="4800" dirty="0" err="1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בתניא</a:t>
            </a:r>
            <a:r>
              <a:rPr lang="he-IL" sz="48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:</a:t>
            </a:r>
          </a:p>
          <a:p>
            <a:pPr algn="ctr">
              <a:spcBef>
                <a:spcPts val="2400"/>
              </a:spcBef>
            </a:pPr>
            <a:r>
              <a:rPr lang="he-IL" sz="48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________________</a:t>
            </a:r>
          </a:p>
        </p:txBody>
      </p:sp>
      <p:pic>
        <p:nvPicPr>
          <p:cNvPr id="5" name="תמונה 4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A50FB8CA-EFFD-4806-A098-B0847F487E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71"/>
          <a:stretch/>
        </p:blipFill>
        <p:spPr>
          <a:xfrm rot="311472">
            <a:off x="230795" y="2920328"/>
            <a:ext cx="5350787" cy="48224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2AACE8EF-AE13-45A7-B8D0-F9D9B254FCBB}"/>
              </a:ext>
            </a:extLst>
          </p:cNvPr>
          <p:cNvGrpSpPr/>
          <p:nvPr/>
        </p:nvGrpSpPr>
        <p:grpSpPr>
          <a:xfrm>
            <a:off x="8610390" y="4897362"/>
            <a:ext cx="1113765" cy="1113765"/>
            <a:chOff x="6288507" y="1828800"/>
            <a:chExt cx="1113765" cy="1113765"/>
          </a:xfrm>
        </p:grpSpPr>
        <p:pic>
          <p:nvPicPr>
            <p:cNvPr id="10" name="תמונה 9">
              <a:extLst>
                <a:ext uri="{FF2B5EF4-FFF2-40B4-BE49-F238E27FC236}">
                  <a16:creationId xmlns:a16="http://schemas.microsoft.com/office/drawing/2014/main" id="{46A894E8-0979-490E-90BC-5DBF290DD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507" y="1828800"/>
              <a:ext cx="1113765" cy="1113765"/>
            </a:xfrm>
            <a:prstGeom prst="rect">
              <a:avLst/>
            </a:prstGeom>
          </p:spPr>
        </p:pic>
        <p:sp>
          <p:nvSpPr>
            <p:cNvPr id="11" name="מלבן 10">
              <a:extLst>
                <a:ext uri="{FF2B5EF4-FFF2-40B4-BE49-F238E27FC236}">
                  <a16:creationId xmlns:a16="http://schemas.microsoft.com/office/drawing/2014/main" id="{09790C57-6B70-4AE2-9D9F-47AC22F12BD4}"/>
                </a:ext>
              </a:extLst>
            </p:cNvPr>
            <p:cNvSpPr/>
            <p:nvPr/>
          </p:nvSpPr>
          <p:spPr>
            <a:xfrm>
              <a:off x="6463555" y="1914859"/>
              <a:ext cx="373820" cy="8617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e-IL" sz="5000" b="0" cap="none" spc="0" dirty="0">
                  <a:ln w="0"/>
                  <a:solidFill>
                    <a:srgbClr val="FF0000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969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4899__greencouch__beeps-1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אדם, מקורה, מפוספס, תינוק&#10;&#10;התיאור נוצר באופן אוטומטי">
            <a:extLst>
              <a:ext uri="{FF2B5EF4-FFF2-40B4-BE49-F238E27FC236}">
                <a16:creationId xmlns:a16="http://schemas.microsoft.com/office/drawing/2014/main" id="{9F4F9D63-7C78-4520-BAA3-BF93811C20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8" t="12832" b="141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מלבן: פינות מעוגלות 5">
            <a:extLst>
              <a:ext uri="{FF2B5EF4-FFF2-40B4-BE49-F238E27FC236}">
                <a16:creationId xmlns:a16="http://schemas.microsoft.com/office/drawing/2014/main" id="{F79EDB51-9A83-4AB6-A3D4-3D50F08C6FDB}"/>
              </a:ext>
            </a:extLst>
          </p:cNvPr>
          <p:cNvSpPr/>
          <p:nvPr/>
        </p:nvSpPr>
        <p:spPr>
          <a:xfrm>
            <a:off x="4418796" y="241709"/>
            <a:ext cx="3354409" cy="645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8319668" y="627571"/>
            <a:ext cx="2386377" cy="1743237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4547048" y="104721"/>
            <a:ext cx="3097904" cy="886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100"/>
              </a:lnSpc>
            </a:pPr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האם הוא דואג?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B79D492A-FF81-4C3D-82F8-D210B67B38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85" y="1166405"/>
            <a:ext cx="1451742" cy="1053015"/>
          </a:xfrm>
          <a:prstGeom prst="rect">
            <a:avLst/>
          </a:prstGeom>
        </p:spPr>
      </p:pic>
      <p:sp>
        <p:nvSpPr>
          <p:cNvPr id="25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8204182" y="693176"/>
            <a:ext cx="2617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DL 4.0 AAA" panose="00000506000000000000" pitchFamily="50" charset="-79"/>
                <a:cs typeface="Almoni Tzar DL 4.0 AAA" panose="00000506000000000000" pitchFamily="50" charset="-79"/>
              </a:rPr>
              <a:t>מי ירשום אותי לגן?</a:t>
            </a:r>
          </a:p>
        </p:txBody>
      </p:sp>
      <p:sp>
        <p:nvSpPr>
          <p:cNvPr id="19" name="מלבן: פינות מעוגלות 18">
            <a:extLst>
              <a:ext uri="{FF2B5EF4-FFF2-40B4-BE49-F238E27FC236}">
                <a16:creationId xmlns:a16="http://schemas.microsoft.com/office/drawing/2014/main" id="{E4354F24-52BE-4936-B3B2-0E539270FE4B}"/>
              </a:ext>
            </a:extLst>
          </p:cNvPr>
          <p:cNvSpPr/>
          <p:nvPr/>
        </p:nvSpPr>
        <p:spPr>
          <a:xfrm>
            <a:off x="8674217" y="3055657"/>
            <a:ext cx="3180825" cy="1883660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1" name="תמונה 20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D890F414-D980-4053-94AB-6B9DBC18CBD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67" y="3303208"/>
            <a:ext cx="1344053" cy="1407552"/>
          </a:xfrm>
          <a:prstGeom prst="rect">
            <a:avLst/>
          </a:prstGeom>
        </p:spPr>
      </p:pic>
      <p:sp>
        <p:nvSpPr>
          <p:cNvPr id="24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9620633" y="3324135"/>
            <a:ext cx="25015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DL 4.0 AAA" panose="00000506000000000000" pitchFamily="50" charset="-79"/>
                <a:cs typeface="Almoni Tzar DL 4.0 AAA" panose="00000506000000000000" pitchFamily="50" charset="-79"/>
              </a:rPr>
              <a:t>החורף מגיע,</a:t>
            </a:r>
          </a:p>
          <a:p>
            <a:pPr algn="ctr"/>
            <a:r>
              <a:rPr lang="he-IL" sz="2800" dirty="0">
                <a:solidFill>
                  <a:srgbClr val="071B43"/>
                </a:solidFill>
                <a:latin typeface="Almoni Tzar DL 4.0 AAA" panose="00000506000000000000" pitchFamily="50" charset="-79"/>
                <a:cs typeface="Almoni Tzar DL 4.0 AAA" panose="00000506000000000000" pitchFamily="50" charset="-79"/>
              </a:rPr>
              <a:t>האם יהיה לי לבוש</a:t>
            </a:r>
          </a:p>
          <a:p>
            <a:pPr algn="ctr"/>
            <a:r>
              <a:rPr lang="he-IL" sz="2800" dirty="0">
                <a:solidFill>
                  <a:srgbClr val="071B43"/>
                </a:solidFill>
                <a:latin typeface="Almoni Tzar DL 4.0 AAA" panose="00000506000000000000" pitchFamily="50" charset="-79"/>
                <a:cs typeface="Almoni Tzar DL 4.0 AAA" panose="00000506000000000000" pitchFamily="50" charset="-79"/>
              </a:rPr>
              <a:t>מספיק מחמם?</a:t>
            </a:r>
          </a:p>
        </p:txBody>
      </p:sp>
      <p:sp>
        <p:nvSpPr>
          <p:cNvPr id="27" name="מלבן: פינות מעוגלות 26">
            <a:extLst>
              <a:ext uri="{FF2B5EF4-FFF2-40B4-BE49-F238E27FC236}">
                <a16:creationId xmlns:a16="http://schemas.microsoft.com/office/drawing/2014/main" id="{C5B01F95-46BD-4A11-A889-22FD91E3127C}"/>
              </a:ext>
            </a:extLst>
          </p:cNvPr>
          <p:cNvSpPr/>
          <p:nvPr/>
        </p:nvSpPr>
        <p:spPr>
          <a:xfrm>
            <a:off x="5897313" y="2617541"/>
            <a:ext cx="2386377" cy="2091589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5977404" y="2671810"/>
            <a:ext cx="21358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DL 4.0 AAA" panose="00000506000000000000" pitchFamily="50" charset="-79"/>
                <a:cs typeface="Almoni Tzar DL 4.0 AAA" panose="00000506000000000000" pitchFamily="50" charset="-79"/>
              </a:rPr>
              <a:t>עוד מעט אהיה רעב,</a:t>
            </a:r>
          </a:p>
          <a:p>
            <a:pPr algn="ctr"/>
            <a:r>
              <a:rPr lang="he-IL" sz="2800" dirty="0">
                <a:solidFill>
                  <a:srgbClr val="071B43"/>
                </a:solidFill>
                <a:latin typeface="Almoni Tzar DL 4.0 AAA" panose="00000506000000000000" pitchFamily="50" charset="-79"/>
                <a:cs typeface="Almoni Tzar DL 4.0 AAA" panose="00000506000000000000" pitchFamily="50" charset="-79"/>
              </a:rPr>
              <a:t>האם יתנו לי לאכול?</a:t>
            </a:r>
          </a:p>
        </p:txBody>
      </p:sp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6944C80E-15BB-40B9-B56C-1F5A623F7072}"/>
              </a:ext>
            </a:extLst>
          </p:cNvPr>
          <p:cNvGrpSpPr/>
          <p:nvPr/>
        </p:nvGrpSpPr>
        <p:grpSpPr>
          <a:xfrm>
            <a:off x="6111828" y="3725232"/>
            <a:ext cx="1957346" cy="837927"/>
            <a:chOff x="-2408387" y="4014040"/>
            <a:chExt cx="3797719" cy="1625779"/>
          </a:xfrm>
        </p:grpSpPr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8816FEF2-21CD-4C34-85D7-510AF0F9F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08387" y="4014040"/>
              <a:ext cx="3797719" cy="1625779"/>
            </a:xfrm>
            <a:prstGeom prst="rect">
              <a:avLst/>
            </a:prstGeom>
          </p:spPr>
        </p:pic>
        <p:pic>
          <p:nvPicPr>
            <p:cNvPr id="10" name="תמונה 9">
              <a:extLst>
                <a:ext uri="{FF2B5EF4-FFF2-40B4-BE49-F238E27FC236}">
                  <a16:creationId xmlns:a16="http://schemas.microsoft.com/office/drawing/2014/main" id="{79D97CFA-14D1-4BE1-87C1-4E5ED9DF7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32142" y="4098309"/>
              <a:ext cx="2108168" cy="1307563"/>
            </a:xfrm>
            <a:prstGeom prst="rect">
              <a:avLst/>
            </a:prstGeom>
          </p:spPr>
        </p:pic>
      </p:grpSp>
      <p:grpSp>
        <p:nvGrpSpPr>
          <p:cNvPr id="28" name="קבוצה 27">
            <a:extLst>
              <a:ext uri="{FF2B5EF4-FFF2-40B4-BE49-F238E27FC236}">
                <a16:creationId xmlns:a16="http://schemas.microsoft.com/office/drawing/2014/main" id="{7B691409-DB02-41A7-9080-5B5C895220A0}"/>
              </a:ext>
            </a:extLst>
          </p:cNvPr>
          <p:cNvGrpSpPr/>
          <p:nvPr/>
        </p:nvGrpSpPr>
        <p:grpSpPr>
          <a:xfrm>
            <a:off x="562305" y="309307"/>
            <a:ext cx="1290960" cy="1290958"/>
            <a:chOff x="6288507" y="1828800"/>
            <a:chExt cx="1113765" cy="1113765"/>
          </a:xfrm>
        </p:grpSpPr>
        <p:pic>
          <p:nvPicPr>
            <p:cNvPr id="29" name="תמונה 28">
              <a:extLst>
                <a:ext uri="{FF2B5EF4-FFF2-40B4-BE49-F238E27FC236}">
                  <a16:creationId xmlns:a16="http://schemas.microsoft.com/office/drawing/2014/main" id="{6ACB1FB1-A1F1-4C8A-A548-B72A9B05C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507" y="1828800"/>
              <a:ext cx="1113765" cy="1113765"/>
            </a:xfrm>
            <a:prstGeom prst="rect">
              <a:avLst/>
            </a:prstGeom>
          </p:spPr>
        </p:pic>
        <p:sp>
          <p:nvSpPr>
            <p:cNvPr id="30" name="מלבן 29">
              <a:extLst>
                <a:ext uri="{FF2B5EF4-FFF2-40B4-BE49-F238E27FC236}">
                  <a16:creationId xmlns:a16="http://schemas.microsoft.com/office/drawing/2014/main" id="{63AA6192-79B9-43E1-A00A-9BA3472A4E35}"/>
                </a:ext>
              </a:extLst>
            </p:cNvPr>
            <p:cNvSpPr/>
            <p:nvPr/>
          </p:nvSpPr>
          <p:spPr>
            <a:xfrm>
              <a:off x="6462241" y="2011317"/>
              <a:ext cx="376447" cy="7434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rtl="0"/>
              <a:r>
                <a:rPr lang="he-IL" sz="5000" b="0" cap="none" spc="0" dirty="0">
                  <a:ln w="0"/>
                  <a:solidFill>
                    <a:srgbClr val="FF0000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245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4899__greencouch__beeps-1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  <p:bldP spid="24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אדם, מקורה, מפוספס, תינוק&#10;&#10;התיאור נוצר באופן אוטומטי">
            <a:extLst>
              <a:ext uri="{FF2B5EF4-FFF2-40B4-BE49-F238E27FC236}">
                <a16:creationId xmlns:a16="http://schemas.microsoft.com/office/drawing/2014/main" id="{9F4F9D63-7C78-4520-BAA3-BF93811C2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8" t="12832" b="141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7615989" y="1"/>
            <a:ext cx="4576011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17" name="תיבת טקסט 6">
            <a:extLst>
              <a:ext uri="{FF2B5EF4-FFF2-40B4-BE49-F238E27FC236}">
                <a16:creationId xmlns:a16="http://schemas.microsoft.com/office/drawing/2014/main" id="{C18C6B96-AE60-4A5C-98CC-0B89183B7159}"/>
              </a:ext>
            </a:extLst>
          </p:cNvPr>
          <p:cNvSpPr txBox="1"/>
          <p:nvPr/>
        </p:nvSpPr>
        <p:spPr>
          <a:xfrm>
            <a:off x="7967828" y="1982756"/>
            <a:ext cx="38723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כמו תינוק שבוטח בהוריו</a:t>
            </a:r>
          </a:p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גם אם משהו קורה,</a:t>
            </a:r>
          </a:p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כך גם אנו –</a:t>
            </a:r>
          </a:p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בכל מצב נישען על הבורא</a:t>
            </a:r>
          </a:p>
        </p:txBody>
      </p:sp>
    </p:spTree>
    <p:extLst>
      <p:ext uri="{BB962C8B-B14F-4D97-AF65-F5344CB8AC3E}">
        <p14:creationId xmlns:p14="http://schemas.microsoft.com/office/powerpoint/2010/main" val="383208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2747211" y="1565679"/>
            <a:ext cx="669757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6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ה', אבא שלנו, דואג לנו</a:t>
            </a:r>
          </a:p>
          <a:p>
            <a:pPr algn="ctr"/>
            <a:r>
              <a:rPr lang="he-IL" sz="6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לכן – איננו צריכים לדאוג!</a:t>
            </a:r>
          </a:p>
        </p:txBody>
      </p: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C5CED58A-EA79-4F18-BFF8-6F67FF48BF91}"/>
              </a:ext>
            </a:extLst>
          </p:cNvPr>
          <p:cNvGrpSpPr/>
          <p:nvPr/>
        </p:nvGrpSpPr>
        <p:grpSpPr>
          <a:xfrm>
            <a:off x="5444601" y="4480319"/>
            <a:ext cx="1290960" cy="1290958"/>
            <a:chOff x="6288507" y="1828800"/>
            <a:chExt cx="1113765" cy="1113765"/>
          </a:xfrm>
        </p:grpSpPr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0000EBCE-A6A3-42F3-A873-2F6F6A6E5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507" y="1828800"/>
              <a:ext cx="1113765" cy="1113765"/>
            </a:xfrm>
            <a:prstGeom prst="rect">
              <a:avLst/>
            </a:prstGeom>
          </p:spPr>
        </p:pic>
        <p:sp>
          <p:nvSpPr>
            <p:cNvPr id="8" name="מלבן 7">
              <a:extLst>
                <a:ext uri="{FF2B5EF4-FFF2-40B4-BE49-F238E27FC236}">
                  <a16:creationId xmlns:a16="http://schemas.microsoft.com/office/drawing/2014/main" id="{95D71463-41FE-446E-B9BE-8924BA54EA51}"/>
                </a:ext>
              </a:extLst>
            </p:cNvPr>
            <p:cNvSpPr/>
            <p:nvPr/>
          </p:nvSpPr>
          <p:spPr>
            <a:xfrm>
              <a:off x="6462241" y="2011317"/>
              <a:ext cx="376447" cy="7434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rtl="0"/>
              <a:r>
                <a:rPr lang="he-IL" sz="5000" b="0" cap="none" spc="0" dirty="0">
                  <a:ln w="0"/>
                  <a:solidFill>
                    <a:srgbClr val="FF0000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6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4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91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4899__greencouch__beeps-1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2153081" y="504126"/>
            <a:ext cx="7874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5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האם זה אומר </a:t>
            </a:r>
            <a:r>
              <a:rPr lang="he-IL" sz="5400" dirty="0" err="1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שהכל</a:t>
            </a:r>
            <a:r>
              <a:rPr lang="he-IL" sz="5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 חלק, נעים ומושלם?</a:t>
            </a:r>
          </a:p>
          <a:p>
            <a:pPr algn="ctr"/>
            <a:r>
              <a:rPr lang="he-IL" sz="5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לא, אנחנו עדיין בגלות...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ED42F4EF-F238-414D-B8F3-A87CE7FEB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78" y="2836656"/>
            <a:ext cx="5334000" cy="5860534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47FBE735-DE37-4B65-8150-DAC2DF81F8BD}"/>
              </a:ext>
            </a:extLst>
          </p:cNvPr>
          <p:cNvSpPr txBox="1"/>
          <p:nvPr/>
        </p:nvSpPr>
        <p:spPr>
          <a:xfrm>
            <a:off x="1474062" y="2150834"/>
            <a:ext cx="92320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אבל:</a:t>
            </a:r>
          </a:p>
          <a:p>
            <a:pPr algn="ctr"/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גם כאשר המצב לא נעים ומאכזב</a:t>
            </a:r>
          </a:p>
          <a:p>
            <a:pPr algn="ctr"/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נזכור </a:t>
            </a:r>
            <a:r>
              <a:rPr lang="he-IL" sz="3600" dirty="0" err="1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שהכל</a:t>
            </a:r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 ממנו – אבא שאוהב</a:t>
            </a:r>
          </a:p>
          <a:p>
            <a:pPr algn="ctr"/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ואם כך – ברור שעל טובתנו הוא חושב</a:t>
            </a:r>
          </a:p>
        </p:txBody>
      </p:sp>
    </p:spTree>
    <p:extLst>
      <p:ext uri="{BB962C8B-B14F-4D97-AF65-F5344CB8AC3E}">
        <p14:creationId xmlns:p14="http://schemas.microsoft.com/office/powerpoint/2010/main" val="283275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955800" y="1104013"/>
            <a:ext cx="8280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5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אם נזכור את זה תמיד, נעבוד את השם מתוך:</a:t>
            </a: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3A25CA58-E4AD-4117-B2ED-1B16CCC191EC}"/>
              </a:ext>
            </a:extLst>
          </p:cNvPr>
          <p:cNvSpPr/>
          <p:nvPr/>
        </p:nvSpPr>
        <p:spPr>
          <a:xfrm rot="20888267">
            <a:off x="475550" y="2524797"/>
            <a:ext cx="1051891" cy="11733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600"/>
              </a:lnSpc>
            </a:pPr>
            <a:r>
              <a:rPr lang="he-IL" sz="16600" b="1" cap="none" spc="0" dirty="0">
                <a:ln w="0"/>
                <a:solidFill>
                  <a:srgbClr val="C00000"/>
                </a:solidFill>
                <a:latin typeface="Ploni Yad v2 AAA" panose="00000500000000000000" pitchFamily="50" charset="-79"/>
                <a:cs typeface="Alpha" pitchFamily="2" charset="-79"/>
              </a:rPr>
              <a:t>?</a:t>
            </a:r>
          </a:p>
        </p:txBody>
      </p:sp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CF140A0D-83FE-42D4-BC8C-89AA30511798}"/>
              </a:ext>
            </a:extLst>
          </p:cNvPr>
          <p:cNvGrpSpPr/>
          <p:nvPr/>
        </p:nvGrpSpPr>
        <p:grpSpPr>
          <a:xfrm>
            <a:off x="5539118" y="4872401"/>
            <a:ext cx="1113765" cy="1113765"/>
            <a:chOff x="6288507" y="1828800"/>
            <a:chExt cx="1113765" cy="1113765"/>
          </a:xfrm>
        </p:grpSpPr>
        <p:pic>
          <p:nvPicPr>
            <p:cNvPr id="20" name="תמונה 19">
              <a:extLst>
                <a:ext uri="{FF2B5EF4-FFF2-40B4-BE49-F238E27FC236}">
                  <a16:creationId xmlns:a16="http://schemas.microsoft.com/office/drawing/2014/main" id="{AA6D653B-80B0-4971-A395-6893B45BA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507" y="1828800"/>
              <a:ext cx="1113765" cy="1113765"/>
            </a:xfrm>
            <a:prstGeom prst="rect">
              <a:avLst/>
            </a:prstGeom>
          </p:spPr>
        </p:pic>
        <p:sp>
          <p:nvSpPr>
            <p:cNvPr id="21" name="מלבן 20">
              <a:extLst>
                <a:ext uri="{FF2B5EF4-FFF2-40B4-BE49-F238E27FC236}">
                  <a16:creationId xmlns:a16="http://schemas.microsoft.com/office/drawing/2014/main" id="{BA23BA0D-3AAB-4A79-953A-78AF0EAFF67F}"/>
                </a:ext>
              </a:extLst>
            </p:cNvPr>
            <p:cNvSpPr/>
            <p:nvPr/>
          </p:nvSpPr>
          <p:spPr>
            <a:xfrm>
              <a:off x="6432296" y="1914859"/>
              <a:ext cx="436338" cy="8617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e-IL" sz="5000" b="0" cap="none" spc="0" dirty="0">
                  <a:ln w="0"/>
                  <a:solidFill>
                    <a:srgbClr val="FF0000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4</a:t>
              </a:r>
            </a:p>
          </p:txBody>
        </p:sp>
      </p:grpSp>
      <p:sp>
        <p:nvSpPr>
          <p:cNvPr id="23" name="מלבן 22">
            <a:extLst>
              <a:ext uri="{FF2B5EF4-FFF2-40B4-BE49-F238E27FC236}">
                <a16:creationId xmlns:a16="http://schemas.microsoft.com/office/drawing/2014/main" id="{7A16E162-BA14-412F-9CE5-8403FA7869BD}"/>
              </a:ext>
            </a:extLst>
          </p:cNvPr>
          <p:cNvSpPr/>
          <p:nvPr/>
        </p:nvSpPr>
        <p:spPr>
          <a:xfrm rot="718837">
            <a:off x="10702324" y="4673998"/>
            <a:ext cx="1051891" cy="11733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4600"/>
              </a:lnSpc>
            </a:pPr>
            <a:r>
              <a:rPr lang="he-IL" sz="16600" b="1" cap="none" spc="0" dirty="0">
                <a:ln w="0"/>
                <a:solidFill>
                  <a:srgbClr val="C00000"/>
                </a:solidFill>
                <a:latin typeface="Ploni Yad v2 AAA" panose="00000500000000000000" pitchFamily="50" charset="-79"/>
                <a:cs typeface="Alpha" pitchFamily="2" charset="-79"/>
              </a:rPr>
              <a:t>?</a:t>
            </a:r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531D5C3D-A7F2-44A1-BBD8-280089186DA5}"/>
              </a:ext>
            </a:extLst>
          </p:cNvPr>
          <p:cNvSpPr txBox="1"/>
          <p:nvPr/>
        </p:nvSpPr>
        <p:spPr>
          <a:xfrm>
            <a:off x="3915371" y="2751744"/>
            <a:ext cx="1812462" cy="1323439"/>
          </a:xfrm>
          <a:prstGeom prst="rect">
            <a:avLst/>
          </a:prstGeom>
          <a:noFill/>
          <a:ln>
            <a:solidFill>
              <a:srgbClr val="071B4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יפה מאוד!</a:t>
            </a:r>
            <a:r>
              <a:rPr lang="en-US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/>
            </a:r>
            <a:br>
              <a:rPr lang="en-US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</a:br>
            <a:r>
              <a:rPr lang="he-IL" sz="4000" dirty="0">
                <a:solidFill>
                  <a:srgbClr val="C000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מתוך שמחה</a:t>
            </a:r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B11D8546-1936-4F52-ADF5-7B7D7E9A1479}"/>
              </a:ext>
            </a:extLst>
          </p:cNvPr>
          <p:cNvSpPr txBox="1"/>
          <p:nvPr/>
        </p:nvSpPr>
        <p:spPr>
          <a:xfrm>
            <a:off x="9030072" y="3059521"/>
            <a:ext cx="1529210" cy="707886"/>
          </a:xfrm>
          <a:prstGeom prst="rect">
            <a:avLst/>
          </a:prstGeom>
          <a:noFill/>
          <a:ln>
            <a:solidFill>
              <a:srgbClr val="071B4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נסו שוב...</a:t>
            </a:r>
          </a:p>
        </p:txBody>
      </p:sp>
      <p:sp>
        <p:nvSpPr>
          <p:cNvPr id="30" name="תיבת טקסט 29">
            <a:extLst>
              <a:ext uri="{FF2B5EF4-FFF2-40B4-BE49-F238E27FC236}">
                <a16:creationId xmlns:a16="http://schemas.microsoft.com/office/drawing/2014/main" id="{FE70DEB1-8D93-4D4E-9057-4DD3DBFFB161}"/>
              </a:ext>
            </a:extLst>
          </p:cNvPr>
          <p:cNvSpPr txBox="1"/>
          <p:nvPr/>
        </p:nvSpPr>
        <p:spPr>
          <a:xfrm>
            <a:off x="6547354" y="3059521"/>
            <a:ext cx="1529210" cy="707886"/>
          </a:xfrm>
          <a:prstGeom prst="rect">
            <a:avLst/>
          </a:prstGeom>
          <a:noFill/>
          <a:ln>
            <a:solidFill>
              <a:srgbClr val="071B4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נסו שוב...</a:t>
            </a:r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89A6EFA6-AC59-4469-BB16-FF197CAE6470}"/>
              </a:ext>
            </a:extLst>
          </p:cNvPr>
          <p:cNvSpPr txBox="1"/>
          <p:nvPr/>
        </p:nvSpPr>
        <p:spPr>
          <a:xfrm>
            <a:off x="1581918" y="3072836"/>
            <a:ext cx="1529210" cy="707886"/>
          </a:xfrm>
          <a:prstGeom prst="rect">
            <a:avLst/>
          </a:prstGeom>
          <a:noFill/>
          <a:ln>
            <a:solidFill>
              <a:srgbClr val="071B4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נסו שוב...</a:t>
            </a:r>
          </a:p>
        </p:txBody>
      </p:sp>
      <p:grpSp>
        <p:nvGrpSpPr>
          <p:cNvPr id="24" name="קבוצה 23">
            <a:extLst>
              <a:ext uri="{FF2B5EF4-FFF2-40B4-BE49-F238E27FC236}">
                <a16:creationId xmlns:a16="http://schemas.microsoft.com/office/drawing/2014/main" id="{65CD0E1E-5607-41B1-AC75-F3B4A1534391}"/>
              </a:ext>
            </a:extLst>
          </p:cNvPr>
          <p:cNvGrpSpPr/>
          <p:nvPr/>
        </p:nvGrpSpPr>
        <p:grpSpPr>
          <a:xfrm>
            <a:off x="8781653" y="2510007"/>
            <a:ext cx="2026048" cy="1806915"/>
            <a:chOff x="8781653" y="2510007"/>
            <a:chExt cx="2026048" cy="1806915"/>
          </a:xfrm>
        </p:grpSpPr>
        <p:sp>
          <p:nvSpPr>
            <p:cNvPr id="6" name="מלבן 5">
              <a:extLst>
                <a:ext uri="{FF2B5EF4-FFF2-40B4-BE49-F238E27FC236}">
                  <a16:creationId xmlns:a16="http://schemas.microsoft.com/office/drawing/2014/main" id="{D0D73C2B-49C9-466D-A931-51E734AC91FF}"/>
                </a:ext>
              </a:extLst>
            </p:cNvPr>
            <p:cNvSpPr/>
            <p:nvPr/>
          </p:nvSpPr>
          <p:spPr>
            <a:xfrm>
              <a:off x="8781653" y="2510007"/>
              <a:ext cx="2026048" cy="1806915"/>
            </a:xfrm>
            <a:prstGeom prst="rect">
              <a:avLst/>
            </a:prstGeom>
            <a:gradFill flip="none" rotWithShape="1">
              <a:gsLst>
                <a:gs pos="0">
                  <a:srgbClr val="ACD6D8"/>
                </a:gs>
                <a:gs pos="90000">
                  <a:srgbClr val="1CB3C5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63500" dist="63500" dir="18900000" algn="bl" rotWithShape="0">
                <a:prstClr val="black">
                  <a:alpha val="18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תיבת טקסט 13">
              <a:extLst>
                <a:ext uri="{FF2B5EF4-FFF2-40B4-BE49-F238E27FC236}">
                  <a16:creationId xmlns:a16="http://schemas.microsoft.com/office/drawing/2014/main" id="{8E51EF25-1258-4D8F-A409-BEECF3CA6F5A}"/>
                </a:ext>
              </a:extLst>
            </p:cNvPr>
            <p:cNvSpPr txBox="1"/>
            <p:nvPr/>
          </p:nvSpPr>
          <p:spPr>
            <a:xfrm>
              <a:off x="9337477" y="2859466"/>
              <a:ext cx="9144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e-IL" sz="6600" dirty="0">
                  <a:solidFill>
                    <a:srgbClr val="071B43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1</a:t>
              </a:r>
            </a:p>
          </p:txBody>
        </p:sp>
      </p:grpSp>
      <p:grpSp>
        <p:nvGrpSpPr>
          <p:cNvPr id="25" name="קבוצה 24">
            <a:extLst>
              <a:ext uri="{FF2B5EF4-FFF2-40B4-BE49-F238E27FC236}">
                <a16:creationId xmlns:a16="http://schemas.microsoft.com/office/drawing/2014/main" id="{5C3B5E2B-704E-482B-A15D-F7C7FF80C17B}"/>
              </a:ext>
            </a:extLst>
          </p:cNvPr>
          <p:cNvGrpSpPr/>
          <p:nvPr/>
        </p:nvGrpSpPr>
        <p:grpSpPr>
          <a:xfrm>
            <a:off x="6298935" y="2510007"/>
            <a:ext cx="2026048" cy="1806915"/>
            <a:chOff x="6298935" y="2510007"/>
            <a:chExt cx="2026048" cy="1806915"/>
          </a:xfrm>
        </p:grpSpPr>
        <p:sp>
          <p:nvSpPr>
            <p:cNvPr id="11" name="מלבן 10">
              <a:extLst>
                <a:ext uri="{FF2B5EF4-FFF2-40B4-BE49-F238E27FC236}">
                  <a16:creationId xmlns:a16="http://schemas.microsoft.com/office/drawing/2014/main" id="{4F51B7AB-4EF3-488B-AAB8-6CB6EB31B5B4}"/>
                </a:ext>
              </a:extLst>
            </p:cNvPr>
            <p:cNvSpPr/>
            <p:nvPr/>
          </p:nvSpPr>
          <p:spPr>
            <a:xfrm>
              <a:off x="6298935" y="2510007"/>
              <a:ext cx="2026048" cy="1806915"/>
            </a:xfrm>
            <a:prstGeom prst="rect">
              <a:avLst/>
            </a:prstGeom>
            <a:gradFill flip="none" rotWithShape="1">
              <a:gsLst>
                <a:gs pos="0">
                  <a:srgbClr val="ACD6D8"/>
                </a:gs>
                <a:gs pos="90000">
                  <a:srgbClr val="1CB3C5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63500" dist="63500" dir="18900000" algn="bl" rotWithShape="0">
                <a:prstClr val="black">
                  <a:alpha val="18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תיבת טקסט 14">
              <a:extLst>
                <a:ext uri="{FF2B5EF4-FFF2-40B4-BE49-F238E27FC236}">
                  <a16:creationId xmlns:a16="http://schemas.microsoft.com/office/drawing/2014/main" id="{591591CB-C58F-46B5-93BB-17096BE5B6E5}"/>
                </a:ext>
              </a:extLst>
            </p:cNvPr>
            <p:cNvSpPr txBox="1"/>
            <p:nvPr/>
          </p:nvSpPr>
          <p:spPr>
            <a:xfrm>
              <a:off x="6854759" y="2859466"/>
              <a:ext cx="9144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e-IL" sz="6600" dirty="0">
                  <a:solidFill>
                    <a:srgbClr val="071B43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2</a:t>
              </a:r>
            </a:p>
          </p:txBody>
        </p:sp>
      </p:grpSp>
      <p:grpSp>
        <p:nvGrpSpPr>
          <p:cNvPr id="26" name="קבוצה 25">
            <a:extLst>
              <a:ext uri="{FF2B5EF4-FFF2-40B4-BE49-F238E27FC236}">
                <a16:creationId xmlns:a16="http://schemas.microsoft.com/office/drawing/2014/main" id="{26AF364B-D7BC-479C-88FD-A1AAAF65D9A1}"/>
              </a:ext>
            </a:extLst>
          </p:cNvPr>
          <p:cNvGrpSpPr/>
          <p:nvPr/>
        </p:nvGrpSpPr>
        <p:grpSpPr>
          <a:xfrm>
            <a:off x="3816217" y="2510007"/>
            <a:ext cx="2026048" cy="1806915"/>
            <a:chOff x="3816217" y="2510007"/>
            <a:chExt cx="2026048" cy="1806915"/>
          </a:xfrm>
        </p:grpSpPr>
        <p:sp>
          <p:nvSpPr>
            <p:cNvPr id="12" name="מלבן 11">
              <a:extLst>
                <a:ext uri="{FF2B5EF4-FFF2-40B4-BE49-F238E27FC236}">
                  <a16:creationId xmlns:a16="http://schemas.microsoft.com/office/drawing/2014/main" id="{47A5CBB1-6E47-4FC9-8777-A8DC4C68F1EC}"/>
                </a:ext>
              </a:extLst>
            </p:cNvPr>
            <p:cNvSpPr/>
            <p:nvPr/>
          </p:nvSpPr>
          <p:spPr>
            <a:xfrm>
              <a:off x="3816217" y="2510007"/>
              <a:ext cx="2026048" cy="1806915"/>
            </a:xfrm>
            <a:prstGeom prst="rect">
              <a:avLst/>
            </a:prstGeom>
            <a:gradFill flip="none" rotWithShape="1">
              <a:gsLst>
                <a:gs pos="0">
                  <a:srgbClr val="ACD6D8"/>
                </a:gs>
                <a:gs pos="90000">
                  <a:srgbClr val="1CB3C5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63500" dist="63500" dir="18900000" algn="bl" rotWithShape="0">
                <a:prstClr val="black">
                  <a:alpha val="18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" name="תיבת טקסט 15">
              <a:extLst>
                <a:ext uri="{FF2B5EF4-FFF2-40B4-BE49-F238E27FC236}">
                  <a16:creationId xmlns:a16="http://schemas.microsoft.com/office/drawing/2014/main" id="{37E1474F-70ED-478D-A293-C4863DFB1A4E}"/>
                </a:ext>
              </a:extLst>
            </p:cNvPr>
            <p:cNvSpPr txBox="1"/>
            <p:nvPr/>
          </p:nvSpPr>
          <p:spPr>
            <a:xfrm>
              <a:off x="4372041" y="2859466"/>
              <a:ext cx="9144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e-IL" sz="6600" dirty="0">
                  <a:solidFill>
                    <a:srgbClr val="071B43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3</a:t>
              </a:r>
            </a:p>
          </p:txBody>
        </p:sp>
      </p:grpSp>
      <p:grpSp>
        <p:nvGrpSpPr>
          <p:cNvPr id="27" name="קבוצה 26">
            <a:extLst>
              <a:ext uri="{FF2B5EF4-FFF2-40B4-BE49-F238E27FC236}">
                <a16:creationId xmlns:a16="http://schemas.microsoft.com/office/drawing/2014/main" id="{56340CC0-ED26-41BE-BE95-C831A7EFA3A2}"/>
              </a:ext>
            </a:extLst>
          </p:cNvPr>
          <p:cNvGrpSpPr/>
          <p:nvPr/>
        </p:nvGrpSpPr>
        <p:grpSpPr>
          <a:xfrm>
            <a:off x="1333499" y="2510007"/>
            <a:ext cx="2026048" cy="1806915"/>
            <a:chOff x="1333499" y="2510007"/>
            <a:chExt cx="2026048" cy="1806915"/>
          </a:xfrm>
        </p:grpSpPr>
        <p:sp>
          <p:nvSpPr>
            <p:cNvPr id="13" name="מלבן 12">
              <a:extLst>
                <a:ext uri="{FF2B5EF4-FFF2-40B4-BE49-F238E27FC236}">
                  <a16:creationId xmlns:a16="http://schemas.microsoft.com/office/drawing/2014/main" id="{B5DE4BBA-259F-4F83-A034-6C5A5ACF45CE}"/>
                </a:ext>
              </a:extLst>
            </p:cNvPr>
            <p:cNvSpPr/>
            <p:nvPr/>
          </p:nvSpPr>
          <p:spPr>
            <a:xfrm>
              <a:off x="1333499" y="2510007"/>
              <a:ext cx="2026048" cy="1806915"/>
            </a:xfrm>
            <a:prstGeom prst="rect">
              <a:avLst/>
            </a:prstGeom>
            <a:gradFill flip="none" rotWithShape="1">
              <a:gsLst>
                <a:gs pos="0">
                  <a:srgbClr val="ACD6D8"/>
                </a:gs>
                <a:gs pos="90000">
                  <a:srgbClr val="1CB3C5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63500" dist="63500" dir="18900000" algn="bl" rotWithShape="0">
                <a:prstClr val="black">
                  <a:alpha val="18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D077D7EE-76E2-49A8-B0CB-C87ADF8003A4}"/>
                </a:ext>
              </a:extLst>
            </p:cNvPr>
            <p:cNvSpPr txBox="1"/>
            <p:nvPr/>
          </p:nvSpPr>
          <p:spPr>
            <a:xfrm>
              <a:off x="1889323" y="2859466"/>
              <a:ext cx="91440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e-IL" sz="6600" dirty="0">
                  <a:solidFill>
                    <a:srgbClr val="071B43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4</a:t>
              </a:r>
            </a:p>
          </p:txBody>
        </p:sp>
      </p:grp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0BF4FA4C-6873-4980-8A5E-51398A20F620}"/>
              </a:ext>
            </a:extLst>
          </p:cNvPr>
          <p:cNvSpPr txBox="1"/>
          <p:nvPr/>
        </p:nvSpPr>
        <p:spPr>
          <a:xfrm>
            <a:off x="1496291" y="5948110"/>
            <a:ext cx="9199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בחרו את התשובה המתאימה מבין האפשרויות שבכרטיס, ולחצו על מספר התשובה כדי לגלות אם צדקתם.</a:t>
            </a:r>
          </a:p>
        </p:txBody>
      </p:sp>
    </p:spTree>
    <p:extLst>
      <p:ext uri="{BB962C8B-B14F-4D97-AF65-F5344CB8AC3E}">
        <p14:creationId xmlns:p14="http://schemas.microsoft.com/office/powerpoint/2010/main" val="101333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4899__greencouch__beeps-1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תמונה שמכילה צבעוני, צמח, שונה, כמה&#10;&#10;התיאור נוצר באופן אוטומטי">
            <a:extLst>
              <a:ext uri="{FF2B5EF4-FFF2-40B4-BE49-F238E27FC236}">
                <a16:creationId xmlns:a16="http://schemas.microsoft.com/office/drawing/2014/main" id="{5CA8BB8E-8F88-4312-832A-CDEFE22A9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1" t="616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2B75938A-30B0-4DC9-B749-422C616CE0CF}"/>
              </a:ext>
            </a:extLst>
          </p:cNvPr>
          <p:cNvSpPr/>
          <p:nvPr/>
        </p:nvSpPr>
        <p:spPr>
          <a:xfrm>
            <a:off x="-537654" y="1743237"/>
            <a:ext cx="13263903" cy="3420946"/>
          </a:xfrm>
          <a:prstGeom prst="roundRect">
            <a:avLst>
              <a:gd name="adj" fmla="val 0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164571" y="1905506"/>
            <a:ext cx="98594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2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השם הוא מקור החיים והטוב. הרבה חסדים קטנים וגדולים מקיפים אותנו בכל רגע.</a:t>
            </a:r>
          </a:p>
          <a:p>
            <a:pPr algn="ctr"/>
            <a:r>
              <a:rPr lang="he-IL" sz="32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עלינו לזכור שכל מה שנעשה </a:t>
            </a:r>
            <a:r>
              <a:rPr lang="he-IL" sz="3200" dirty="0" err="1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איתנו</a:t>
            </a:r>
            <a:r>
              <a:rPr lang="he-IL" sz="32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 הוא בהשגחה פרטית מוחלטת. וגם הדברים שנראים בעינינו כלא טובים, זה רק מפני שאנחנו לא יכולים להבין את חשבונות הבורא, איך באמת </a:t>
            </a:r>
            <a:r>
              <a:rPr lang="he-IL" sz="3200" dirty="0" err="1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הכל</a:t>
            </a:r>
            <a:r>
              <a:rPr lang="he-IL" sz="32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 לטובתנו.</a:t>
            </a:r>
          </a:p>
          <a:p>
            <a:pPr algn="ctr"/>
            <a:r>
              <a:rPr lang="he-IL" sz="32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ואם אדם מוצא את עצמו בדרך לבד, קצת חושש וקצת מודאג, </a:t>
            </a:r>
          </a:p>
          <a:p>
            <a:pPr algn="ctr"/>
            <a:r>
              <a:rPr lang="he-IL" sz="32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שיזכור שהקדוש ברוך הוא עכשיו </a:t>
            </a:r>
            <a:r>
              <a:rPr lang="he-IL" sz="3200" dirty="0" err="1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איתו</a:t>
            </a:r>
            <a:r>
              <a:rPr lang="he-IL" sz="3200" dirty="0">
                <a:solidFill>
                  <a:srgbClr val="1324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, משגיח עליו - לטובתו. 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pic>
        <p:nvPicPr>
          <p:cNvPr id="9" name="תמונה 8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58B289E2-535E-4C74-A89A-CD7A23038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922" y="4328058"/>
            <a:ext cx="2904154" cy="3190831"/>
          </a:xfrm>
          <a:prstGeom prst="rect">
            <a:avLst/>
          </a:prstGeom>
        </p:spPr>
      </p:pic>
      <p:sp>
        <p:nvSpPr>
          <p:cNvPr id="10" name="מלבן: פינות מעוגלות 3">
            <a:extLst>
              <a:ext uri="{FF2B5EF4-FFF2-40B4-BE49-F238E27FC236}">
                <a16:creationId xmlns:a16="http://schemas.microsoft.com/office/drawing/2014/main" id="{1424A307-60A3-4FC4-9F95-A86CE4504403}"/>
              </a:ext>
            </a:extLst>
          </p:cNvPr>
          <p:cNvSpPr/>
          <p:nvPr/>
        </p:nvSpPr>
        <p:spPr>
          <a:xfrm>
            <a:off x="4036291" y="474351"/>
            <a:ext cx="4119418" cy="648000"/>
          </a:xfrm>
          <a:prstGeom prst="roundRect">
            <a:avLst>
              <a:gd name="adj" fmla="val 13583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תיבת טקסט 6">
            <a:extLst>
              <a:ext uri="{FF2B5EF4-FFF2-40B4-BE49-F238E27FC236}">
                <a16:creationId xmlns:a16="http://schemas.microsoft.com/office/drawing/2014/main" id="{5655C7C1-CDB5-4A88-8F48-A33B5898FB48}"/>
              </a:ext>
            </a:extLst>
          </p:cNvPr>
          <p:cNvSpPr txBox="1"/>
          <p:nvPr/>
        </p:nvSpPr>
        <p:spPr>
          <a:xfrm>
            <a:off x="4165801" y="428172"/>
            <a:ext cx="38603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400" dirty="0">
                <a:solidFill>
                  <a:srgbClr val="457BBF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צידה לדרך</a:t>
            </a:r>
          </a:p>
        </p:txBody>
      </p:sp>
    </p:spTree>
    <p:extLst>
      <p:ext uri="{BB962C8B-B14F-4D97-AF65-F5344CB8AC3E}">
        <p14:creationId xmlns:p14="http://schemas.microsoft.com/office/powerpoint/2010/main" val="114993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581CA7AB-FBED-4B4A-B12B-235FEDF10D0F}"/>
              </a:ext>
            </a:extLst>
          </p:cNvPr>
          <p:cNvGrpSpPr/>
          <p:nvPr/>
        </p:nvGrpSpPr>
        <p:grpSpPr>
          <a:xfrm>
            <a:off x="2497583" y="2067120"/>
            <a:ext cx="7063668" cy="3082500"/>
            <a:chOff x="2559727" y="1925076"/>
            <a:chExt cx="7063668" cy="3082500"/>
          </a:xfrm>
        </p:grpSpPr>
        <p:sp>
          <p:nvSpPr>
            <p:cNvPr id="2" name="תיבת טקסט 1">
              <a:extLst>
                <a:ext uri="{FF2B5EF4-FFF2-40B4-BE49-F238E27FC236}">
                  <a16:creationId xmlns:a16="http://schemas.microsoft.com/office/drawing/2014/main" id="{F39AA513-05AB-44F8-9D6E-D206A3B3015E}"/>
                </a:ext>
              </a:extLst>
            </p:cNvPr>
            <p:cNvSpPr txBox="1"/>
            <p:nvPr/>
          </p:nvSpPr>
          <p:spPr>
            <a:xfrm>
              <a:off x="2586361" y="1960588"/>
              <a:ext cx="7037034" cy="304698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9600" dirty="0">
                  <a:solidFill>
                    <a:srgbClr val="071B43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אין מקום לדאגה –</a:t>
              </a:r>
            </a:p>
            <a:p>
              <a:pPr algn="ctr"/>
              <a:r>
                <a:rPr lang="he-IL" sz="9600" dirty="0" err="1">
                  <a:solidFill>
                    <a:srgbClr val="071B43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הכל</a:t>
              </a:r>
              <a:r>
                <a:rPr lang="he-IL" sz="9600" dirty="0">
                  <a:solidFill>
                    <a:srgbClr val="071B43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 בהשגחה!</a:t>
              </a:r>
            </a:p>
          </p:txBody>
        </p:sp>
        <p:sp>
          <p:nvSpPr>
            <p:cNvPr id="3" name="תיבת טקסט 2">
              <a:extLst>
                <a:ext uri="{FF2B5EF4-FFF2-40B4-BE49-F238E27FC236}">
                  <a16:creationId xmlns:a16="http://schemas.microsoft.com/office/drawing/2014/main" id="{3E320CA8-0F09-4B80-981B-382C8CE00600}"/>
                </a:ext>
              </a:extLst>
            </p:cNvPr>
            <p:cNvSpPr txBox="1"/>
            <p:nvPr/>
          </p:nvSpPr>
          <p:spPr>
            <a:xfrm>
              <a:off x="2559727" y="1925076"/>
              <a:ext cx="7037034" cy="304698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9600" dirty="0">
                  <a:solidFill>
                    <a:schemeClr val="bg1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אין מקום לדאגה –</a:t>
              </a:r>
            </a:p>
            <a:p>
              <a:pPr algn="ctr"/>
              <a:r>
                <a:rPr lang="he-IL" sz="9600" dirty="0" err="1">
                  <a:solidFill>
                    <a:schemeClr val="bg1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הכל</a:t>
              </a:r>
              <a:r>
                <a:rPr lang="he-IL" sz="9600" dirty="0">
                  <a:solidFill>
                    <a:schemeClr val="bg1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 בהשגחה!</a:t>
              </a:r>
            </a:p>
          </p:txBody>
        </p:sp>
      </p:grpSp>
      <p:pic>
        <p:nvPicPr>
          <p:cNvPr id="4" name="תמונה 3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62AA7B4B-548F-4A2E-A09D-BE3FE64E58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54" y="327310"/>
            <a:ext cx="1035728" cy="632838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26A5315-303E-4564-96E9-FBACCB244773}"/>
              </a:ext>
            </a:extLst>
          </p:cNvPr>
          <p:cNvSpPr txBox="1"/>
          <p:nvPr/>
        </p:nvSpPr>
        <p:spPr>
          <a:xfrm>
            <a:off x="11327907" y="159798"/>
            <a:ext cx="6125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457BBF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ב"ה</a:t>
            </a:r>
          </a:p>
        </p:txBody>
      </p:sp>
    </p:spTree>
    <p:extLst>
      <p:ext uri="{BB962C8B-B14F-4D97-AF65-F5344CB8AC3E}">
        <p14:creationId xmlns:p14="http://schemas.microsoft.com/office/powerpoint/2010/main" val="3150445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5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165155" y="568173"/>
            <a:ext cx="98498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e-IL" sz="54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לפנייך מצבים שונים, נסי להשלים משפט מרגיע...</a:t>
            </a:r>
            <a:endParaRPr kumimoji="0" lang="he-IL" sz="5400" b="0" i="0" u="none" strike="noStrike" kern="1200" cap="none" spc="0" normalizeH="0" baseline="0" noProof="0" dirty="0">
              <a:ln>
                <a:noFill/>
              </a:ln>
              <a:solidFill>
                <a:srgbClr val="071B43"/>
              </a:solidFill>
              <a:effectLst/>
              <a:uLnTx/>
              <a:uFillTx/>
              <a:latin typeface="Almoni Tzar ML v5 AAA" panose="00000806000000000000" pitchFamily="50" charset="-79"/>
              <a:ea typeface="+mn-ea"/>
              <a:cs typeface="Almoni Tzar ML v5 AAA" panose="00000806000000000000" pitchFamily="50" charset="-79"/>
            </a:endParaRPr>
          </a:p>
        </p:txBody>
      </p:sp>
      <p:pic>
        <p:nvPicPr>
          <p:cNvPr id="8" name="תמונה 7" descr="תמונה שמכילה טקסט, צמח, עלה&#10;&#10;התיאור נוצר באופן אוטומטי">
            <a:extLst>
              <a:ext uri="{FF2B5EF4-FFF2-40B4-BE49-F238E27FC236}">
                <a16:creationId xmlns:a16="http://schemas.microsoft.com/office/drawing/2014/main" id="{AF4E4E66-F256-4132-82DA-FF8B5D6EAD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8508">
            <a:off x="1727901" y="-1257956"/>
            <a:ext cx="2631247" cy="1044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943185E-2157-4CA6-84E0-7AED0E9C4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466" y="2906627"/>
            <a:ext cx="1733585" cy="34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הסבר ענן 9"/>
          <p:cNvSpPr/>
          <p:nvPr/>
        </p:nvSpPr>
        <p:spPr>
          <a:xfrm flipH="1">
            <a:off x="2576830" y="1409047"/>
            <a:ext cx="4446573" cy="2739270"/>
          </a:xfrm>
          <a:prstGeom prst="cloudCallou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2708500" y="4648908"/>
            <a:ext cx="37102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e-IL" sz="32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עוד מעט מגיע הטיול.</a:t>
            </a:r>
          </a:p>
          <a:p>
            <a:pPr lvl="0" algn="ctr"/>
            <a:r>
              <a:rPr lang="he-IL" sz="32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האם הוריי יצליחו לעמוד בתשלום? 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071B43"/>
              </a:solidFill>
              <a:effectLst/>
              <a:uLnTx/>
              <a:uFillTx/>
              <a:latin typeface="Almoni Tzar ML v5 AAA" panose="00000806000000000000" pitchFamily="50" charset="-79"/>
              <a:cs typeface="Almoni Tzar ML v5 AAA" panose="00000806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8586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0.02547 L 0.1 0.23241 C 0.04844 0.27269 0.00495 0.35996 -0.02018 0.46598 C -0.04922 0.58797 -0.05339 0.69908 -0.03438 0.79306 L 0.04362 1.23542 " pathEditMode="relative" rAng="6780000" ptsTypes="AAAAA">
                                      <p:cBhvr>
                                        <p:cTn id="6" dur="9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35" y="525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pic>
        <p:nvPicPr>
          <p:cNvPr id="8" name="תמונה 7" descr="תמונה שמכילה טקסט, צמח, עלה&#10;&#10;התיאור נוצר באופן אוטומטי">
            <a:extLst>
              <a:ext uri="{FF2B5EF4-FFF2-40B4-BE49-F238E27FC236}">
                <a16:creationId xmlns:a16="http://schemas.microsoft.com/office/drawing/2014/main" id="{AF4E4E66-F256-4132-82DA-FF8B5D6EAD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8508">
            <a:off x="1727901" y="-1257956"/>
            <a:ext cx="2631247" cy="1044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הסבר ענן 9"/>
          <p:cNvSpPr/>
          <p:nvPr/>
        </p:nvSpPr>
        <p:spPr>
          <a:xfrm flipH="1">
            <a:off x="2576830" y="1409047"/>
            <a:ext cx="4446573" cy="2739270"/>
          </a:xfrm>
          <a:prstGeom prst="cloudCallou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2708500" y="4648908"/>
            <a:ext cx="3710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e-IL" sz="32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בעצם, אבא שלי...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071B43"/>
              </a:solidFill>
              <a:effectLst/>
              <a:uLnTx/>
              <a:uFillTx/>
              <a:latin typeface="Almoni Tzar ML v5 AAA" panose="00000806000000000000" pitchFamily="50" charset="-79"/>
              <a:cs typeface="Almoni Tzar ML v5 AAA" panose="00000806000000000000" pitchFamily="50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9" r="52500"/>
          <a:stretch/>
        </p:blipFill>
        <p:spPr>
          <a:xfrm>
            <a:off x="6858001" y="2719753"/>
            <a:ext cx="2165990" cy="333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6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0.02547 L 0.1 0.23241 C 0.04844 0.27269 0.00495 0.35996 -0.02018 0.46598 C -0.04922 0.58797 -0.05339 0.69908 -0.03438 0.79306 L 0.04362 1.23542 " pathEditMode="relative" rAng="6780000" ptsTypes="AAAAA">
                                      <p:cBhvr>
                                        <p:cTn id="6" dur="9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35" y="525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5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165155" y="568173"/>
            <a:ext cx="98498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e-IL" sz="54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לפנייך מצבים שונים, נסי להשלים משפט מרגיע...</a:t>
            </a:r>
            <a:endParaRPr kumimoji="0" lang="he-IL" sz="5400" b="0" i="0" u="none" strike="noStrike" kern="1200" cap="none" spc="0" normalizeH="0" baseline="0" noProof="0" dirty="0">
              <a:ln>
                <a:noFill/>
              </a:ln>
              <a:solidFill>
                <a:srgbClr val="071B43"/>
              </a:solidFill>
              <a:effectLst/>
              <a:uLnTx/>
              <a:uFillTx/>
              <a:latin typeface="Almoni Tzar ML v5 AAA" panose="00000806000000000000" pitchFamily="50" charset="-79"/>
              <a:ea typeface="+mn-ea"/>
              <a:cs typeface="Almoni Tzar ML v5 AAA" panose="00000806000000000000" pitchFamily="50" charset="-79"/>
            </a:endParaRPr>
          </a:p>
        </p:txBody>
      </p:sp>
      <p:pic>
        <p:nvPicPr>
          <p:cNvPr id="8" name="תמונה 7" descr="תמונה שמכילה טקסט, צמח, עלה&#10;&#10;התיאור נוצר באופן אוטומטי">
            <a:extLst>
              <a:ext uri="{FF2B5EF4-FFF2-40B4-BE49-F238E27FC236}">
                <a16:creationId xmlns:a16="http://schemas.microsoft.com/office/drawing/2014/main" id="{AF4E4E66-F256-4132-82DA-FF8B5D6EAD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8508">
            <a:off x="1727901" y="-1257956"/>
            <a:ext cx="2631247" cy="1044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943185E-2157-4CA6-84E0-7AED0E9C4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466" y="2906627"/>
            <a:ext cx="1733585" cy="34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הסבר ענן 9"/>
          <p:cNvSpPr/>
          <p:nvPr/>
        </p:nvSpPr>
        <p:spPr>
          <a:xfrm flipH="1">
            <a:off x="2977662" y="1292282"/>
            <a:ext cx="3846446" cy="3089565"/>
          </a:xfrm>
          <a:prstGeom prst="cloudCallou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629052" y="4648908"/>
            <a:ext cx="47897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e-IL" sz="32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יש לי המון מטלות: שיעורי בית, בייבי סיטר, עזרה בבית, בת מלך. איך אספיק? 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071B43"/>
              </a:solidFill>
              <a:effectLst/>
              <a:uLnTx/>
              <a:uFillTx/>
              <a:latin typeface="Almoni Tzar ML v5 AAA" panose="00000806000000000000" pitchFamily="50" charset="-79"/>
              <a:cs typeface="Almoni Tzar ML v5 AAA" panose="00000806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4651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0.02547 L 0.1 0.23241 C 0.04844 0.27269 0.00495 0.35996 -0.02018 0.46598 C -0.04922 0.58797 -0.05339 0.69908 -0.03438 0.79306 L 0.04362 1.23542 " pathEditMode="relative" rAng="6780000" ptsTypes="AAAAA">
                                      <p:cBhvr>
                                        <p:cTn id="6" dur="9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35" y="525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pic>
        <p:nvPicPr>
          <p:cNvPr id="8" name="תמונה 7" descr="תמונה שמכילה טקסט, צמח, עלה&#10;&#10;התיאור נוצר באופן אוטומטי">
            <a:extLst>
              <a:ext uri="{FF2B5EF4-FFF2-40B4-BE49-F238E27FC236}">
                <a16:creationId xmlns:a16="http://schemas.microsoft.com/office/drawing/2014/main" id="{AF4E4E66-F256-4132-82DA-FF8B5D6EAD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8508">
            <a:off x="1727901" y="-1257956"/>
            <a:ext cx="2631247" cy="1044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2708500" y="4648908"/>
            <a:ext cx="3710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e-IL" sz="32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בעצם, אבא שלי...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071B43"/>
              </a:solidFill>
              <a:effectLst/>
              <a:uLnTx/>
              <a:uFillTx/>
              <a:latin typeface="Almoni Tzar ML v5 AAA" panose="00000806000000000000" pitchFamily="50" charset="-79"/>
              <a:cs typeface="Almoni Tzar ML v5 AAA" panose="00000806000000000000" pitchFamily="50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9" r="52500"/>
          <a:stretch/>
        </p:blipFill>
        <p:spPr>
          <a:xfrm>
            <a:off x="6858001" y="2719753"/>
            <a:ext cx="2165990" cy="3335815"/>
          </a:xfrm>
          <a:prstGeom prst="rect">
            <a:avLst/>
          </a:prstGeom>
        </p:spPr>
      </p:pic>
      <p:sp>
        <p:nvSpPr>
          <p:cNvPr id="10" name="הסבר ענן 9"/>
          <p:cNvSpPr/>
          <p:nvPr/>
        </p:nvSpPr>
        <p:spPr>
          <a:xfrm flipH="1">
            <a:off x="2977662" y="1292282"/>
            <a:ext cx="3846446" cy="3089565"/>
          </a:xfrm>
          <a:prstGeom prst="cloudCallou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1953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0.02547 L 0.1 0.23241 C 0.04844 0.27269 0.00495 0.35996 -0.02018 0.46598 C -0.04922 0.58797 -0.05339 0.69908 -0.03438 0.79306 L 0.04362 1.23542 " pathEditMode="relative" rAng="6780000" ptsTypes="AAAAA">
                                      <p:cBhvr>
                                        <p:cTn id="6" dur="9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35" y="525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5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165155" y="568173"/>
            <a:ext cx="98498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e-IL" sz="54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לפנייך מצבים שונים, נסי להשלים משפט מרגיע...</a:t>
            </a:r>
            <a:endParaRPr kumimoji="0" lang="he-IL" sz="5400" b="0" i="0" u="none" strike="noStrike" kern="1200" cap="none" spc="0" normalizeH="0" baseline="0" noProof="0" dirty="0">
              <a:ln>
                <a:noFill/>
              </a:ln>
              <a:solidFill>
                <a:srgbClr val="071B43"/>
              </a:solidFill>
              <a:effectLst/>
              <a:uLnTx/>
              <a:uFillTx/>
              <a:latin typeface="Almoni Tzar ML v5 AAA" panose="00000806000000000000" pitchFamily="50" charset="-79"/>
              <a:ea typeface="+mn-ea"/>
              <a:cs typeface="Almoni Tzar ML v5 AAA" panose="00000806000000000000" pitchFamily="50" charset="-79"/>
            </a:endParaRPr>
          </a:p>
        </p:txBody>
      </p:sp>
      <p:pic>
        <p:nvPicPr>
          <p:cNvPr id="8" name="תמונה 7" descr="תמונה שמכילה טקסט, צמח, עלה&#10;&#10;התיאור נוצר באופן אוטומטי">
            <a:extLst>
              <a:ext uri="{FF2B5EF4-FFF2-40B4-BE49-F238E27FC236}">
                <a16:creationId xmlns:a16="http://schemas.microsoft.com/office/drawing/2014/main" id="{AF4E4E66-F256-4132-82DA-FF8B5D6EAD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8508">
            <a:off x="1727901" y="-1257956"/>
            <a:ext cx="2631247" cy="1044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943185E-2157-4CA6-84E0-7AED0E9C4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466" y="2906627"/>
            <a:ext cx="1733585" cy="34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984738" y="4648908"/>
            <a:ext cx="54340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e-IL" sz="32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מה יהיה בתיכון? אילו חברות ישבצו בכיתה שלי? האם אצליח להשתלב?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071B43"/>
              </a:solidFill>
              <a:effectLst/>
              <a:uLnTx/>
              <a:uFillTx/>
              <a:latin typeface="Almoni Tzar ML v5 AAA" panose="00000806000000000000" pitchFamily="50" charset="-79"/>
              <a:cs typeface="Almoni Tzar ML v5 AAA" panose="00000806000000000000" pitchFamily="50" charset="-79"/>
            </a:endParaRP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0DF6BBD8-55F6-40E9-915A-41D87EB589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14012" r="-2747" b="8234"/>
          <a:stretch/>
        </p:blipFill>
        <p:spPr>
          <a:xfrm>
            <a:off x="3074628" y="1740265"/>
            <a:ext cx="3021372" cy="2332724"/>
          </a:xfrm>
          <a:prstGeom prst="cloudCallout">
            <a:avLst>
              <a:gd name="adj1" fmla="val 52473"/>
              <a:gd name="adj2" fmla="val 65957"/>
            </a:avLst>
          </a:prstGeom>
          <a:ln>
            <a:solidFill>
              <a:srgbClr val="071B43"/>
            </a:solidFill>
          </a:ln>
        </p:spPr>
      </p:pic>
    </p:spTree>
    <p:extLst>
      <p:ext uri="{BB962C8B-B14F-4D97-AF65-F5344CB8AC3E}">
        <p14:creationId xmlns:p14="http://schemas.microsoft.com/office/powerpoint/2010/main" val="332512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0.02547 L 0.1 0.23241 C 0.04844 0.27269 0.00495 0.35996 -0.02018 0.46598 C -0.04922 0.58797 -0.05339 0.69908 -0.03438 0.79306 L 0.04362 1.23542 " pathEditMode="relative" rAng="6780000" ptsTypes="AAAAA">
                                      <p:cBhvr>
                                        <p:cTn id="6" dur="9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35" y="525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pic>
        <p:nvPicPr>
          <p:cNvPr id="8" name="תמונה 7" descr="תמונה שמכילה טקסט, צמח, עלה&#10;&#10;התיאור נוצר באופן אוטומטי">
            <a:extLst>
              <a:ext uri="{FF2B5EF4-FFF2-40B4-BE49-F238E27FC236}">
                <a16:creationId xmlns:a16="http://schemas.microsoft.com/office/drawing/2014/main" id="{AF4E4E66-F256-4132-82DA-FF8B5D6EAD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8508">
            <a:off x="1727901" y="-1257956"/>
            <a:ext cx="2631247" cy="1044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2708500" y="4648908"/>
            <a:ext cx="3710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he-IL" sz="3200" dirty="0">
                <a:solidFill>
                  <a:srgbClr val="071B43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בעצם, אבא שלי...</a:t>
            </a: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rgbClr val="071B43"/>
              </a:solidFill>
              <a:effectLst/>
              <a:uLnTx/>
              <a:uFillTx/>
              <a:latin typeface="Almoni Tzar ML v5 AAA" panose="00000806000000000000" pitchFamily="50" charset="-79"/>
              <a:cs typeface="Almoni Tzar ML v5 AAA" panose="00000806000000000000" pitchFamily="50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9" r="52500"/>
          <a:stretch/>
        </p:blipFill>
        <p:spPr>
          <a:xfrm>
            <a:off x="6858001" y="2719753"/>
            <a:ext cx="2165990" cy="333581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5274762A-427D-4AFD-9DF5-0306EA8A95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14012" r="-2747" b="8234"/>
          <a:stretch/>
        </p:blipFill>
        <p:spPr>
          <a:xfrm>
            <a:off x="3823314" y="1734598"/>
            <a:ext cx="3021372" cy="2332724"/>
          </a:xfrm>
          <a:prstGeom prst="cloudCallout">
            <a:avLst>
              <a:gd name="adj1" fmla="val 52473"/>
              <a:gd name="adj2" fmla="val 65957"/>
            </a:avLst>
          </a:prstGeom>
          <a:ln>
            <a:solidFill>
              <a:srgbClr val="071B43"/>
            </a:solidFill>
          </a:ln>
        </p:spPr>
      </p:pic>
    </p:spTree>
    <p:extLst>
      <p:ext uri="{BB962C8B-B14F-4D97-AF65-F5344CB8AC3E}">
        <p14:creationId xmlns:p14="http://schemas.microsoft.com/office/powerpoint/2010/main" val="330610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0.02547 L 0.1 0.23241 C 0.04844 0.27269 0.00495 0.35996 -0.02018 0.46598 C -0.04922 0.58797 -0.05339 0.69908 -0.03438 0.79306 L 0.04362 1.23542 " pathEditMode="relative" rAng="6780000" ptsTypes="AAAAA">
                                      <p:cBhvr>
                                        <p:cTn id="6" dur="9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35" y="525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DC9A7193-487F-4BD6-BFBA-4F8E163D32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34" y="-338195"/>
            <a:ext cx="7833932" cy="6422572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09F03BD7-5448-4FB4-BA4C-7E00A584D677}"/>
              </a:ext>
            </a:extLst>
          </p:cNvPr>
          <p:cNvSpPr txBox="1"/>
          <p:nvPr/>
        </p:nvSpPr>
        <p:spPr>
          <a:xfrm>
            <a:off x="11327907" y="159798"/>
            <a:ext cx="6125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ב"ה</a:t>
            </a:r>
          </a:p>
        </p:txBody>
      </p:sp>
      <p:pic>
        <p:nvPicPr>
          <p:cNvPr id="7" name="תמונה 6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5E63C49-B595-4EB9-901F-FEEAC7F6C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861" y="5406502"/>
            <a:ext cx="1700278" cy="1038882"/>
          </a:xfrm>
          <a:prstGeom prst="rect">
            <a:avLst/>
          </a:prstGeom>
        </p:spPr>
      </p:pic>
      <p:pic>
        <p:nvPicPr>
          <p:cNvPr id="4" name="המשך השיר">
            <a:hlinkClick r:id="" action="ppaction://media"/>
            <a:extLst>
              <a:ext uri="{FF2B5EF4-FFF2-40B4-BE49-F238E27FC236}">
                <a16:creationId xmlns:a16="http://schemas.microsoft.com/office/drawing/2014/main" id="{17ABCDC7-34ED-4320-9D7E-72CD8B7BC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44525" y="53244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2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3" r="23604"/>
          <a:stretch/>
        </p:blipFill>
        <p:spPr>
          <a:xfrm>
            <a:off x="-480647" y="-82062"/>
            <a:ext cx="12672647" cy="8757917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7031205" y="4512615"/>
            <a:ext cx="3069459" cy="208109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/>
          <p:cNvSpPr/>
          <p:nvPr/>
        </p:nvSpPr>
        <p:spPr>
          <a:xfrm>
            <a:off x="1837260" y="3805281"/>
            <a:ext cx="4704251" cy="255337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943185E-2157-4CA6-84E0-7AED0E9C4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420" y="3810882"/>
            <a:ext cx="1733585" cy="34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7498507" y="4860665"/>
            <a:ext cx="18793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אני ממש בלחץ מהמבחן, זה המון חומר ללמוד.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92" y="3526304"/>
            <a:ext cx="2126312" cy="360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9539958-E34F-4857-A6C3-B1BBAFF8749B}"/>
              </a:ext>
            </a:extLst>
          </p:cNvPr>
          <p:cNvSpPr txBox="1"/>
          <p:nvPr/>
        </p:nvSpPr>
        <p:spPr>
          <a:xfrm>
            <a:off x="2573018" y="4147102"/>
            <a:ext cx="386441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באמת צריך ללמוד ברצינות, אבל אני לא בלחץ. אבא שלי עובד במשרד החינוך...</a:t>
            </a:r>
          </a:p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הוא בטוח יעזור לי ללמוד היטב,</a:t>
            </a:r>
          </a:p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וגם אם אכשל יסדר לי מבחן חוזר.</a:t>
            </a:r>
          </a:p>
          <a:p>
            <a:pPr algn="ctr"/>
            <a:endParaRPr lang="he-IL" sz="2800" dirty="0">
              <a:solidFill>
                <a:srgbClr val="071B43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57624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196"/>
            <a:ext cx="12192000" cy="6966857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5972516" y="2814415"/>
            <a:ext cx="3951687" cy="250248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943185E-2157-4CA6-84E0-7AED0E9C4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106" y="2674906"/>
            <a:ext cx="1733585" cy="34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6185457" y="2998489"/>
            <a:ext cx="300860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אני כל כך מחכה לטוס לרבי עם אמא שלי לכבוד בת המצווה. אבל אני קצת מפחדת מהטיסה... ואם יהיו בעיות? שביתה, תקלה במטוס...</a:t>
            </a:r>
          </a:p>
        </p:txBody>
      </p:sp>
      <p:sp>
        <p:nvSpPr>
          <p:cNvPr id="11" name="מלבן 10"/>
          <p:cNvSpPr/>
          <p:nvPr/>
        </p:nvSpPr>
        <p:spPr>
          <a:xfrm>
            <a:off x="1941009" y="2253915"/>
            <a:ext cx="3497257" cy="208109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9539958-E34F-4857-A6C3-B1BBAFF8749B}"/>
              </a:ext>
            </a:extLst>
          </p:cNvPr>
          <p:cNvSpPr txBox="1"/>
          <p:nvPr/>
        </p:nvSpPr>
        <p:spPr>
          <a:xfrm>
            <a:off x="2532318" y="2301301"/>
            <a:ext cx="248600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אבא שלי מנכ"ל</a:t>
            </a:r>
          </a:p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של אל-על, הוא יכול לפתור את כל הבעיות ולסדר לך טיסה מעולה!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8" y="2422734"/>
            <a:ext cx="2126312" cy="360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56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009" y="0"/>
            <a:ext cx="13716000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6004211" y="1792359"/>
            <a:ext cx="4408742" cy="241616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/>
          <p:cNvSpPr/>
          <p:nvPr/>
        </p:nvSpPr>
        <p:spPr>
          <a:xfrm>
            <a:off x="2140262" y="3768138"/>
            <a:ext cx="3497257" cy="208109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6327718" y="1918397"/>
            <a:ext cx="362399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מחר המורה מחליפה מקומות ישיבה.</a:t>
            </a:r>
          </a:p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מה יהיה אם אשב ליד בת שאני לא מסתדרת איתה... או רחוק מידי מהלוח... או שיהיה לי קר מהמזגן? רגע... את לא דואגת?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943185E-2157-4CA6-84E0-7AED0E9C4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678" y="2901109"/>
            <a:ext cx="1733585" cy="34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14" y="3005323"/>
            <a:ext cx="2126312" cy="360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9539958-E34F-4857-A6C3-B1BBAFF8749B}"/>
              </a:ext>
            </a:extLst>
          </p:cNvPr>
          <p:cNvSpPr txBox="1"/>
          <p:nvPr/>
        </p:nvSpPr>
        <p:spPr>
          <a:xfrm>
            <a:off x="2822162" y="3900745"/>
            <a:ext cx="263563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לא ממש... אבא שלי מקורב להנהלה, הוא בטוח ידאג לסדר לי מקום ישיבה הכי טוב שיש!</a:t>
            </a:r>
          </a:p>
        </p:txBody>
      </p:sp>
    </p:spTree>
    <p:extLst>
      <p:ext uri="{BB962C8B-B14F-4D97-AF65-F5344CB8AC3E}">
        <p14:creationId xmlns:p14="http://schemas.microsoft.com/office/powerpoint/2010/main" val="665850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8909"/>
            <a:ext cx="12192000" cy="8866909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6274627" y="2918198"/>
            <a:ext cx="3951687" cy="208109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/>
          <p:cNvSpPr/>
          <p:nvPr/>
        </p:nvSpPr>
        <p:spPr>
          <a:xfrm>
            <a:off x="1913642" y="2619918"/>
            <a:ext cx="3635715" cy="208109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6551910" y="3084553"/>
            <a:ext cx="31179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אני מקווה שאמצא בגד לחתונה של אחותי... ואל תגידי לי שאבא שלך מעצב אופנה ויכול לסדר לך בגד מ-ו-ש-ל-ם!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84" y="2424545"/>
            <a:ext cx="2126312" cy="360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943185E-2157-4CA6-84E0-7AED0E9C4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145" y="2752525"/>
            <a:ext cx="1733585" cy="34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9539958-E34F-4857-A6C3-B1BBAFF8749B}"/>
              </a:ext>
            </a:extLst>
          </p:cNvPr>
          <p:cNvSpPr txBox="1"/>
          <p:nvPr/>
        </p:nvSpPr>
        <p:spPr>
          <a:xfrm>
            <a:off x="2746615" y="2752525"/>
            <a:ext cx="26642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דווקא כן! אבא שלי יסדר לי את הבגד הכי יפה שיש! ואם משהו לא יתאים הוא כבר יפתור כל בעיה...</a:t>
            </a:r>
          </a:p>
        </p:txBody>
      </p:sp>
    </p:spTree>
    <p:extLst>
      <p:ext uri="{BB962C8B-B14F-4D97-AF65-F5344CB8AC3E}">
        <p14:creationId xmlns:p14="http://schemas.microsoft.com/office/powerpoint/2010/main" val="827074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096587" y="2581631"/>
            <a:ext cx="57156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6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האם זה יכול להיות?</a:t>
            </a:r>
          </a:p>
          <a:p>
            <a:r>
              <a:rPr lang="he-IL" sz="6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ומה עם אבא שלך...?</a:t>
            </a:r>
          </a:p>
        </p:txBody>
      </p:sp>
      <p:pic>
        <p:nvPicPr>
          <p:cNvPr id="12" name="תמונה 11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8307088B-00EC-41F3-9D2D-E01FBF2FB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-177558"/>
            <a:ext cx="6874687" cy="755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5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pic>
        <p:nvPicPr>
          <p:cNvPr id="5" name="תמונה 4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A50FB8CA-EFFD-4806-A098-B0847F487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170" y="3009527"/>
            <a:ext cx="4729687" cy="5196568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4132165" y="2379149"/>
            <a:ext cx="52425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הצטיידו בכרטיס היומי שלכם,</a:t>
            </a:r>
          </a:p>
          <a:p>
            <a:pPr algn="l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ונצא ביחד למסע...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B73BD8B-7F2A-4F6C-B1E2-65BCE130E3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0" y="611579"/>
            <a:ext cx="2655206" cy="5630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5756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pic>
        <p:nvPicPr>
          <p:cNvPr id="5" name="תמונה 4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A50FB8CA-EFFD-4806-A098-B0847F487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911" y="1483741"/>
            <a:ext cx="3878078" cy="4260894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4132165" y="784817"/>
            <a:ext cx="56997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שימו לב, בכל פעם</a:t>
            </a:r>
          </a:p>
          <a:p>
            <a:pPr algn="l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שיופיע על הלוח סימן כזה:</a:t>
            </a:r>
          </a:p>
        </p:txBody>
      </p:sp>
      <p:grpSp>
        <p:nvGrpSpPr>
          <p:cNvPr id="8" name="קבוצה 7"/>
          <p:cNvGrpSpPr/>
          <p:nvPr/>
        </p:nvGrpSpPr>
        <p:grpSpPr>
          <a:xfrm>
            <a:off x="4994716" y="2522564"/>
            <a:ext cx="1113765" cy="1113765"/>
            <a:chOff x="6288507" y="1828800"/>
            <a:chExt cx="1113765" cy="1113765"/>
          </a:xfrm>
        </p:grpSpPr>
        <p:pic>
          <p:nvPicPr>
            <p:cNvPr id="9" name="תמונה 8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507" y="1828800"/>
              <a:ext cx="1113765" cy="1113765"/>
            </a:xfrm>
            <a:prstGeom prst="rect">
              <a:avLst/>
            </a:prstGeom>
          </p:spPr>
        </p:pic>
        <p:sp>
          <p:nvSpPr>
            <p:cNvPr id="10" name="מלבן 9"/>
            <p:cNvSpPr/>
            <p:nvPr/>
          </p:nvSpPr>
          <p:spPr>
            <a:xfrm>
              <a:off x="6463555" y="1914859"/>
              <a:ext cx="373820" cy="8617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e-IL" sz="5000" b="0" cap="none" spc="0" dirty="0">
                  <a:ln w="0"/>
                  <a:solidFill>
                    <a:srgbClr val="FF0000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1</a:t>
              </a:r>
            </a:p>
          </p:txBody>
        </p:sp>
      </p:grp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3DA7F503-902F-4050-8CC5-BC732E014E23}"/>
              </a:ext>
            </a:extLst>
          </p:cNvPr>
          <p:cNvSpPr txBox="1"/>
          <p:nvPr/>
        </p:nvSpPr>
        <p:spPr>
          <a:xfrm>
            <a:off x="4132165" y="3739472"/>
            <a:ext cx="56997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נעבור לכרטיס שלנו,</a:t>
            </a:r>
          </a:p>
          <a:p>
            <a:pPr algn="l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ובו נקרא את הקטע המתאים,</a:t>
            </a:r>
          </a:p>
          <a:p>
            <a:pPr algn="l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לפי המספר שמופיע בתוך הסימן.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99FFB7ED-40D7-40D1-A67E-A99DA5B988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0" y="611579"/>
            <a:ext cx="2655206" cy="5630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36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4899__greencouch__beeps-1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3126</TotalTime>
  <Words>604</Words>
  <Application>Microsoft Office PowerPoint</Application>
  <PresentationFormat>מסך רחב</PresentationFormat>
  <Paragraphs>91</Paragraphs>
  <Slides>26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10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26</vt:i4>
      </vt:variant>
    </vt:vector>
  </HeadingPairs>
  <TitlesOfParts>
    <vt:vector size="37" baseType="lpstr">
      <vt:lpstr>Arial</vt:lpstr>
      <vt:lpstr>Almoni Tzar ML v5 AAA Medium</vt:lpstr>
      <vt:lpstr>Almoni Tzar DL 4.0 AAA</vt:lpstr>
      <vt:lpstr>Ploni Yad v2 AAA</vt:lpstr>
      <vt:lpstr>Calibri</vt:lpstr>
      <vt:lpstr>Times New Roman</vt:lpstr>
      <vt:lpstr>Calibri Light</vt:lpstr>
      <vt:lpstr>Alpha</vt:lpstr>
      <vt:lpstr>Almoni Tzar ML v5 AAA Light</vt:lpstr>
      <vt:lpstr>Almoni Tzar ML v5 AAA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Admin</cp:lastModifiedBy>
  <cp:revision>95</cp:revision>
  <dcterms:created xsi:type="dcterms:W3CDTF">2021-10-24T16:47:10Z</dcterms:created>
  <dcterms:modified xsi:type="dcterms:W3CDTF">2021-11-17T21:30:56Z</dcterms:modified>
</cp:coreProperties>
</file>