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708" r:id="rId1"/>
  </p:sldMasterIdLst>
  <p:sldIdLst>
    <p:sldId id="256" r:id="rId2"/>
    <p:sldId id="273" r:id="rId3"/>
    <p:sldId id="259" r:id="rId4"/>
    <p:sldId id="261" r:id="rId5"/>
    <p:sldId id="262" r:id="rId6"/>
    <p:sldId id="263" r:id="rId7"/>
    <p:sldId id="264" r:id="rId8"/>
    <p:sldId id="257" r:id="rId9"/>
    <p:sldId id="272" r:id="rId10"/>
    <p:sldId id="260" r:id="rId11"/>
    <p:sldId id="266" r:id="rId12"/>
    <p:sldId id="265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embeddedFontLst>
    <p:embeddedFont>
      <p:font typeface="Century Gothic" panose="020B0502020202020204" pitchFamily="34" charset="0"/>
      <p:regular r:id="rId18"/>
      <p:bold r:id="rId19"/>
      <p:italic r:id="rId20"/>
      <p:boldItalic r:id="rId21"/>
    </p:embeddedFont>
    <p:embeddedFont>
      <p:font typeface="Fb Yogurt" panose="02020503050405020304" pitchFamily="18" charset="-79"/>
      <p:regular r:id="rId22"/>
      <p:bold r:id="rId23"/>
    </p:embeddedFont>
    <p:embeddedFont>
      <p:font typeface="Fb Ishmael" panose="02020503050405020304" pitchFamily="18" charset="-79"/>
      <p:regular r:id="rId24"/>
    </p:embeddedFont>
    <p:embeddedFont>
      <p:font typeface="Fb Vilna" panose="02020503050405020304" pitchFamily="18" charset="-79"/>
      <p:regular r:id="rId25"/>
      <p:bold r:id="rId26"/>
    </p:embeddedFont>
    <p:embeddedFont>
      <p:font typeface="Fb Bampi" panose="02020503050405020304" pitchFamily="18" charset="-79"/>
      <p:regular r:id="rId27"/>
    </p:embeddedFont>
    <p:embeddedFont>
      <p:font typeface="Wingdings 3" panose="05040102010807070707" pitchFamily="18" charset="2"/>
      <p:regular r:id="rId28"/>
    </p:embeddedFont>
    <p:embeddedFont>
      <p:font typeface="Gisha" panose="020B0502040204020203" pitchFamily="34" charset="-79"/>
      <p:regular r:id="rId29"/>
      <p:bold r:id="rId30"/>
    </p:embeddedFont>
    <p:embeddedFont>
      <p:font typeface="Extrim" pitchFamily="2" charset="-79"/>
      <p:regular r:id="rId31"/>
      <p:bold r:id="rId32"/>
    </p:embeddedFont>
  </p:embeddedFontLst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0042" autoAdjust="0"/>
    <p:restoredTop sz="94660"/>
  </p:normalViewPr>
  <p:slideViewPr>
    <p:cSldViewPr snapToGrid="0">
      <p:cViewPr>
        <p:scale>
          <a:sx n="66" d="100"/>
          <a:sy n="66" d="100"/>
        </p:scale>
        <p:origin x="60" y="1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25571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87066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2558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5054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960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18472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9059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16545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2900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5947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5136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1846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8053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9753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5205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9413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8EF72-2E87-47F5-9C7D-33A0F8CF7A70}" type="datetimeFigureOut">
              <a:rPr lang="he-IL" smtClean="0"/>
              <a:t>א'/כסלו/תשע"ה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74F6041-4468-44C9-BB7B-28FF27A83C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9620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תמונה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433" y="592071"/>
            <a:ext cx="7056134" cy="2740158"/>
          </a:xfrm>
          <a:prstGeom prst="rect">
            <a:avLst/>
          </a:prstGeom>
        </p:spPr>
      </p:pic>
      <p:sp>
        <p:nvSpPr>
          <p:cNvPr id="24" name="מלבן 23"/>
          <p:cNvSpPr/>
          <p:nvPr/>
        </p:nvSpPr>
        <p:spPr>
          <a:xfrm>
            <a:off x="1456947" y="4815185"/>
            <a:ext cx="66111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b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ט' כסלו - </a:t>
            </a:r>
            <a:r>
              <a:rPr lang="he-IL" sz="80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פעילות</a:t>
            </a:r>
            <a:endParaRPr lang="he-IL" sz="80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137167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9427" y="-311302"/>
            <a:ext cx="5882310" cy="7622514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475245" y="558799"/>
            <a:ext cx="3390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כתב חידה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6141906" y="1641433"/>
            <a:ext cx="207781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1. </a:t>
            </a:r>
            <a:r>
              <a:rPr lang="he-IL" sz="48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גימטריה</a:t>
            </a:r>
            <a:endParaRPr lang="he-IL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949460" y="2576624"/>
            <a:ext cx="4442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8, 400, 90, 200, 2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Extrim" pitchFamily="2" charset="-79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2496620" y="3732675"/>
            <a:ext cx="53479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100, 100, 2, 200, 90, 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Extrim" pitchFamily="2" charset="-79"/>
            </a:endParaRPr>
          </a:p>
        </p:txBody>
      </p:sp>
      <p:sp>
        <p:nvSpPr>
          <p:cNvPr id="23" name="מלבן 22"/>
          <p:cNvSpPr/>
          <p:nvPr/>
        </p:nvSpPr>
        <p:spPr>
          <a:xfrm>
            <a:off x="3561005" y="4771633"/>
            <a:ext cx="32191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10, 10, 90, 2</a:t>
            </a:r>
          </a:p>
        </p:txBody>
      </p:sp>
      <p:sp>
        <p:nvSpPr>
          <p:cNvPr id="24" name="מלבן 23">
            <a:hlinkClick r:id="rId3" action="ppaction://hlinksldjump"/>
          </p:cNvPr>
          <p:cNvSpPr/>
          <p:nvPr/>
        </p:nvSpPr>
        <p:spPr>
          <a:xfrm>
            <a:off x="53620" y="4340271"/>
            <a:ext cx="10903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6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Yogurt" panose="02020503050405020304" pitchFamily="18" charset="-79"/>
                <a:cs typeface="Fb Yogurt" panose="02020503050405020304" pitchFamily="18" charset="-79"/>
              </a:rPr>
              <a:t>פתרון</a:t>
            </a:r>
            <a:endParaRPr lang="he-IL" sz="36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9589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7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7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9427" y="-311302"/>
            <a:ext cx="5882310" cy="7622514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475245" y="558799"/>
            <a:ext cx="3390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כתב חידה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6141906" y="1641433"/>
            <a:ext cx="207781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1. </a:t>
            </a:r>
            <a:r>
              <a:rPr lang="he-IL" sz="48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גימטריה</a:t>
            </a:r>
            <a:endParaRPr lang="he-IL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949460" y="2576624"/>
            <a:ext cx="4442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cs typeface="Extrim" pitchFamily="2" charset="-79"/>
              </a:rPr>
              <a:t>8, 400, 90, 200, 2</a:t>
            </a:r>
            <a:endParaRPr lang="he-IL" sz="5400" b="0" cap="none" spc="0" dirty="0">
              <a:ln w="0"/>
              <a:solidFill>
                <a:schemeClr val="tx1">
                  <a:lumMod val="75000"/>
                  <a:lumOff val="25000"/>
                </a:schemeClr>
              </a:solidFill>
              <a:cs typeface="Extrim" pitchFamily="2" charset="-79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2496620" y="3732675"/>
            <a:ext cx="53479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cs typeface="Extrim" pitchFamily="2" charset="-79"/>
              </a:rPr>
              <a:t>100, 100, 2, 200, 90, </a:t>
            </a:r>
            <a:endParaRPr lang="he-IL" sz="5400" b="0" cap="none" spc="0" dirty="0">
              <a:ln w="0"/>
              <a:solidFill>
                <a:schemeClr val="tx1">
                  <a:lumMod val="75000"/>
                  <a:lumOff val="25000"/>
                </a:schemeClr>
              </a:solidFill>
              <a:cs typeface="Extrim" pitchFamily="2" charset="-79"/>
            </a:endParaRPr>
          </a:p>
        </p:txBody>
      </p:sp>
      <p:sp>
        <p:nvSpPr>
          <p:cNvPr id="23" name="מלבן 22"/>
          <p:cNvSpPr/>
          <p:nvPr/>
        </p:nvSpPr>
        <p:spPr>
          <a:xfrm>
            <a:off x="3561005" y="4771633"/>
            <a:ext cx="32191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dirty="0">
                <a:ln w="0"/>
                <a:solidFill>
                  <a:schemeClr val="tx1">
                    <a:lumMod val="75000"/>
                    <a:lumOff val="25000"/>
                  </a:schemeClr>
                </a:solidFill>
                <a:cs typeface="Extrim" pitchFamily="2" charset="-79"/>
              </a:rPr>
              <a:t>10, 10, 90, 2</a:t>
            </a:r>
          </a:p>
        </p:txBody>
      </p:sp>
      <p:sp>
        <p:nvSpPr>
          <p:cNvPr id="9" name="מלבן 8"/>
          <p:cNvSpPr/>
          <p:nvPr/>
        </p:nvSpPr>
        <p:spPr>
          <a:xfrm>
            <a:off x="2790762" y="2068579"/>
            <a:ext cx="4600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ח   ת    צ    ר   ב 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Extrim" pitchFamily="2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2759863" y="3286084"/>
            <a:ext cx="49584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ק      </a:t>
            </a:r>
            <a:r>
              <a:rPr lang="he-IL" sz="5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ק</a:t>
            </a:r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   ב    ר    צ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Extrim" pitchFamily="2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3529643" y="4298534"/>
            <a:ext cx="31806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י     </a:t>
            </a:r>
            <a:r>
              <a:rPr lang="he-IL" sz="5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י</a:t>
            </a:r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Extrim" pitchFamily="2" charset="-79"/>
              </a:rPr>
              <a:t>    צ  ב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3315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2" grpId="0"/>
      <p:bldP spid="23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9427" y="-311302"/>
            <a:ext cx="5882310" cy="7622514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475245" y="558799"/>
            <a:ext cx="3390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כתב חידה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5524044" y="1466739"/>
            <a:ext cx="268374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2. אות אחורה</a:t>
            </a:r>
            <a:endParaRPr lang="he-IL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2790762" y="2576579"/>
            <a:ext cx="4600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ח   ת    צ    ר   ב 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3054817" y="3794084"/>
            <a:ext cx="4663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ק    </a:t>
            </a:r>
            <a:r>
              <a:rPr lang="he-IL" sz="5400" b="1" cap="none" spc="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ק</a:t>
            </a:r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   ב    ר    צ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3758873" y="5009734"/>
            <a:ext cx="29514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י    </a:t>
            </a:r>
            <a:r>
              <a:rPr lang="he-IL" sz="5400" b="1" cap="none" spc="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י</a:t>
            </a:r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   צ   ב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837250" y="2005224"/>
            <a:ext cx="4554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ז   ש    פ    ק   א 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3054817" y="3240352"/>
            <a:ext cx="4663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צ    </a:t>
            </a:r>
            <a:r>
              <a:rPr lang="he-IL" sz="54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צ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 א    ק    פ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3786972" y="4436418"/>
            <a:ext cx="29306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ט  </a:t>
            </a:r>
            <a:r>
              <a:rPr lang="he-IL" sz="54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ט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פ   א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4175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9427" y="-311302"/>
            <a:ext cx="5882310" cy="7622514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475245" y="558799"/>
            <a:ext cx="3390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כתב חידה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5958195" y="1505801"/>
            <a:ext cx="22461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3. </a:t>
            </a:r>
            <a:r>
              <a:rPr lang="he-IL" sz="48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א"ת</a:t>
            </a:r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 ב"ש</a:t>
            </a:r>
            <a:endParaRPr lang="he-IL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837250" y="2484412"/>
            <a:ext cx="4554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ז   ש    פ    ק   א 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3054817" y="3719540"/>
            <a:ext cx="4663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צ    </a:t>
            </a:r>
            <a:r>
              <a:rPr lang="he-IL" sz="54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צ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 א    ק    פ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3786972" y="4915606"/>
            <a:ext cx="29306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ט  </a:t>
            </a:r>
            <a:r>
              <a:rPr lang="he-IL" sz="54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ט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פ   א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3" name="מלבן 12">
            <a:hlinkClick r:id="rId3" action="ppaction://hlinksldjump"/>
          </p:cNvPr>
          <p:cNvSpPr/>
          <p:nvPr/>
        </p:nvSpPr>
        <p:spPr>
          <a:xfrm>
            <a:off x="53620" y="4340271"/>
            <a:ext cx="10903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6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Yogurt" panose="02020503050405020304" pitchFamily="18" charset="-79"/>
                <a:cs typeface="Fb Yogurt" panose="02020503050405020304" pitchFamily="18" charset="-79"/>
              </a:rPr>
              <a:t>פתרון</a:t>
            </a:r>
            <a:endParaRPr lang="he-IL" sz="36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5014" y="116114"/>
            <a:ext cx="336951" cy="34778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000" b="1" dirty="0" smtClean="0">
                <a:cs typeface="Extrim" pitchFamily="2" charset="-79"/>
              </a:rPr>
              <a:t>א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ב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ג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ד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ה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ו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ז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ח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ט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י</a:t>
            </a:r>
          </a:p>
          <a:p>
            <a:pPr algn="ctr"/>
            <a:r>
              <a:rPr lang="he-IL" sz="2000" b="1" dirty="0">
                <a:cs typeface="Extrim" pitchFamily="2" charset="-79"/>
              </a:rPr>
              <a:t>כ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0664" y="116114"/>
            <a:ext cx="356188" cy="34778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000" b="1" dirty="0" smtClean="0">
                <a:cs typeface="Extrim" pitchFamily="2" charset="-79"/>
              </a:rPr>
              <a:t>ת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ש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ר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ק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צ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פ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ע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ס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נ</a:t>
            </a:r>
          </a:p>
          <a:p>
            <a:pPr algn="ctr"/>
            <a:r>
              <a:rPr lang="he-IL" sz="2000" b="1" dirty="0" smtClean="0">
                <a:cs typeface="Extrim" pitchFamily="2" charset="-79"/>
              </a:rPr>
              <a:t>מ</a:t>
            </a:r>
          </a:p>
          <a:p>
            <a:pPr algn="ctr"/>
            <a:r>
              <a:rPr lang="he-IL" sz="2000" b="1" dirty="0">
                <a:cs typeface="Extrim" pitchFamily="2" charset="-79"/>
              </a:rPr>
              <a:t>ל</a:t>
            </a:r>
          </a:p>
        </p:txBody>
      </p:sp>
    </p:spTree>
    <p:extLst>
      <p:ext uri="{BB962C8B-B14F-4D97-AF65-F5344CB8AC3E}">
        <p14:creationId xmlns:p14="http://schemas.microsoft.com/office/powerpoint/2010/main" val="311769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7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3" grpId="0"/>
      <p:bldP spid="2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9427" y="-311302"/>
            <a:ext cx="5882310" cy="7622514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475245" y="558799"/>
            <a:ext cx="3390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כתב חידה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5958195" y="1505801"/>
            <a:ext cx="22461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3. </a:t>
            </a:r>
            <a:r>
              <a:rPr lang="he-IL" sz="48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א"ת</a:t>
            </a:r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 ב"ש</a:t>
            </a:r>
            <a:endParaRPr lang="he-IL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837250" y="2673094"/>
            <a:ext cx="4554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ז   ש    פ    ק   א 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3054817" y="3908222"/>
            <a:ext cx="4663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צ    </a:t>
            </a:r>
            <a:r>
              <a:rPr lang="he-IL" sz="5400" b="1" cap="none" spc="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צ</a:t>
            </a:r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   א    ק    פ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3786972" y="5104288"/>
            <a:ext cx="29306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ט  </a:t>
            </a:r>
            <a:r>
              <a:rPr lang="he-IL" sz="5400" b="1" cap="none" spc="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ט</a:t>
            </a:r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  פ   א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2855643" y="2244924"/>
            <a:ext cx="4528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ע   ב    ו     ד   ת 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3215117" y="3480052"/>
            <a:ext cx="45031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ה    </a:t>
            </a:r>
            <a:r>
              <a:rPr lang="he-IL" sz="54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ה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 ת    ב     ו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8" name="מלבן 17"/>
          <p:cNvSpPr/>
          <p:nvPr/>
        </p:nvSpPr>
        <p:spPr>
          <a:xfrm>
            <a:off x="3819875" y="4719661"/>
            <a:ext cx="29049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dirty="0">
                <a:ln w="0"/>
                <a:cs typeface="Extrim" pitchFamily="2" charset="-79"/>
              </a:rPr>
              <a:t>נ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  </a:t>
            </a:r>
            <a:r>
              <a:rPr lang="he-IL" sz="54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נ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 ו   ת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2173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9427" y="-311302"/>
            <a:ext cx="5882310" cy="7622514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475245" y="558799"/>
            <a:ext cx="33906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כתב חידה</a:t>
            </a:r>
            <a:endParaRPr lang="he-IL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5958195" y="1505801"/>
            <a:ext cx="22461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3. </a:t>
            </a:r>
            <a:r>
              <a:rPr lang="he-IL" sz="48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א"ת</a:t>
            </a:r>
            <a:r>
              <a:rPr lang="he-IL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b Ishmael" panose="02020503050405020304" pitchFamily="18" charset="-79"/>
                <a:cs typeface="Fb Ishmael" panose="02020503050405020304" pitchFamily="18" charset="-79"/>
              </a:rPr>
              <a:t> ב"ש</a:t>
            </a:r>
            <a:endParaRPr lang="he-IL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b Ishmael" panose="02020503050405020304" pitchFamily="18" charset="-79"/>
              <a:cs typeface="Fb Ishmael" panose="02020503050405020304" pitchFamily="18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837250" y="2673094"/>
            <a:ext cx="4554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ז   ש    פ    ק   א 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3054817" y="3908222"/>
            <a:ext cx="4663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צ    </a:t>
            </a:r>
            <a:r>
              <a:rPr lang="he-IL" sz="5400" b="1" cap="none" spc="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צ</a:t>
            </a:r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   א    ק    פ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3786972" y="5104288"/>
            <a:ext cx="29306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ט  </a:t>
            </a:r>
            <a:r>
              <a:rPr lang="he-IL" sz="5400" b="1" cap="none" spc="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ט</a:t>
            </a:r>
            <a:r>
              <a:rPr lang="he-IL" sz="5400" b="1" cap="none" spc="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cs typeface="Extrim" pitchFamily="2" charset="-79"/>
              </a:rPr>
              <a:t>  פ   א</a:t>
            </a:r>
            <a:endParaRPr lang="he-IL" sz="54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cs typeface="Extrim" pitchFamily="2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2855643" y="2244924"/>
            <a:ext cx="4528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ע   ב    ו     ד   ת 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3215117" y="3480052"/>
            <a:ext cx="45031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ה    </a:t>
            </a:r>
            <a:r>
              <a:rPr lang="he-IL" sz="54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ה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 ת    ב     ו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  <p:sp>
        <p:nvSpPr>
          <p:cNvPr id="18" name="מלבן 17"/>
          <p:cNvSpPr/>
          <p:nvPr/>
        </p:nvSpPr>
        <p:spPr>
          <a:xfrm>
            <a:off x="3819875" y="4719661"/>
            <a:ext cx="29049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dirty="0">
                <a:ln w="0"/>
                <a:cs typeface="Extrim" pitchFamily="2" charset="-79"/>
              </a:rPr>
              <a:t>נ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  </a:t>
            </a:r>
            <a:r>
              <a:rPr lang="he-IL" sz="5400" b="1" cap="none" spc="0" dirty="0" err="1" smtClean="0">
                <a:ln w="0"/>
                <a:solidFill>
                  <a:schemeClr val="tx1"/>
                </a:solidFill>
                <a:cs typeface="Extrim" pitchFamily="2" charset="-79"/>
              </a:rPr>
              <a:t>נ</a:t>
            </a:r>
            <a:r>
              <a:rPr lang="he-IL" sz="5400" b="1" cap="none" spc="0" dirty="0" smtClean="0">
                <a:ln w="0"/>
                <a:solidFill>
                  <a:schemeClr val="tx1"/>
                </a:solidFill>
                <a:cs typeface="Extrim" pitchFamily="2" charset="-79"/>
              </a:rPr>
              <a:t>   ו   ת</a:t>
            </a:r>
            <a:endParaRPr lang="he-IL" sz="5400" b="1" cap="none" spc="0" dirty="0">
              <a:ln w="0"/>
              <a:solidFill>
                <a:schemeClr val="tx1"/>
              </a:solidFill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817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80209" y="-1127336"/>
            <a:ext cx="5116286" cy="7622514"/>
          </a:xfrm>
          <a:prstGeom prst="rect">
            <a:avLst/>
          </a:prstGeom>
        </p:spPr>
      </p:pic>
      <p:sp>
        <p:nvSpPr>
          <p:cNvPr id="2" name="מלבן 1"/>
          <p:cNvSpPr/>
          <p:nvPr/>
        </p:nvSpPr>
        <p:spPr>
          <a:xfrm>
            <a:off x="2259574" y="741799"/>
            <a:ext cx="53575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600" b="1" cap="none" spc="0" dirty="0" smtClean="0">
                <a:ln w="0"/>
                <a:solidFill>
                  <a:schemeClr val="tx1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האדמו"ר האמצעי - תעודת זהות</a:t>
            </a:r>
            <a:endParaRPr lang="he-IL" sz="3600" b="1" cap="none" spc="0" dirty="0">
              <a:ln w="0"/>
              <a:solidFill>
                <a:schemeClr val="tx1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7094798" y="1365075"/>
            <a:ext cx="6880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chemeClr val="tx1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שם:</a:t>
            </a:r>
            <a:endParaRPr lang="he-IL" sz="2800" b="1" cap="none" spc="0" dirty="0">
              <a:ln w="0"/>
              <a:solidFill>
                <a:schemeClr val="tx1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5608493" y="1365074"/>
            <a:ext cx="14863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רבי </a:t>
            </a:r>
            <a:r>
              <a:rPr lang="he-IL" sz="2800" b="1" cap="none" spc="0" dirty="0" err="1" smtClean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דובער</a:t>
            </a:r>
            <a:endParaRPr lang="he-IL" sz="2800" b="1" cap="none" spc="0" dirty="0">
              <a:ln w="0"/>
              <a:solidFill>
                <a:srgbClr val="C00000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4539964" y="1362825"/>
            <a:ext cx="9861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chemeClr val="tx1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אשתו:</a:t>
            </a:r>
            <a:endParaRPr lang="he-IL" sz="2800" b="1" cap="none" spc="0" dirty="0">
              <a:ln w="0"/>
              <a:solidFill>
                <a:schemeClr val="tx1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2610558" y="1362824"/>
            <a:ext cx="19094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הרבנית </a:t>
            </a:r>
            <a:r>
              <a:rPr lang="he-IL" sz="2800" b="1" cap="none" spc="0" dirty="0" err="1" smtClean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שיינא</a:t>
            </a:r>
            <a:endParaRPr lang="he-IL" sz="2800" b="1" cap="none" spc="0" dirty="0">
              <a:ln w="0"/>
              <a:solidFill>
                <a:srgbClr val="C00000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6932895" y="1949281"/>
            <a:ext cx="8499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chemeClr val="tx1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כינוי:</a:t>
            </a:r>
            <a:endParaRPr lang="he-IL" sz="2800" b="1" cap="none" spc="0" dirty="0">
              <a:ln w="0"/>
              <a:solidFill>
                <a:schemeClr val="tx1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6" name="מלבן 15"/>
          <p:cNvSpPr/>
          <p:nvPr/>
        </p:nvSpPr>
        <p:spPr>
          <a:xfrm>
            <a:off x="4619570" y="1949280"/>
            <a:ext cx="24064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האדמו"ר האמצעי</a:t>
            </a:r>
            <a:endParaRPr lang="he-IL" sz="2800" b="1" cap="none" spc="0" dirty="0">
              <a:ln w="0"/>
              <a:solidFill>
                <a:srgbClr val="C00000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4874640" y="2535735"/>
            <a:ext cx="29081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chemeClr val="tx1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מיקום בשושלת חב"ד:</a:t>
            </a:r>
            <a:endParaRPr lang="he-IL" sz="2800" b="1" cap="none" spc="0" dirty="0">
              <a:ln w="0"/>
              <a:solidFill>
                <a:schemeClr val="tx1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8" name="מלבן 17"/>
          <p:cNvSpPr/>
          <p:nvPr/>
        </p:nvSpPr>
        <p:spPr>
          <a:xfrm>
            <a:off x="4604606" y="2535734"/>
            <a:ext cx="3337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dirty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2</a:t>
            </a:r>
            <a:endParaRPr lang="he-IL" sz="2800" b="1" cap="none" spc="0" dirty="0">
              <a:ln w="0"/>
              <a:solidFill>
                <a:srgbClr val="C00000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19" name="מלבן 18"/>
          <p:cNvSpPr/>
          <p:nvPr/>
        </p:nvSpPr>
        <p:spPr>
          <a:xfrm>
            <a:off x="5988726" y="3114145"/>
            <a:ext cx="17940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chemeClr val="tx1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תאריך לידה:</a:t>
            </a:r>
            <a:endParaRPr lang="he-IL" sz="2800" b="1" cap="none" spc="0" dirty="0">
              <a:ln w="0"/>
              <a:solidFill>
                <a:schemeClr val="tx1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4011871" y="3114144"/>
            <a:ext cx="20201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ט' כסלו תקל"ד</a:t>
            </a:r>
            <a:endParaRPr lang="he-IL" sz="2800" b="1" cap="none" spc="0" dirty="0">
              <a:ln w="0"/>
              <a:solidFill>
                <a:srgbClr val="C00000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25" name="מלבן 24"/>
          <p:cNvSpPr/>
          <p:nvPr/>
        </p:nvSpPr>
        <p:spPr>
          <a:xfrm>
            <a:off x="5863692" y="3636730"/>
            <a:ext cx="19191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chemeClr val="tx1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יום הסתלקות:</a:t>
            </a:r>
            <a:endParaRPr lang="he-IL" sz="2800" b="1" cap="none" spc="0" dirty="0">
              <a:ln w="0"/>
              <a:solidFill>
                <a:schemeClr val="tx1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26" name="מלבן 25"/>
          <p:cNvSpPr/>
          <p:nvPr/>
        </p:nvSpPr>
        <p:spPr>
          <a:xfrm>
            <a:off x="3811962" y="3636729"/>
            <a:ext cx="20601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ט' כסלו תקפ"ח</a:t>
            </a:r>
            <a:endParaRPr lang="he-IL" sz="2800" b="1" cap="none" spc="0" dirty="0">
              <a:ln w="0"/>
              <a:solidFill>
                <a:srgbClr val="C00000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27" name="מלבן 26"/>
          <p:cNvSpPr/>
          <p:nvPr/>
        </p:nvSpPr>
        <p:spPr>
          <a:xfrm>
            <a:off x="6154475" y="4117003"/>
            <a:ext cx="16209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chemeClr val="tx1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חג הגאולה:</a:t>
            </a:r>
            <a:endParaRPr lang="he-IL" sz="2800" b="1" cap="none" spc="0" dirty="0">
              <a:ln w="0"/>
              <a:solidFill>
                <a:schemeClr val="tx1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28" name="מלבן 27"/>
          <p:cNvSpPr/>
          <p:nvPr/>
        </p:nvSpPr>
        <p:spPr>
          <a:xfrm>
            <a:off x="4381668" y="4117002"/>
            <a:ext cx="18694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2800" b="1" cap="none" spc="0" dirty="0" smtClean="0">
                <a:ln w="0"/>
                <a:solidFill>
                  <a:srgbClr val="C00000"/>
                </a:solidFill>
                <a:latin typeface="Fb Vilna" panose="02020503050405020304" pitchFamily="18" charset="-79"/>
                <a:cs typeface="Fb Vilna" panose="02020503050405020304" pitchFamily="18" charset="-79"/>
              </a:rPr>
              <a:t>י' כסלו תקפ"ז</a:t>
            </a:r>
            <a:endParaRPr lang="he-IL" sz="2800" b="1" cap="none" spc="0" dirty="0">
              <a:ln w="0"/>
              <a:solidFill>
                <a:srgbClr val="C00000"/>
              </a:solidFill>
              <a:latin typeface="Fb Vilna" panose="02020503050405020304" pitchFamily="18" charset="-79"/>
              <a:cs typeface="Fb Vilna" panose="02020503050405020304" pitchFamily="18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77256" y="5242064"/>
            <a:ext cx="7344229" cy="1292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b="1" dirty="0">
                <a:cs typeface="Extrim" pitchFamily="2" charset="-79"/>
              </a:rPr>
              <a:t>תורתו של האדמו"ר האמצעי כונתה רחובות הנהר ובה הוא מבאר את תורותיו של אביו, האדמו"ר הזקן, בהרחבה ובאריכות.</a:t>
            </a:r>
          </a:p>
          <a:p>
            <a:pPr algn="just"/>
            <a:r>
              <a:rPr lang="he-IL" b="1" dirty="0">
                <a:cs typeface="Extrim" pitchFamily="2" charset="-79"/>
              </a:rPr>
              <a:t>מושג חשוב המופיע בתורתו של האדמו"ר האמצעי הינו </a:t>
            </a:r>
            <a:r>
              <a:rPr lang="he-IL" sz="2400" b="1" dirty="0">
                <a:cs typeface="Extrim" pitchFamily="2" charset="-79"/>
              </a:rPr>
              <a:t>'עבודת ההתבוננות'.</a:t>
            </a:r>
          </a:p>
          <a:p>
            <a:pPr algn="just"/>
            <a:endParaRPr lang="he-IL" b="1" dirty="0"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6090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5" grpId="0"/>
      <p:bldP spid="26" grpId="0"/>
      <p:bldP spid="27" grpId="0"/>
      <p:bldP spid="28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6849" y="476250"/>
            <a:ext cx="7448550" cy="58169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800" b="1" dirty="0">
                <a:cs typeface="Extrim" pitchFamily="2" charset="-79"/>
              </a:rPr>
              <a:t>ט' </a:t>
            </a:r>
            <a:r>
              <a:rPr lang="he-IL" sz="2800" b="1" dirty="0" smtClean="0">
                <a:cs typeface="Extrim" pitchFamily="2" charset="-79"/>
              </a:rPr>
              <a:t>כסלו</a:t>
            </a:r>
            <a:endParaRPr lang="en-US" sz="2800" b="1" dirty="0" smtClean="0">
              <a:cs typeface="Extrim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he-IL" sz="2800" b="1" dirty="0" smtClean="0">
                <a:cs typeface="Extrim" pitchFamily="2" charset="-79"/>
              </a:rPr>
              <a:t>יום </a:t>
            </a:r>
            <a:r>
              <a:rPr lang="he-IL" sz="2800" b="1" dirty="0">
                <a:cs typeface="Extrim" pitchFamily="2" charset="-79"/>
              </a:rPr>
              <a:t>הולדתו ויום הסתלקותו של האדמו"ר האמצעי</a:t>
            </a:r>
            <a:endParaRPr lang="en-US" sz="2800" dirty="0">
              <a:cs typeface="Extrim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he-IL" sz="2400" dirty="0">
                <a:cs typeface="Extrim" pitchFamily="2" charset="-79"/>
              </a:rPr>
              <a:t>האדמו"ר האמצעי ביסס בתורתו את </a:t>
            </a:r>
            <a:r>
              <a:rPr lang="he-IL" sz="2400" b="1" dirty="0">
                <a:cs typeface="Extrim" pitchFamily="2" charset="-79"/>
              </a:rPr>
              <a:t>עבודת ההתבוננות</a:t>
            </a:r>
            <a:r>
              <a:rPr lang="he-IL" sz="2400" dirty="0">
                <a:cs typeface="Extrim" pitchFamily="2" charset="-79"/>
              </a:rPr>
              <a:t>, על מנת לתפוס את הרוחניות ולהפנימה בנפש. כפי שהוא מעיד על עצמו ב"קונטרס ההתפעלות" שחיבר: "וזהו כל מגמתי מנעוריי, לכל אהוביי ומבקשי דברי </a:t>
            </a:r>
            <a:r>
              <a:rPr lang="he-IL" sz="2400" dirty="0" err="1">
                <a:cs typeface="Extrim" pitchFamily="2" charset="-79"/>
              </a:rPr>
              <a:t>אלקים</a:t>
            </a:r>
            <a:r>
              <a:rPr lang="he-IL" sz="2400" dirty="0">
                <a:cs typeface="Extrim" pitchFamily="2" charset="-79"/>
              </a:rPr>
              <a:t> חיים באמת, </a:t>
            </a:r>
            <a:r>
              <a:rPr lang="he-IL" sz="2400" dirty="0" err="1">
                <a:cs typeface="Extrim" pitchFamily="2" charset="-79"/>
              </a:rPr>
              <a:t>שיוקבע</a:t>
            </a:r>
            <a:r>
              <a:rPr lang="he-IL" sz="2400" dirty="0">
                <a:cs typeface="Extrim" pitchFamily="2" charset="-79"/>
              </a:rPr>
              <a:t> בנפשם אור חיי עולם לתכלית המכוון שהוא עניין גילוי </a:t>
            </a:r>
            <a:r>
              <a:rPr lang="he-IL" sz="2400" dirty="0" err="1">
                <a:cs typeface="Extrim" pitchFamily="2" charset="-79"/>
              </a:rPr>
              <a:t>אלקות</a:t>
            </a:r>
            <a:r>
              <a:rPr lang="he-IL" sz="2400" dirty="0">
                <a:cs typeface="Extrim" pitchFamily="2" charset="-79"/>
              </a:rPr>
              <a:t> בנפשם".</a:t>
            </a:r>
            <a:endParaRPr lang="en-US" sz="2400" dirty="0">
              <a:cs typeface="Extrim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he-IL" sz="2400" dirty="0">
                <a:cs typeface="Extrim" pitchFamily="2" charset="-79"/>
              </a:rPr>
              <a:t>במאמריו הוא מיישם הלכה למעשה את שיטת ההתבוננות, כשהוא חוזר ומבאר כל מושג מזוויות הסתכלות שונות ומוסיף משלים רבים לשם הבנת המושג. </a:t>
            </a:r>
            <a:endParaRPr lang="en-US" sz="2400" dirty="0">
              <a:cs typeface="Extrim" pitchFamily="2" charset="-79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0341" y="0"/>
            <a:ext cx="2213017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88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7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8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9657" y="-118713"/>
            <a:ext cx="9302285" cy="69767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85712" y="-118713"/>
            <a:ext cx="6285760" cy="747897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אנו יוצאים החוצה מביטים </a:t>
            </a:r>
            <a:r>
              <a:rPr lang="he-IL" sz="32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בקיץ, בחורף, בסתיו,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עולם ענק מול עינינו, הפלא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השאלה מיד עולה: מי ברא כל ______?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 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לפעמים אנחנו בכלל לא שמים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איך </a:t>
            </a:r>
            <a:r>
              <a:rPr lang="he-IL" sz="3200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הכל</a:t>
            </a: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 כל כך מדויק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איך חכמה אלוקית טמונה בכל ______,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אם רק נתבונן- פלאי פלאות ______!</a:t>
            </a:r>
            <a:endParaRPr lang="en-US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endParaRPr lang="he-IL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3000" y="-18103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מסביב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50746" y="728838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באביב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35654" y="1475779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ופלא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44842" y="2222720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אלה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955" y="3671337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לב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1557" y="4373013"/>
            <a:ext cx="150291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משתלב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20654" y="5074689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עלה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6951" y="5848789"/>
            <a:ext cx="132180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נגלה</a:t>
            </a:r>
            <a:endParaRPr lang="he-IL" sz="36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6171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7430" y="0"/>
            <a:ext cx="93014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4401" y="58056"/>
            <a:ext cx="6215163" cy="674030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"</a:t>
            </a:r>
            <a:r>
              <a:rPr lang="he-IL" sz="32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התבוננות" </a:t>
            </a: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פירושה הוא לעצור ו______,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מי גורם לגשם לרדת, לרוח ל______?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מי שרטט את הקווים בתוך כף 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מי ברא את גלי הטלפון ה______?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גוף האדם לדוגמא הוא מכונה </a:t>
            </a:r>
            <a:r>
              <a:rPr lang="he-IL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______</a:t>
            </a:r>
          </a:p>
          <a:p>
            <a:pPr>
              <a:lnSpc>
                <a:spcPct val="150000"/>
              </a:lnSpc>
            </a:pPr>
            <a:r>
              <a:rPr lang="he-IL" sz="2800" dirty="0" err="1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הכל</a:t>
            </a:r>
            <a:r>
              <a:rPr lang="he-IL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 פועל יחד, שאיפה</a:t>
            </a: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, ______...</a:t>
            </a:r>
            <a:endParaRPr lang="en-US" sz="2800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מי </a:t>
            </a: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הוא אשר את כל זה 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בזכות מי </a:t>
            </a:r>
            <a:r>
              <a:rPr lang="he-IL" sz="2800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הכל</a:t>
            </a: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 ממשיך ולא 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2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ומי הצליח בטבע את עצמו ______?</a:t>
            </a:r>
            <a:endParaRPr lang="en-U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  <a:p>
            <a:pPr>
              <a:lnSpc>
                <a:spcPct val="150000"/>
              </a:lnSpc>
            </a:pPr>
            <a:r>
              <a:rPr lang="he-IL" sz="32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בורא כל בשר </a:t>
            </a:r>
            <a:r>
              <a:rPr lang="he-IL" sz="32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b Bampi" panose="02020503050405020304" pitchFamily="18" charset="-79"/>
                <a:cs typeface="Fb Bampi" panose="02020503050405020304" pitchFamily="18" charset="-79"/>
              </a:rPr>
              <a:t>ומפליא לעשות!</a:t>
            </a:r>
            <a:endParaRPr lang="en-US" sz="3200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Fb Bampi" panose="02020503050405020304" pitchFamily="18" charset="-79"/>
              <a:cs typeface="Fb Bampi" panose="02020503050405020304" pitchFamily="18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38682" y="226337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לחשוב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78733" y="896327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נשוב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9406" y="1530105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היד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74062" y="2163883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נייד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66380" y="2797661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מדהימה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52106" y="3431439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נשימה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59230" y="4083323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יצר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1671" y="4735207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נעצר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76783" y="5378038"/>
            <a:ext cx="13218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C00000"/>
                </a:solidFill>
                <a:latin typeface="Fb Yogurt" panose="02020503050405020304" pitchFamily="18" charset="-79"/>
                <a:cs typeface="Fb Yogurt" panose="02020503050405020304" pitchFamily="18" charset="-79"/>
              </a:rPr>
              <a:t>לכסות</a:t>
            </a:r>
            <a:endParaRPr lang="he-IL" sz="3200" b="1" dirty="0">
              <a:solidFill>
                <a:srgbClr val="C00000"/>
              </a:solidFill>
              <a:latin typeface="Fb Yogurt" panose="02020503050405020304" pitchFamily="18" charset="-79"/>
              <a:cs typeface="Fb Yogurt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7886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07"/>
          <a:stretch/>
        </p:blipFill>
        <p:spPr>
          <a:xfrm>
            <a:off x="-209549" y="1"/>
            <a:ext cx="9391650" cy="68121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0074" y="206680"/>
            <a:ext cx="7981950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3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מיליארדי פתיתי שלג יורדים ביום אחד, </a:t>
            </a:r>
            <a:r>
              <a:rPr lang="he-IL" sz="3600" b="1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ומבין </a:t>
            </a:r>
            <a:r>
              <a:rPr lang="he-IL" sz="3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כל אין ספור הפתיתים אשר ירדו בעבר ואלו שירדו בעתיד, לא יהיה אף לא אחד אשר יהיה שווה ודומה לחברו!</a:t>
            </a:r>
            <a:endParaRPr lang="en-US" sz="36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3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זאת למרות העובדה ש</a:t>
            </a:r>
            <a:r>
              <a:rPr lang="he-IL" sz="3600" b="1" u="sng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כל</a:t>
            </a:r>
            <a:r>
              <a:rPr lang="he-IL" sz="3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 פתיתי השלג עשויים מצורה בעלת שש זוויות!!!</a:t>
            </a:r>
            <a:endParaRPr lang="en-US" sz="36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9319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" r="10243"/>
          <a:stretch/>
        </p:blipFill>
        <p:spPr>
          <a:xfrm>
            <a:off x="-209550" y="0"/>
            <a:ext cx="935355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14750" y="206680"/>
            <a:ext cx="5076824" cy="64940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למעלה מ3,700 סוגים שונים של ציפורים נודדות בתקופת החורף, בכל שנה מחדש, למקום אחר וקבוע (!) על פני כדור הארץ.</a:t>
            </a:r>
            <a:endParaRPr lang="en-US" sz="32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ציפורים שאך זה עתה בקעו מן הביצה נותרות </a:t>
            </a:r>
            <a:r>
              <a:rPr lang="he-IL" sz="3200" b="1" dirty="0">
                <a:ln w="28575">
                  <a:noFill/>
                </a:ln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לבדן</a:t>
            </a:r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 בקן בעוד הציפורים הבוגרות יוצאות לנדידה. זמן קצר לאחר מכן יוצאים הגוזלים </a:t>
            </a:r>
            <a:r>
              <a:rPr lang="he-IL" sz="3200" b="1" dirty="0">
                <a:ln w="28575">
                  <a:noFill/>
                </a:ln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באותה הדרך בדיוק</a:t>
            </a:r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, למרחק של עשרות אלפי קילומטרים, ומגיעים </a:t>
            </a:r>
            <a:r>
              <a:rPr lang="he-IL" sz="3200" b="1" dirty="0">
                <a:ln w="28575">
                  <a:noFill/>
                </a:ln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לאותו מקום בדיוק</a:t>
            </a:r>
            <a:r>
              <a:rPr lang="he-IL" sz="32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, בצד השני של כדור הארץ, בו נמצאים הציפורים הבוגרות!!!</a:t>
            </a:r>
            <a:endParaRPr lang="en-US" sz="32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2296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0"/>
          <a:stretch/>
        </p:blipFill>
        <p:spPr>
          <a:xfrm>
            <a:off x="-152400" y="0"/>
            <a:ext cx="92964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2444" y="1406830"/>
            <a:ext cx="7986712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הגשם היורד מן העננים יורד בצורת טיפות. גם כאשר הגשם חזק מאד, עדיין אין טיפה אחת נוגעת בחברתה!</a:t>
            </a:r>
            <a:endParaRPr lang="en-US" sz="40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אף אם נושבת רוח חזקה מאד- כל הגשם כולו, כמקשה אחת, יורד באלכסון, לפי כיוון הרוח אך הטיפות לעולם אינן מתחברות! </a:t>
            </a:r>
            <a:endParaRPr lang="en-US" sz="40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לו היו הטיפות מתחברות היה נוצר שיטפון והגשם </a:t>
            </a:r>
            <a:r>
              <a:rPr lang="he-IL" sz="4000" b="1" dirty="0" smtClean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היה מזיק </a:t>
            </a:r>
            <a:r>
              <a:rPr lang="he-IL" sz="4000" b="1" dirty="0">
                <a:ln w="28575">
                  <a:noFill/>
                </a:ln>
                <a:solidFill>
                  <a:srgbClr val="FF0000"/>
                </a:solidFill>
                <a:effectLst>
                  <a:glow rad="241300">
                    <a:schemeClr val="bg1">
                      <a:alpha val="60000"/>
                    </a:schemeClr>
                  </a:glow>
                </a:effectLst>
                <a:cs typeface="Extrim" pitchFamily="2" charset="-79"/>
              </a:rPr>
              <a:t>לקרקע.</a:t>
            </a:r>
            <a:endParaRPr lang="en-US" sz="4000" b="1" dirty="0">
              <a:ln w="28575">
                <a:noFill/>
              </a:ln>
              <a:solidFill>
                <a:srgbClr val="FF0000"/>
              </a:solidFill>
              <a:effectLst>
                <a:glow rad="241300">
                  <a:schemeClr val="bg1">
                    <a:alpha val="6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8529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2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8644" y="759130"/>
            <a:ext cx="7986712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4000" b="1" dirty="0" smtClean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בשנים </a:t>
            </a:r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האחרונות גילו המדענים, את אשר נכתב בגמרא </a:t>
            </a:r>
            <a:r>
              <a:rPr lang="he-IL" sz="32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(ברכות, דף לב) </a:t>
            </a:r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אלפי שנים קודם לכן:</a:t>
            </a:r>
            <a:endParaRPr lang="en-US" sz="4000" b="1" dirty="0">
              <a:ln w="28575">
                <a:noFill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מספר הכוכבים בחלל עומד על טריליונים! (טריליון= 1,000,000,000,000). </a:t>
            </a:r>
            <a:endParaRPr lang="en-US" sz="4000" b="1" dirty="0">
              <a:ln w="28575">
                <a:noFill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חישוב מסובך שערכו החוקרים הראה שמספר הכוכבים גדול פי שלוש(!) ממספר </a:t>
            </a:r>
            <a:r>
              <a:rPr lang="he-IL" sz="4000" b="1" dirty="0">
                <a:ln w="28575">
                  <a:noFill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גרגרי החול </a:t>
            </a:r>
            <a:r>
              <a:rPr lang="he-IL" sz="4000" b="1" dirty="0">
                <a:ln w="28575">
                  <a:noFill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cs typeface="Extrim" pitchFamily="2" charset="-79"/>
              </a:rPr>
              <a:t>שבכל רחבי כדור הארץ!</a:t>
            </a:r>
            <a:endParaRPr lang="en-US" sz="4000" b="1" dirty="0">
              <a:ln w="28575">
                <a:noFill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9674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2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" r="8044"/>
          <a:stretch/>
        </p:blipFill>
        <p:spPr>
          <a:xfrm>
            <a:off x="-190501" y="0"/>
            <a:ext cx="94107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047" y="302359"/>
            <a:ext cx="8635604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3500" b="1" dirty="0" smtClean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שני </a:t>
            </a:r>
            <a:r>
              <a:rPr lang="he-IL" sz="3500" b="1" dirty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כדורים בקוטר של שתיים וחצי סנטימטר בלבד, שהם המצלמות המשוכללות ביותר בעולם. </a:t>
            </a:r>
            <a:r>
              <a:rPr lang="he-IL" sz="4000" b="1" dirty="0">
                <a:ln w="9525">
                  <a:solidFill>
                    <a:schemeClr val="tx1"/>
                  </a:solidFill>
                </a:ln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העיניים.</a:t>
            </a:r>
            <a:endParaRPr lang="en-US" sz="4000" b="1" dirty="0">
              <a:ln w="9525">
                <a:solidFill>
                  <a:schemeClr val="tx1"/>
                </a:solidFill>
              </a:ln>
              <a:effectLst>
                <a:glow rad="279400">
                  <a:schemeClr val="bg1">
                    <a:alpha val="4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3500" b="1" dirty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 בגב העין ישנם 127 מיליון (!) תאים קולטי ראיה. התאים הללו ''מצלמים'' בכל תנאי שטח, וממרחק רב ובצבע, והמידע מועבר ישירות למוח ומעובד בתוך חלקיק </a:t>
            </a:r>
            <a:r>
              <a:rPr lang="he-IL" sz="3500" b="1" dirty="0" err="1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השניה</a:t>
            </a:r>
            <a:r>
              <a:rPr lang="he-IL" sz="3500" b="1" dirty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.</a:t>
            </a:r>
            <a:endParaRPr lang="en-US" sz="3500" b="1" dirty="0">
              <a:ln w="9525">
                <a:solidFill>
                  <a:schemeClr val="tx1"/>
                </a:solidFill>
              </a:ln>
              <a:solidFill>
                <a:srgbClr val="00FF00"/>
              </a:solidFill>
              <a:effectLst>
                <a:glow rad="279400">
                  <a:schemeClr val="bg1">
                    <a:alpha val="40000"/>
                  </a:schemeClr>
                </a:glow>
              </a:effectLst>
              <a:cs typeface="Extrim" pitchFamily="2" charset="-79"/>
            </a:endParaRPr>
          </a:p>
          <a:p>
            <a:pPr algn="just"/>
            <a:r>
              <a:rPr lang="he-IL" sz="3500" b="1" dirty="0" smtClean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מערכת </a:t>
            </a:r>
            <a:r>
              <a:rPr lang="he-IL" sz="3500" b="1" dirty="0">
                <a:ln w="9525"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279400">
                    <a:schemeClr val="bg1">
                      <a:alpha val="40000"/>
                    </a:schemeClr>
                  </a:glow>
                </a:effectLst>
                <a:cs typeface="Extrim" pitchFamily="2" charset="-79"/>
              </a:rPr>
              <a:t>הסיבים בגלגל העין מסובכת ומורכבת מיליוני מונים מכל מערכת טכנולוגית המורכבת ביותר.</a:t>
            </a:r>
            <a:endParaRPr lang="en-US" sz="3500" b="1" dirty="0">
              <a:ln w="9525">
                <a:solidFill>
                  <a:schemeClr val="tx1"/>
                </a:solidFill>
              </a:ln>
              <a:solidFill>
                <a:srgbClr val="00FF00"/>
              </a:solidFill>
              <a:effectLst>
                <a:glow rad="279400">
                  <a:schemeClr val="bg1">
                    <a:alpha val="40000"/>
                  </a:schemeClr>
                </a:glow>
              </a:effectLst>
              <a:cs typeface="Extrim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2751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2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theme/theme1.xml><?xml version="1.0" encoding="utf-8"?>
<a:theme xmlns:a="http://schemas.openxmlformats.org/drawingml/2006/main" name="עשן מתפתל">
  <a:themeElements>
    <a:clrScheme name="עשן מתפתל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עשן מתפתל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עשן מתפתל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264</TotalTime>
  <Words>787</Words>
  <Application>Microsoft Office PowerPoint</Application>
  <PresentationFormat>‫הצגה על המסך (4:3)</PresentationFormat>
  <Paragraphs>137</Paragraphs>
  <Slides>16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9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26" baseType="lpstr">
      <vt:lpstr>Century Gothic</vt:lpstr>
      <vt:lpstr>Fb Yogurt</vt:lpstr>
      <vt:lpstr>Fb Ishmael</vt:lpstr>
      <vt:lpstr>Fb Vilna</vt:lpstr>
      <vt:lpstr>Fb Bampi</vt:lpstr>
      <vt:lpstr>Wingdings 3</vt:lpstr>
      <vt:lpstr>Gisha</vt:lpstr>
      <vt:lpstr>Extrim</vt:lpstr>
      <vt:lpstr>Arial</vt:lpstr>
      <vt:lpstr>עשן מתפתל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מסמכים</dc:creator>
  <cp:lastModifiedBy>מסמכים</cp:lastModifiedBy>
  <cp:revision>19</cp:revision>
  <dcterms:created xsi:type="dcterms:W3CDTF">2014-11-21T03:12:55Z</dcterms:created>
  <dcterms:modified xsi:type="dcterms:W3CDTF">2014-11-23T20:24:10Z</dcterms:modified>
</cp:coreProperties>
</file>