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embeddedFontLst>
    <p:embeddedFont>
      <p:font typeface="Calibri Light" panose="020F0302020204030204" pitchFamily="34" charset="0"/>
      <p:regular r:id="rId24"/>
      <p:italic r:id="rId25"/>
    </p:embeddedFon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AgasLight" pitchFamily="2" charset="-79"/>
      <p:regular r:id="rId30"/>
    </p:embeddedFont>
    <p:embeddedFont>
      <p:font typeface="Fb Alexander" panose="02020503050405020304" pitchFamily="18" charset="-79"/>
      <p:regular r:id="rId31"/>
      <p:bold r:id="rId3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56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5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17D26-144A-42FE-ACCE-326344058165}" type="datetimeFigureOut">
              <a:rPr lang="he-IL" smtClean="0"/>
              <a:t>כ"ג/אדר/תשע"ח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7D856-6B10-4661-B67C-ED72BC493CE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2810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17D26-144A-42FE-ACCE-326344058165}" type="datetimeFigureOut">
              <a:rPr lang="he-IL" smtClean="0"/>
              <a:t>כ"ג/אדר/תשע"ח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7D856-6B10-4661-B67C-ED72BC493CE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11411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17D26-144A-42FE-ACCE-326344058165}" type="datetimeFigureOut">
              <a:rPr lang="he-IL" smtClean="0"/>
              <a:t>כ"ג/אדר/תשע"ח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7D856-6B10-4661-B67C-ED72BC493CE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26799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17D26-144A-42FE-ACCE-326344058165}" type="datetimeFigureOut">
              <a:rPr lang="he-IL" smtClean="0"/>
              <a:t>כ"ג/אדר/תשע"ח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7D856-6B10-4661-B67C-ED72BC493CE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938579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17D26-144A-42FE-ACCE-326344058165}" type="datetimeFigureOut">
              <a:rPr lang="he-IL" smtClean="0"/>
              <a:t>כ"ג/אדר/תשע"ח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7D856-6B10-4661-B67C-ED72BC493CE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61167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17D26-144A-42FE-ACCE-326344058165}" type="datetimeFigureOut">
              <a:rPr lang="he-IL" smtClean="0"/>
              <a:t>כ"ג/אדר/תשע"ח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7D856-6B10-4661-B67C-ED72BC493CE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97067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17D26-144A-42FE-ACCE-326344058165}" type="datetimeFigureOut">
              <a:rPr lang="he-IL" smtClean="0"/>
              <a:t>כ"ג/אדר/תשע"ח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7D856-6B10-4661-B67C-ED72BC493CE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46575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17D26-144A-42FE-ACCE-326344058165}" type="datetimeFigureOut">
              <a:rPr lang="he-IL" smtClean="0"/>
              <a:t>כ"ג/אדר/תשע"ח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7D856-6B10-4661-B67C-ED72BC493CE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59942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17D26-144A-42FE-ACCE-326344058165}" type="datetimeFigureOut">
              <a:rPr lang="he-IL" smtClean="0"/>
              <a:t>כ"ג/אדר/תשע"ח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7D856-6B10-4661-B67C-ED72BC493CE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42327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17D26-144A-42FE-ACCE-326344058165}" type="datetimeFigureOut">
              <a:rPr lang="he-IL" smtClean="0"/>
              <a:t>כ"ג/אדר/תשע"ח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7D856-6B10-4661-B67C-ED72BC493CE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23457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17D26-144A-42FE-ACCE-326344058165}" type="datetimeFigureOut">
              <a:rPr lang="he-IL" smtClean="0"/>
              <a:t>כ"ג/אדר/תשע"ח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7D856-6B10-4661-B67C-ED72BC493CE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37161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117D26-144A-42FE-ACCE-326344058165}" type="datetimeFigureOut">
              <a:rPr lang="he-IL" smtClean="0"/>
              <a:t>כ"ג/אדר/תשע"ח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E7D856-6B10-4661-B67C-ED72BC493CE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52611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>
            <a:extLst>
              <a:ext uri="{FF2B5EF4-FFF2-40B4-BE49-F238E27FC236}">
                <a16:creationId xmlns:a16="http://schemas.microsoft.com/office/drawing/2014/main" id="{B846E1EC-DB35-4900-B1D9-EC4804649B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"/>
            <a:ext cx="9144000" cy="6842760"/>
          </a:xfrm>
          <a:prstGeom prst="rect">
            <a:avLst/>
          </a:prstGeom>
        </p:spPr>
      </p:pic>
      <p:pic>
        <p:nvPicPr>
          <p:cNvPr id="11" name="תמונה 10">
            <a:extLst>
              <a:ext uri="{FF2B5EF4-FFF2-40B4-BE49-F238E27FC236}">
                <a16:creationId xmlns:a16="http://schemas.microsoft.com/office/drawing/2014/main" id="{945FE760-325A-4725-99FB-24323F486B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086" y="1353092"/>
            <a:ext cx="4575057" cy="1066802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64726700-A651-48FA-A1ED-CFD1312D4B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5739" y="640939"/>
            <a:ext cx="5230821" cy="115224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1DF2D98D-F33F-44E5-9370-713936A6CC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8489" y="2426502"/>
            <a:ext cx="4377307" cy="4212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971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9148FC19-6F19-45EB-9994-1CB0DE780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0"/>
            <a:ext cx="9144000" cy="6840480"/>
          </a:xfrm>
          <a:prstGeom prst="rect">
            <a:avLst/>
          </a:prstGeom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8602713E-5506-4BD7-9BE3-EE29303F5F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"/>
            <a:ext cx="9144000" cy="6842760"/>
          </a:xfrm>
          <a:prstGeom prst="rect">
            <a:avLst/>
          </a:prstGeom>
        </p:spPr>
      </p:pic>
      <p:pic>
        <p:nvPicPr>
          <p:cNvPr id="13" name="תמונה 12">
            <a:extLst>
              <a:ext uri="{FF2B5EF4-FFF2-40B4-BE49-F238E27FC236}">
                <a16:creationId xmlns:a16="http://schemas.microsoft.com/office/drawing/2014/main" id="{4DECE09C-32CE-4064-98E5-0C54425741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211" y="1379217"/>
            <a:ext cx="4575057" cy="106680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CB77E6C-A500-49B2-9ED0-7DA31A4D059C}"/>
              </a:ext>
            </a:extLst>
          </p:cNvPr>
          <p:cNvSpPr txBox="1"/>
          <p:nvPr/>
        </p:nvSpPr>
        <p:spPr>
          <a:xfrm>
            <a:off x="870857" y="3184297"/>
            <a:ext cx="7402285" cy="34163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 rtl="1"/>
            <a:r>
              <a:rPr lang="he-IL" sz="2400" dirty="0">
                <a:cs typeface="AgasLight" pitchFamily="2" charset="-79"/>
              </a:rPr>
              <a:t>המשחק מתבצע על לוח של 9×9 תאים, המורכב מתשעה אזורים של 3×3 ריבועים.</a:t>
            </a:r>
          </a:p>
          <a:p>
            <a:pPr algn="just" rtl="1"/>
            <a:endParaRPr lang="he-IL" sz="2400" dirty="0">
              <a:cs typeface="AgasLight" pitchFamily="2" charset="-79"/>
            </a:endParaRPr>
          </a:p>
          <a:p>
            <a:pPr algn="just" rtl="1"/>
            <a:r>
              <a:rPr lang="he-IL" sz="2400" dirty="0">
                <a:cs typeface="AgasLight" pitchFamily="2" charset="-79"/>
              </a:rPr>
              <a:t>בחלק מהריבועים משובצים מספרים ויש להשלים את יתרת הריבועים הריקים במספרים בין 1 ל- 9 כך שבאותו טור, באותה שורה ובאותו אזור לא יופיע אותו מספר יותר מפעם אחת.</a:t>
            </a:r>
          </a:p>
          <a:p>
            <a:pPr algn="just" rtl="1"/>
            <a:endParaRPr lang="he-IL" sz="2400" dirty="0">
              <a:cs typeface="AgasLight" pitchFamily="2" charset="-79"/>
            </a:endParaRPr>
          </a:p>
          <a:p>
            <a:pPr algn="just" rtl="1"/>
            <a:r>
              <a:rPr lang="he-IL" sz="2400" dirty="0">
                <a:cs typeface="AgasLight" pitchFamily="2" charset="-79"/>
              </a:rPr>
              <a:t>במשחק שלנו המספרים הוחלפו בתמונות של מנהגי יום הולדת.</a:t>
            </a:r>
          </a:p>
          <a:p>
            <a:pPr algn="just" rtl="1"/>
            <a:endParaRPr lang="he-IL" sz="2400" dirty="0">
              <a:cs typeface="AgasLight" pitchFamily="2" charset="-79"/>
            </a:endParaRP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ED81F953-9549-4A58-B2D4-D43B439252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5739" y="640939"/>
            <a:ext cx="5230821" cy="1152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226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4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2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תמונה 9">
            <a:extLst>
              <a:ext uri="{FF2B5EF4-FFF2-40B4-BE49-F238E27FC236}">
                <a16:creationId xmlns:a16="http://schemas.microsoft.com/office/drawing/2014/main" id="{FAB6DA92-B608-48B8-AC5E-FE0C564092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96"/>
            <a:ext cx="9144000" cy="6845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0801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9148FC19-6F19-45EB-9994-1CB0DE780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0"/>
            <a:ext cx="9144000" cy="6840480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EE58D985-80EC-462B-813D-097B76C8C1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054710-0E76-46F4-B133-D037EA49E037}"/>
              </a:ext>
            </a:extLst>
          </p:cNvPr>
          <p:cNvSpPr txBox="1"/>
          <p:nvPr/>
        </p:nvSpPr>
        <p:spPr>
          <a:xfrm>
            <a:off x="-109058" y="1102388"/>
            <a:ext cx="3481431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dirty="0">
                <a:solidFill>
                  <a:srgbClr val="FF0000"/>
                </a:solidFill>
                <a:latin typeface="Fb Alexander" panose="02020503050405020304" pitchFamily="18" charset="-79"/>
                <a:cs typeface="Fb Alexander" panose="02020503050405020304" pitchFamily="18" charset="-79"/>
              </a:rPr>
              <a:t>אמירת דבר תורה, ביום ההולדת או בהזדמנות קרובה.</a:t>
            </a:r>
          </a:p>
          <a:p>
            <a:pPr algn="ctr"/>
            <a:br>
              <a:rPr lang="he-IL" dirty="0">
                <a:solidFill>
                  <a:srgbClr val="FF0000"/>
                </a:solidFill>
                <a:latin typeface="Fb Alexander" panose="02020503050405020304" pitchFamily="18" charset="-79"/>
                <a:cs typeface="Fb Alexander" panose="02020503050405020304" pitchFamily="18" charset="-79"/>
              </a:rPr>
            </a:br>
            <a:endParaRPr lang="he-IL" dirty="0">
              <a:solidFill>
                <a:srgbClr val="FF0000"/>
              </a:solidFill>
              <a:latin typeface="Fb Alexander" panose="02020503050405020304" pitchFamily="18" charset="-79"/>
              <a:cs typeface="Fb Alexander" panose="02020503050405020304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8526194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תמונה 6">
            <a:extLst>
              <a:ext uri="{FF2B5EF4-FFF2-40B4-BE49-F238E27FC236}">
                <a16:creationId xmlns:a16="http://schemas.microsoft.com/office/drawing/2014/main" id="{6BE67578-BBEA-4A53-9A19-A71851F2AE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96"/>
            <a:ext cx="9144000" cy="6845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8244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9148FC19-6F19-45EB-9994-1CB0DE780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0"/>
            <a:ext cx="9144000" cy="6840480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7E54EACF-A793-46B2-9522-17E1C7F908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5261" y="539597"/>
            <a:ext cx="6113477" cy="611347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EDDB01D-A46E-44FE-ABF5-A040840F4188}"/>
              </a:ext>
            </a:extLst>
          </p:cNvPr>
          <p:cNvSpPr txBox="1"/>
          <p:nvPr/>
        </p:nvSpPr>
        <p:spPr>
          <a:xfrm>
            <a:off x="58723" y="204766"/>
            <a:ext cx="3993160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dirty="0">
                <a:solidFill>
                  <a:schemeClr val="accent4">
                    <a:lumMod val="50000"/>
                  </a:schemeClr>
                </a:solidFill>
                <a:latin typeface="Fb Alexander" panose="02020503050405020304" pitchFamily="18" charset="-79"/>
                <a:cs typeface="Fb Alexander" panose="02020503050405020304" pitchFamily="18" charset="-79"/>
              </a:rPr>
              <a:t>יש להשתדל ביום ההולדת להשפיע מתוך </a:t>
            </a:r>
            <a:r>
              <a:rPr lang="he-IL" b="1" dirty="0">
                <a:solidFill>
                  <a:schemeClr val="accent4">
                    <a:lumMod val="50000"/>
                  </a:schemeClr>
                </a:solidFill>
                <a:latin typeface="Fb Alexander" panose="02020503050405020304" pitchFamily="18" charset="-79"/>
                <a:cs typeface="Fb Alexander" panose="02020503050405020304" pitchFamily="18" charset="-79"/>
              </a:rPr>
              <a:t>אהבת ישראל </a:t>
            </a:r>
            <a:r>
              <a:rPr lang="he-IL" dirty="0">
                <a:solidFill>
                  <a:schemeClr val="accent4">
                    <a:lumMod val="50000"/>
                  </a:schemeClr>
                </a:solidFill>
                <a:latin typeface="Fb Alexander" panose="02020503050405020304" pitchFamily="18" charset="-79"/>
                <a:cs typeface="Fb Alexander" panose="02020503050405020304" pitchFamily="18" charset="-79"/>
              </a:rPr>
              <a:t>על מישהו בסביבה, בהפצת התורה והמעיינות.</a:t>
            </a:r>
          </a:p>
        </p:txBody>
      </p:sp>
    </p:spTree>
    <p:extLst>
      <p:ext uri="{BB962C8B-B14F-4D97-AF65-F5344CB8AC3E}">
        <p14:creationId xmlns:p14="http://schemas.microsoft.com/office/powerpoint/2010/main" val="17769283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9148FC19-6F19-45EB-9994-1CB0DE780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0"/>
            <a:ext cx="9144000" cy="6840480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D5495933-220D-4565-BFD8-CE6AD18497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76"/>
            <a:ext cx="9144000" cy="6841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0550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9148FC19-6F19-45EB-9994-1CB0DE780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0"/>
            <a:ext cx="9144000" cy="6840480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2DBCA6F9-0D11-473D-8195-F20C5D9E64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820" y="0"/>
            <a:ext cx="686035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904697B-4BF4-4A2D-961E-39E4C3DE7599}"/>
              </a:ext>
            </a:extLst>
          </p:cNvPr>
          <p:cNvSpPr txBox="1"/>
          <p:nvPr/>
        </p:nvSpPr>
        <p:spPr>
          <a:xfrm>
            <a:off x="67112" y="204766"/>
            <a:ext cx="3800213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dirty="0">
                <a:solidFill>
                  <a:schemeClr val="accent1">
                    <a:lumMod val="50000"/>
                  </a:schemeClr>
                </a:solidFill>
                <a:latin typeface="Fb Alexander" panose="02020503050405020304" pitchFamily="18" charset="-79"/>
                <a:cs typeface="Fb Alexander" panose="02020503050405020304" pitchFamily="18" charset="-79"/>
              </a:rPr>
              <a:t>יש להוסיף בלימוד תורה. ולהשתדל ללמוד גם מתוך תורת הנגלה, וגם מפנימיות התורה. (נוסף לשיעורי הלימוד הקבועים).</a:t>
            </a:r>
            <a:endParaRPr lang="he-IL" sz="2400" dirty="0">
              <a:solidFill>
                <a:schemeClr val="accent1">
                  <a:lumMod val="50000"/>
                </a:schemeClr>
              </a:solidFill>
              <a:latin typeface="Fb Alexander" panose="02020503050405020304" pitchFamily="18" charset="-79"/>
              <a:cs typeface="Fb Alexander" panose="02020503050405020304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1517017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9148FC19-6F19-45EB-9994-1CB0DE780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0"/>
            <a:ext cx="9144000" cy="6840480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6DF59A32-7E8D-42B7-8AA5-9DB73B370B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76"/>
            <a:ext cx="9144000" cy="6841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8868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9148FC19-6F19-45EB-9994-1CB0DE780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0"/>
            <a:ext cx="9144000" cy="6840480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C5FC5164-B8F2-40FB-8019-A20CBF05F9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922" y="359304"/>
            <a:ext cx="6492155" cy="648993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FB1D660-7A8A-497A-B352-3AA69E57AD1B}"/>
              </a:ext>
            </a:extLst>
          </p:cNvPr>
          <p:cNvSpPr txBox="1"/>
          <p:nvPr/>
        </p:nvSpPr>
        <p:spPr>
          <a:xfrm>
            <a:off x="855676" y="126206"/>
            <a:ext cx="743264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dirty="0">
                <a:solidFill>
                  <a:schemeClr val="accent4">
                    <a:lumMod val="50000"/>
                  </a:schemeClr>
                </a:solidFill>
                <a:latin typeface="Fb Alexander" panose="02020503050405020304" pitchFamily="18" charset="-79"/>
                <a:cs typeface="Fb Alexander" panose="02020503050405020304" pitchFamily="18" charset="-79"/>
              </a:rPr>
              <a:t>ביום השבת הקודם ליום ההולדת, הגברים עולים לתורה. </a:t>
            </a:r>
          </a:p>
          <a:p>
            <a:pPr algn="ctr"/>
            <a:r>
              <a:rPr lang="he-IL" dirty="0">
                <a:solidFill>
                  <a:schemeClr val="accent4">
                    <a:lumMod val="50000"/>
                  </a:schemeClr>
                </a:solidFill>
                <a:latin typeface="Fb Alexander" panose="02020503050405020304" pitchFamily="18" charset="-79"/>
                <a:cs typeface="Fb Alexander" panose="02020503050405020304" pitchFamily="18" charset="-79"/>
              </a:rPr>
              <a:t>(בנוסף, עולים לתורה גם ביום ההולדת עצמו, כשיום זה חל באחד מימי קריאת התורה).</a:t>
            </a:r>
            <a:endParaRPr lang="he-IL" sz="2400" dirty="0">
              <a:solidFill>
                <a:schemeClr val="accent4">
                  <a:lumMod val="50000"/>
                </a:schemeClr>
              </a:solidFill>
              <a:latin typeface="Fb Alexander" panose="02020503050405020304" pitchFamily="18" charset="-79"/>
              <a:cs typeface="Fb Alexander" panose="02020503050405020304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2890253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9148FC19-6F19-45EB-9994-1CB0DE780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0"/>
            <a:ext cx="9144000" cy="6840480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07737191-F221-4AA2-ADAA-C2D0856DFA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96"/>
            <a:ext cx="9144000" cy="6845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1181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9148FC19-6F19-45EB-9994-1CB0DE780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0"/>
            <a:ext cx="9144000" cy="6840480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ECA5114D-3B86-42E7-9E14-0A7503E400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151" y="0"/>
            <a:ext cx="6855698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91B35A6-9626-4934-9AAC-36BFA160BB11}"/>
              </a:ext>
            </a:extLst>
          </p:cNvPr>
          <p:cNvSpPr txBox="1"/>
          <p:nvPr/>
        </p:nvSpPr>
        <p:spPr>
          <a:xfrm>
            <a:off x="3875714" y="196377"/>
            <a:ext cx="503339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dirty="0">
                <a:solidFill>
                  <a:srgbClr val="993366"/>
                </a:solidFill>
                <a:latin typeface="Fb Alexander" panose="02020503050405020304" pitchFamily="18" charset="-79"/>
                <a:cs typeface="Fb Alexander" panose="02020503050405020304" pitchFamily="18" charset="-79"/>
              </a:rPr>
              <a:t>לכבוד 'ראש השנה הפרטי' יש לקבל החלטה טובה שתביא לתוספת חיזוק בתורה ומצוות.</a:t>
            </a:r>
            <a:endParaRPr lang="he-IL" sz="2400" dirty="0">
              <a:solidFill>
                <a:srgbClr val="993366"/>
              </a:solidFill>
              <a:latin typeface="Fb Alexander" panose="02020503050405020304" pitchFamily="18" charset="-79"/>
              <a:cs typeface="Fb Alexander" panose="02020503050405020304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4234888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9148FC19-6F19-45EB-9994-1CB0DE780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0"/>
            <a:ext cx="9144000" cy="6840480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A82E8CB3-C441-44E2-82FE-14E03F0EC0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96"/>
            <a:ext cx="9144000" cy="6845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8585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9148FC19-6F19-45EB-9994-1CB0DE780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0"/>
            <a:ext cx="9144000" cy="6840480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C82806A4-BAC5-40AE-B294-FC73317ED2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3376" y="255543"/>
            <a:ext cx="5385732" cy="538754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A259E28-818D-41AC-ADA6-46EA92380102}"/>
              </a:ext>
            </a:extLst>
          </p:cNvPr>
          <p:cNvSpPr txBox="1"/>
          <p:nvPr/>
        </p:nvSpPr>
        <p:spPr>
          <a:xfrm>
            <a:off x="3640822" y="5428202"/>
            <a:ext cx="5385732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dirty="0">
                <a:solidFill>
                  <a:schemeClr val="accent5">
                    <a:lumMod val="50000"/>
                  </a:schemeClr>
                </a:solidFill>
                <a:latin typeface="Fb Alexander" panose="02020503050405020304" pitchFamily="18" charset="-79"/>
                <a:cs typeface="Fb Alexander" panose="02020503050405020304" pitchFamily="18" charset="-79"/>
              </a:rPr>
              <a:t>ביום ההולדת מתחילים לומר את מזמור </a:t>
            </a:r>
            <a:r>
              <a:rPr lang="he-IL" dirty="0" err="1">
                <a:solidFill>
                  <a:schemeClr val="accent5">
                    <a:lumMod val="50000"/>
                  </a:schemeClr>
                </a:solidFill>
                <a:latin typeface="Fb Alexander" panose="02020503050405020304" pitchFamily="18" charset="-79"/>
                <a:cs typeface="Fb Alexander" panose="02020503050405020304" pitchFamily="18" charset="-79"/>
              </a:rPr>
              <a:t>התהילים</a:t>
            </a:r>
            <a:r>
              <a:rPr lang="he-IL" dirty="0">
                <a:solidFill>
                  <a:schemeClr val="accent5">
                    <a:lumMod val="50000"/>
                  </a:schemeClr>
                </a:solidFill>
                <a:latin typeface="Fb Alexander" panose="02020503050405020304" pitchFamily="18" charset="-79"/>
                <a:cs typeface="Fb Alexander" panose="02020503050405020304" pitchFamily="18" charset="-79"/>
              </a:rPr>
              <a:t> החדש המתאים ליום  ההולדת, יש להתמיד באמירת מזמור זה בכל יום עד יום ההולדת הבא.</a:t>
            </a:r>
            <a:endParaRPr lang="he-IL" sz="2400" dirty="0">
              <a:solidFill>
                <a:schemeClr val="accent5">
                  <a:lumMod val="50000"/>
                </a:schemeClr>
              </a:solidFill>
              <a:latin typeface="Fb Alexander" panose="02020503050405020304" pitchFamily="18" charset="-79"/>
              <a:cs typeface="Fb Alexander" panose="02020503050405020304" pitchFamily="18" charset="-79"/>
            </a:endParaRPr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C2D33FC7-6280-4E10-826D-2AE69015F1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266" y="123391"/>
            <a:ext cx="2767218" cy="66112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98635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9148FC19-6F19-45EB-9994-1CB0DE780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0"/>
            <a:ext cx="9144000" cy="6840480"/>
          </a:xfrm>
          <a:prstGeom prst="rect">
            <a:avLst/>
          </a:prstGeom>
        </p:spPr>
      </p:pic>
      <p:pic>
        <p:nvPicPr>
          <p:cNvPr id="11" name="תמונה 10">
            <a:extLst>
              <a:ext uri="{FF2B5EF4-FFF2-40B4-BE49-F238E27FC236}">
                <a16:creationId xmlns:a16="http://schemas.microsoft.com/office/drawing/2014/main" id="{A72AD2C4-1DAE-436A-B6E6-16452C90A5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76"/>
            <a:ext cx="9144000" cy="6841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8941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9148FC19-6F19-45EB-9994-1CB0DE780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0"/>
            <a:ext cx="9144000" cy="6840480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38FC80BA-A42E-439B-8FFD-0F658ED6DB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6DDED8D-372C-4DC3-BE36-5EFBE3C5B776}"/>
              </a:ext>
            </a:extLst>
          </p:cNvPr>
          <p:cNvSpPr txBox="1"/>
          <p:nvPr/>
        </p:nvSpPr>
        <p:spPr>
          <a:xfrm>
            <a:off x="5964573" y="3107357"/>
            <a:ext cx="2801923" cy="203132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dirty="0">
                <a:solidFill>
                  <a:srgbClr val="7030A0"/>
                </a:solidFill>
                <a:latin typeface="Fb Alexander" panose="02020503050405020304" pitchFamily="18" charset="-79"/>
                <a:cs typeface="Fb Alexander" panose="02020503050405020304" pitchFamily="18" charset="-79"/>
              </a:rPr>
              <a:t>יש להוסיף בנתינת צדקה לפני תפילת שחרית ביום ההולדת וכן לפני מנחה. </a:t>
            </a:r>
          </a:p>
          <a:p>
            <a:pPr algn="ctr" rtl="1"/>
            <a:r>
              <a:rPr lang="he-IL" dirty="0">
                <a:solidFill>
                  <a:srgbClr val="7030A0"/>
                </a:solidFill>
                <a:latin typeface="Fb Alexander" panose="02020503050405020304" pitchFamily="18" charset="-79"/>
                <a:cs typeface="Fb Alexander" panose="02020503050405020304" pitchFamily="18" charset="-79"/>
              </a:rPr>
              <a:t>(כשיום ההולדת חל בשבת או בחג - יש להוסיף בנתינת צדקה בערב השבת או החג ומומלץ גם אחריהם).</a:t>
            </a:r>
            <a:endParaRPr lang="he-IL" sz="2400" dirty="0">
              <a:solidFill>
                <a:srgbClr val="7030A0"/>
              </a:solidFill>
              <a:latin typeface="Fb Alexander" panose="02020503050405020304" pitchFamily="18" charset="-79"/>
              <a:cs typeface="Fb Alexander" panose="02020503050405020304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4864504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9148FC19-6F19-45EB-9994-1CB0DE780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0"/>
            <a:ext cx="9144000" cy="6840480"/>
          </a:xfrm>
          <a:prstGeom prst="rect">
            <a:avLst/>
          </a:prstGeom>
        </p:spPr>
      </p:pic>
      <p:pic>
        <p:nvPicPr>
          <p:cNvPr id="12" name="תמונה 11">
            <a:extLst>
              <a:ext uri="{FF2B5EF4-FFF2-40B4-BE49-F238E27FC236}">
                <a16:creationId xmlns:a16="http://schemas.microsoft.com/office/drawing/2014/main" id="{72BF63DB-9242-408E-BF69-2D9A8B7A7B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76"/>
            <a:ext cx="9144000" cy="6841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413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9148FC19-6F19-45EB-9994-1CB0DE780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0"/>
            <a:ext cx="9144000" cy="6840480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8072071F-6DD8-4DE0-A117-2782837D7E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C4FFA1E-3AD0-424C-9880-C24ABA1B7CF3}"/>
              </a:ext>
            </a:extLst>
          </p:cNvPr>
          <p:cNvSpPr txBox="1"/>
          <p:nvPr/>
        </p:nvSpPr>
        <p:spPr>
          <a:xfrm>
            <a:off x="167780" y="179599"/>
            <a:ext cx="274320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>
                <a:latin typeface="Fb Alexander" panose="02020503050405020304" pitchFamily="18" charset="-79"/>
                <a:cs typeface="Fb Alexander" panose="02020503050405020304" pitchFamily="18" charset="-79"/>
              </a:rPr>
              <a:t>ביום ההולדת יש לערוך "חשבון נפש", בו בוחנים את המעשים בשנה החולפת, ומחליטים במה להשתפר.</a:t>
            </a:r>
          </a:p>
        </p:txBody>
      </p:sp>
    </p:spTree>
    <p:extLst>
      <p:ext uri="{BB962C8B-B14F-4D97-AF65-F5344CB8AC3E}">
        <p14:creationId xmlns:p14="http://schemas.microsoft.com/office/powerpoint/2010/main" val="29422413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9148FC19-6F19-45EB-9994-1CB0DE780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0"/>
            <a:ext cx="9144000" cy="6840480"/>
          </a:xfrm>
          <a:prstGeom prst="rect">
            <a:avLst/>
          </a:prstGeom>
        </p:spPr>
      </p:pic>
      <p:pic>
        <p:nvPicPr>
          <p:cNvPr id="11" name="תמונה 10">
            <a:extLst>
              <a:ext uri="{FF2B5EF4-FFF2-40B4-BE49-F238E27FC236}">
                <a16:creationId xmlns:a16="http://schemas.microsoft.com/office/drawing/2014/main" id="{22E243F3-11BD-478D-9B1C-E00D5FECE4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96"/>
            <a:ext cx="9144000" cy="6845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2912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9148FC19-6F19-45EB-9994-1CB0DE780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0"/>
            <a:ext cx="9144000" cy="684048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0BBB1AD-B4C4-44A3-A2F1-7A277B36904E}"/>
              </a:ext>
            </a:extLst>
          </p:cNvPr>
          <p:cNvSpPr txBox="1"/>
          <p:nvPr/>
        </p:nvSpPr>
        <p:spPr>
          <a:xfrm>
            <a:off x="100669" y="431269"/>
            <a:ext cx="2210398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dirty="0">
                <a:solidFill>
                  <a:schemeClr val="accent6">
                    <a:lumMod val="50000"/>
                  </a:schemeClr>
                </a:solidFill>
                <a:latin typeface="Fb Alexander" panose="02020503050405020304" pitchFamily="18" charset="-79"/>
                <a:cs typeface="Fb Alexander" panose="02020503050405020304" pitchFamily="18" charset="-79"/>
              </a:rPr>
              <a:t>מתוך שבח והודיה לה', עורכים התוועדות שמחה עם בני הבית, חברים וידידים.</a:t>
            </a:r>
            <a:endParaRPr lang="he-IL" sz="2400" dirty="0">
              <a:solidFill>
                <a:schemeClr val="accent6">
                  <a:lumMod val="50000"/>
                </a:schemeClr>
              </a:solidFill>
              <a:latin typeface="Fb Alexander" panose="02020503050405020304" pitchFamily="18" charset="-79"/>
              <a:cs typeface="Fb Alexander" panose="02020503050405020304" pitchFamily="18" charset="-79"/>
            </a:endParaRPr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77C59EA9-4C9F-45A6-A2F9-ED3FD8EE143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5"/>
          <a:stretch/>
        </p:blipFill>
        <p:spPr>
          <a:xfrm>
            <a:off x="3305261" y="665194"/>
            <a:ext cx="5587069" cy="53229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6562188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9148FC19-6F19-45EB-9994-1CB0DE780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0"/>
            <a:ext cx="9144000" cy="6840480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E1365B08-8498-45F5-88A9-C4A3696EBC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96"/>
            <a:ext cx="9144000" cy="6845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9222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>
            <a:extLst>
              <a:ext uri="{FF2B5EF4-FFF2-40B4-BE49-F238E27FC236}">
                <a16:creationId xmlns:a16="http://schemas.microsoft.com/office/drawing/2014/main" id="{BE82FBA1-3EF5-491F-B508-13A95A9D5D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76"/>
            <a:ext cx="9144000" cy="6841247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490C3930-BAC5-49B5-A641-F351FE9AD4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735" y="6067809"/>
            <a:ext cx="3023402" cy="704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746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ערכת נושא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ערכת נושא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998</TotalTime>
  <Words>122</Words>
  <Application>Microsoft Office PowerPoint</Application>
  <PresentationFormat>‫הצגה על המסך (4:3)</PresentationFormat>
  <Paragraphs>17</Paragraphs>
  <Slides>22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6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22</vt:i4>
      </vt:variant>
    </vt:vector>
  </HeadingPairs>
  <TitlesOfParts>
    <vt:vector size="29" baseType="lpstr">
      <vt:lpstr>Calibri Light</vt:lpstr>
      <vt:lpstr>Calibri</vt:lpstr>
      <vt:lpstr>Arial</vt:lpstr>
      <vt:lpstr>AgasLight</vt:lpstr>
      <vt:lpstr>Fb Alexander</vt:lpstr>
      <vt:lpstr>Times New Roman</vt:lpstr>
      <vt:lpstr>ערכת נושא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chani marzel</dc:creator>
  <cp:lastModifiedBy>chani marzel</cp:lastModifiedBy>
  <cp:revision>12</cp:revision>
  <dcterms:created xsi:type="dcterms:W3CDTF">2018-01-24T04:24:09Z</dcterms:created>
  <dcterms:modified xsi:type="dcterms:W3CDTF">2018-03-11T10:16:11Z</dcterms:modified>
</cp:coreProperties>
</file>