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embedTrueType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316" r:id="rId5"/>
    <p:sldId id="334" r:id="rId6"/>
    <p:sldId id="335" r:id="rId7"/>
    <p:sldId id="317" r:id="rId8"/>
    <p:sldId id="336" r:id="rId9"/>
    <p:sldId id="318" r:id="rId10"/>
    <p:sldId id="337" r:id="rId11"/>
    <p:sldId id="333" r:id="rId12"/>
    <p:sldId id="338" r:id="rId13"/>
    <p:sldId id="324" r:id="rId14"/>
    <p:sldId id="321" r:id="rId15"/>
    <p:sldId id="339" r:id="rId16"/>
    <p:sldId id="326" r:id="rId17"/>
    <p:sldId id="322" r:id="rId18"/>
    <p:sldId id="323" r:id="rId19"/>
    <p:sldId id="325" r:id="rId20"/>
    <p:sldId id="328" r:id="rId21"/>
    <p:sldId id="329" r:id="rId22"/>
    <p:sldId id="330" r:id="rId23"/>
    <p:sldId id="331" r:id="rId24"/>
    <p:sldId id="332" r:id="rId25"/>
  </p:sldIdLst>
  <p:sldSz cx="12192000" cy="6858000"/>
  <p:notesSz cx="6858000" cy="9144000"/>
  <p:embeddedFontLst>
    <p:embeddedFont>
      <p:font typeface="KulyaBlack" pitchFamily="2" charset="-79"/>
      <p:regular r:id="rId28"/>
    </p:embeddedFont>
    <p:embeddedFont>
      <p:font typeface="FbEmpatica Bold" panose="02020803050405020304" pitchFamily="18" charset="-79"/>
      <p:bold r:id="rId29"/>
    </p:embeddedFont>
    <p:embeddedFont>
      <p:font typeface="FbUgiyot Bold" panose="02020803050405020304" pitchFamily="18" charset="-79"/>
      <p:bold r:id="rId30"/>
    </p:embeddedFont>
    <p:embeddedFont>
      <p:font typeface="Book Antiqua" panose="02040602050305030304" pitchFamily="18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Kulya" pitchFamily="2" charset="-79"/>
      <p:regular r:id="rId37"/>
      <p:bold r:id="rId38"/>
    </p:embeddedFont>
    <p:embeddedFont>
      <p:font typeface="Guttman Keren" panose="02010401010101010101" pitchFamily="2" charset="-79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6A1EBCBC-CF67-4157-BFAF-8C70468A9920}">
          <p14:sldIdLst>
            <p14:sldId id="257"/>
            <p14:sldId id="258"/>
            <p14:sldId id="316"/>
            <p14:sldId id="334"/>
            <p14:sldId id="335"/>
            <p14:sldId id="317"/>
            <p14:sldId id="336"/>
            <p14:sldId id="318"/>
            <p14:sldId id="337"/>
            <p14:sldId id="333"/>
            <p14:sldId id="338"/>
            <p14:sldId id="324"/>
            <p14:sldId id="321"/>
            <p14:sldId id="339"/>
            <p14:sldId id="326"/>
            <p14:sldId id="322"/>
            <p14:sldId id="323"/>
            <p14:sldId id="325"/>
            <p14:sldId id="328"/>
            <p14:sldId id="329"/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E96"/>
    <a:srgbClr val="9533B3"/>
    <a:srgbClr val="0033CC"/>
    <a:srgbClr val="418AB3"/>
    <a:srgbClr val="FDFED6"/>
    <a:srgbClr val="FFF1C5"/>
    <a:srgbClr val="CCE1EC"/>
    <a:srgbClr val="F3E5F7"/>
    <a:srgbClr val="D41A46"/>
    <a:srgbClr val="DA4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D63D5444-F62C-42C3-A75A-D9DBA807730F}" type="datetimeFigureOut">
              <a:rPr lang="he-IL" smtClean="0">
                <a:latin typeface="Tahoma" panose="020B0604030504040204" pitchFamily="34" charset="0"/>
              </a:rPr>
              <a:t>ט"ז/שבט/תשע"ו</a:t>
            </a:fld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84A4F617-7A30-41D4-AB86-5D833C98E18B}" type="slidenum">
              <a:rPr lang="he-IL" smtClean="0">
                <a:latin typeface="Tahoma" panose="020B0604030504040204" pitchFamily="34" charset="0"/>
              </a:rPr>
              <a:t>‹#›</a:t>
            </a:fld>
            <a:endParaRPr lang="he-IL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fld id="{12CAA1FA-7B6A-47D2-8D61-F225D71B51FF}" type="datetimeFigureOut">
              <a:rPr lang="he-IL" smtClean="0"/>
              <a:pPr rtl="1"/>
              <a:t>ט"ז/שבט/תשע"ו</a:t>
            </a:fld>
            <a:endParaRPr lang="he-IL" dirty="0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 dirty="0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fld id="{1B9A179D-2D27-49E2-B022-8EDDA2EFE682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pPr rtl="1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810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 userDrawn="1"/>
        </p:nvGrpSpPr>
        <p:grpSpPr>
          <a:xfrm flipH="1">
            <a:off x="0" y="0"/>
            <a:ext cx="4241347" cy="6858000"/>
            <a:chOff x="7950653" y="0"/>
            <a:chExt cx="4241347" cy="6858000"/>
          </a:xfrm>
        </p:grpSpPr>
        <p:sp>
          <p:nvSpPr>
            <p:cNvPr id="12" name="צורה חופשית 11"/>
            <p:cNvSpPr>
              <a:spLocks noChangeArrowheads="1"/>
            </p:cNvSpPr>
            <p:nvPr/>
          </p:nvSpPr>
          <p:spPr bwMode="white">
            <a:xfrm>
              <a:off x="8429022" y="0"/>
              <a:ext cx="3762978" cy="6858000"/>
            </a:xfrm>
            <a:custGeom>
              <a:avLst/>
              <a:gdLst>
                <a:gd name="connsiteX0" fmla="*/ 0 w 3762978"/>
                <a:gd name="connsiteY0" fmla="*/ 0 h 6858000"/>
                <a:gd name="connsiteX1" fmla="*/ 3762978 w 3762978"/>
                <a:gd name="connsiteY1" fmla="*/ 0 h 6858000"/>
                <a:gd name="connsiteX2" fmla="*/ 3762978 w 3762978"/>
                <a:gd name="connsiteY2" fmla="*/ 6858000 h 6858000"/>
                <a:gd name="connsiteX3" fmla="*/ 338667 w 3762978"/>
                <a:gd name="connsiteY3" fmla="*/ 6858000 h 6858000"/>
                <a:gd name="connsiteX4" fmla="*/ 1189567 w 3762978"/>
                <a:gd name="connsiteY4" fmla="*/ 433705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978" h="6858000">
                  <a:moveTo>
                    <a:pt x="0" y="0"/>
                  </a:moveTo>
                  <a:lnTo>
                    <a:pt x="3762978" y="0"/>
                  </a:lnTo>
                  <a:lnTo>
                    <a:pt x="3762978" y="6858000"/>
                  </a:lnTo>
                  <a:lnTo>
                    <a:pt x="338667" y="6858000"/>
                  </a:lnTo>
                  <a:lnTo>
                    <a:pt x="1189567" y="43370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8145385" y="0"/>
              <a:ext cx="1672169" cy="6858000"/>
            </a:xfrm>
            <a:custGeom>
              <a:avLst/>
              <a:gdLst/>
              <a:ahLst/>
              <a:cxnLst/>
              <a:rect l="l" t="t" r="r" b="b"/>
              <a:pathLst>
                <a:path w="1254127" h="6858000">
                  <a:moveTo>
                    <a:pt x="0" y="0"/>
                  </a:moveTo>
                  <a:lnTo>
                    <a:pt x="365127" y="0"/>
                  </a:lnTo>
                  <a:lnTo>
                    <a:pt x="1254127" y="4337050"/>
                  </a:lnTo>
                  <a:lnTo>
                    <a:pt x="619127" y="6858000"/>
                  </a:lnTo>
                  <a:lnTo>
                    <a:pt x="257175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7950653" y="0"/>
              <a:ext cx="1528232" cy="6858000"/>
            </a:xfrm>
            <a:custGeom>
              <a:avLst/>
              <a:gdLst/>
              <a:ahLst/>
              <a:cxnLst/>
              <a:rect l="l" t="t" r="r" b="b"/>
              <a:pathLst>
                <a:path w="1146174" h="6858000">
                  <a:moveTo>
                    <a:pt x="0" y="0"/>
                  </a:moveTo>
                  <a:lnTo>
                    <a:pt x="253999" y="0"/>
                  </a:lnTo>
                  <a:lnTo>
                    <a:pt x="1146174" y="4337050"/>
                  </a:lnTo>
                  <a:lnTo>
                    <a:pt x="511174" y="6858000"/>
                  </a:lnTo>
                  <a:lnTo>
                    <a:pt x="254000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1778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781144" y="1873584"/>
            <a:ext cx="6400800" cy="2560320"/>
          </a:xfrm>
        </p:spPr>
        <p:txBody>
          <a:bodyPr anchor="b">
            <a:normAutofit/>
          </a:bodyPr>
          <a:lstStyle>
            <a:lvl1pPr algn="r" latinLnBrk="0">
              <a:defRPr lang="he-IL" sz="4000">
                <a:solidFill>
                  <a:schemeClr val="tx1"/>
                </a:solidFill>
              </a:defRPr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781144" y="4572000"/>
            <a:ext cx="6400800" cy="1600200"/>
          </a:xfrm>
        </p:spPr>
        <p:txBody>
          <a:bodyPr/>
          <a:lstStyle>
            <a:lvl1pPr marL="0" indent="0" algn="r" latinLnBrk="0">
              <a:spcBef>
                <a:spcPts val="1200"/>
              </a:spcBef>
              <a:buNone/>
              <a:defRPr lang="he-IL" sz="2400"/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algn="r" rtl="1"/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algn="r" latinLnBrk="0">
              <a:defRPr lang="he-IL" sz="32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1295399" y="1828801"/>
            <a:ext cx="6172200" cy="4343400"/>
          </a:xfrm>
        </p:spPr>
        <p:txBody>
          <a:bodyPr tIns="274320">
            <a:normAutofit/>
          </a:bodyPr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79080" y="1828800"/>
            <a:ext cx="3017520" cy="4343400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20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שתי תמונות עם כיתוב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algn="r" latinLnBrk="0">
              <a:defRPr lang="he-IL" sz="32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18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dirty="0">
              <a:latin typeface="Tahoma" panose="020B060403050404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dirty="0">
              <a:latin typeface="Tahoma" panose="020B0604030504040204" pitchFamily="34" charset="0"/>
            </a:endParaRPr>
          </a:p>
        </p:txBody>
      </p:sp>
      <p:sp>
        <p:nvSpPr>
          <p:cNvPr id="13" name="מציין מיקום טקסט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18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8" name="מציין מיקום תמונה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>
            <a:off x="1295400" y="1828800"/>
            <a:ext cx="9601200" cy="4343400"/>
          </a:xfrm>
        </p:spPr>
        <p:txBody>
          <a:bodyPr vert="eaVert"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 rot="16200000" flipH="1">
            <a:off x="-2228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 rot="16200000" flipH="1">
            <a:off x="-997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 rot="16200000" flipH="1">
            <a:off x="-917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2" name="כותרת אנכית 1"/>
          <p:cNvSpPr>
            <a:spLocks noGrp="1"/>
          </p:cNvSpPr>
          <p:nvPr userDrawn="1">
            <p:ph type="title" orient="vert"/>
          </p:nvPr>
        </p:nvSpPr>
        <p:spPr>
          <a:xfrm rot="10800000">
            <a:off x="1295399" y="685800"/>
            <a:ext cx="1033272" cy="5486400"/>
          </a:xfrm>
        </p:spPr>
        <p:txBody>
          <a:bodyPr vert="eaVert"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 userDrawn="1">
            <p:ph type="body" orient="vert" idx="1"/>
          </p:nvPr>
        </p:nvSpPr>
        <p:spPr>
          <a:xfrm rot="10800000">
            <a:off x="3015096" y="685800"/>
            <a:ext cx="7976754" cy="5486400"/>
          </a:xfrm>
        </p:spPr>
        <p:txBody>
          <a:bodyPr vert="eaVert"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שקופית כותרת עם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 userDrawn="1"/>
        </p:nvGrpSpPr>
        <p:grpSpPr>
          <a:xfrm flipH="1">
            <a:off x="0" y="0"/>
            <a:ext cx="6129863" cy="6858000"/>
            <a:chOff x="6062136" y="0"/>
            <a:chExt cx="6129863" cy="6858000"/>
          </a:xfrm>
        </p:grpSpPr>
        <p:sp>
          <p:nvSpPr>
            <p:cNvPr id="10" name="מלבן 5"/>
            <p:cNvSpPr>
              <a:spLocks noChangeArrowheads="1"/>
            </p:cNvSpPr>
            <p:nvPr/>
          </p:nvSpPr>
          <p:spPr bwMode="white">
            <a:xfrm>
              <a:off x="6540503" y="0"/>
              <a:ext cx="5651496" cy="6858000"/>
            </a:xfrm>
            <a:custGeom>
              <a:avLst/>
              <a:gdLst/>
              <a:ahLst/>
              <a:cxnLst/>
              <a:rect l="l" t="t" r="r" b="b"/>
              <a:pathLst>
                <a:path w="4238622" h="6858000">
                  <a:moveTo>
                    <a:pt x="0" y="0"/>
                  </a:moveTo>
                  <a:lnTo>
                    <a:pt x="4086222" y="0"/>
                  </a:lnTo>
                  <a:lnTo>
                    <a:pt x="4237035" y="0"/>
                  </a:lnTo>
                  <a:lnTo>
                    <a:pt x="4238622" y="0"/>
                  </a:lnTo>
                  <a:lnTo>
                    <a:pt x="4238622" y="6858000"/>
                  </a:lnTo>
                  <a:lnTo>
                    <a:pt x="4237035" y="6858000"/>
                  </a:lnTo>
                  <a:lnTo>
                    <a:pt x="4086222" y="6858000"/>
                  </a:lnTo>
                  <a:lnTo>
                    <a:pt x="254000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11" name="צורה חופשית 6"/>
            <p:cNvSpPr>
              <a:spLocks/>
            </p:cNvSpPr>
            <p:nvPr/>
          </p:nvSpPr>
          <p:spPr bwMode="auto">
            <a:xfrm>
              <a:off x="6256868" y="0"/>
              <a:ext cx="1672169" cy="6858000"/>
            </a:xfrm>
            <a:custGeom>
              <a:avLst/>
              <a:gdLst/>
              <a:ahLst/>
              <a:cxnLst/>
              <a:rect l="l" t="t" r="r" b="b"/>
              <a:pathLst>
                <a:path w="1254127" h="6858000">
                  <a:moveTo>
                    <a:pt x="0" y="0"/>
                  </a:moveTo>
                  <a:lnTo>
                    <a:pt x="365127" y="0"/>
                  </a:lnTo>
                  <a:lnTo>
                    <a:pt x="1254127" y="4337050"/>
                  </a:lnTo>
                  <a:lnTo>
                    <a:pt x="619127" y="6858000"/>
                  </a:lnTo>
                  <a:lnTo>
                    <a:pt x="257175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12" name="צורה חופשית 7"/>
            <p:cNvSpPr>
              <a:spLocks/>
            </p:cNvSpPr>
            <p:nvPr/>
          </p:nvSpPr>
          <p:spPr bwMode="auto">
            <a:xfrm>
              <a:off x="6062136" y="0"/>
              <a:ext cx="1528232" cy="6858000"/>
            </a:xfrm>
            <a:custGeom>
              <a:avLst/>
              <a:gdLst/>
              <a:ahLst/>
              <a:cxnLst/>
              <a:rect l="l" t="t" r="r" b="b"/>
              <a:pathLst>
                <a:path w="1146174" h="6858000">
                  <a:moveTo>
                    <a:pt x="0" y="0"/>
                  </a:moveTo>
                  <a:lnTo>
                    <a:pt x="253999" y="0"/>
                  </a:lnTo>
                  <a:lnTo>
                    <a:pt x="1146174" y="4337050"/>
                  </a:lnTo>
                  <a:lnTo>
                    <a:pt x="511174" y="6858000"/>
                  </a:lnTo>
                  <a:lnTo>
                    <a:pt x="254000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1778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513414" y="1833052"/>
            <a:ext cx="5120640" cy="2560320"/>
          </a:xfrm>
        </p:spPr>
        <p:txBody>
          <a:bodyPr anchor="b">
            <a:normAutofit/>
          </a:bodyPr>
          <a:lstStyle>
            <a:lvl1pPr algn="r" latinLnBrk="0">
              <a:defRPr lang="he-IL" sz="4000">
                <a:solidFill>
                  <a:schemeClr val="tx1"/>
                </a:solidFill>
              </a:defRPr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513414" y="4572000"/>
            <a:ext cx="5120640" cy="1600200"/>
          </a:xfrm>
        </p:spPr>
        <p:txBody>
          <a:bodyPr/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algn="r" rtl="1"/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15" name="מציין מיקום תמונה 14"/>
          <p:cNvSpPr>
            <a:spLocks noGrp="1"/>
          </p:cNvSpPr>
          <p:nvPr>
            <p:ph type="pic" sz="quarter" idx="10"/>
          </p:nvPr>
        </p:nvSpPr>
        <p:spPr>
          <a:xfrm flipH="1">
            <a:off x="2208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he-IL" sz="2800">
                <a:solidFill>
                  <a:schemeClr val="bg1"/>
                </a:solidFill>
              </a:defRPr>
            </a:lvl1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 dirty="0"/>
          </a:p>
        </p:txBody>
      </p:sp>
      <p:sp>
        <p:nvSpPr>
          <p:cNvPr id="16" name="טקסט הוראות"/>
          <p:cNvSpPr/>
          <p:nvPr/>
        </p:nvSpPr>
        <p:spPr>
          <a:xfrm>
            <a:off x="-1487175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he-IL" sz="1200" b="1" i="1" dirty="0">
                <a:latin typeface="Tahoma" panose="020B0604030504040204" pitchFamily="34" charset="0"/>
                <a:cs typeface="Tahoma" panose="020B0604030504040204" pitchFamily="34" charset="0"/>
              </a:rPr>
              <a:t>הערה:</a:t>
            </a:r>
          </a:p>
          <a:p>
            <a:pPr algn="r" rtl="1"/>
            <a:r>
              <a:rPr lang="he-IL" sz="1200" i="1" dirty="0">
                <a:latin typeface="Tahoma" panose="020B0604030504040204" pitchFamily="34" charset="0"/>
                <a:cs typeface="Tahoma" panose="020B0604030504040204" pitchFamily="34" charset="0"/>
              </a:rPr>
              <a:t>כדי לשנות תמונות בשקופית זו, בחר תמונה ומחק אותה. לאחר מכן לחץ על סמל 'תמונות' במציין המיקום כדי להוסיף תמונה משלך.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 userDrawn="1"/>
        </p:nvGrpSpPr>
        <p:grpSpPr>
          <a:xfrm flipH="1">
            <a:off x="0" y="0"/>
            <a:ext cx="3018367" cy="6858000"/>
            <a:chOff x="9173633" y="0"/>
            <a:chExt cx="3018367" cy="6858000"/>
          </a:xfrm>
        </p:grpSpPr>
        <p:sp>
          <p:nvSpPr>
            <p:cNvPr id="7" name="מלבן 5"/>
            <p:cNvSpPr>
              <a:spLocks noChangeArrowheads="1"/>
            </p:cNvSpPr>
            <p:nvPr/>
          </p:nvSpPr>
          <p:spPr bwMode="white">
            <a:xfrm>
              <a:off x="9622368" y="0"/>
              <a:ext cx="2569632" cy="6858000"/>
            </a:xfrm>
            <a:custGeom>
              <a:avLst/>
              <a:gdLst/>
              <a:ahLst/>
              <a:cxnLst/>
              <a:rect l="l" t="t" r="r" b="b"/>
              <a:pathLst>
                <a:path w="1927224" h="6858000">
                  <a:moveTo>
                    <a:pt x="0" y="0"/>
                  </a:moveTo>
                  <a:lnTo>
                    <a:pt x="1927224" y="0"/>
                  </a:lnTo>
                  <a:lnTo>
                    <a:pt x="1927224" y="6858000"/>
                  </a:lnTo>
                  <a:lnTo>
                    <a:pt x="254000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8" name="צורה חופשית 6"/>
            <p:cNvSpPr>
              <a:spLocks/>
            </p:cNvSpPr>
            <p:nvPr/>
          </p:nvSpPr>
          <p:spPr bwMode="auto">
            <a:xfrm>
              <a:off x="9237132" y="0"/>
              <a:ext cx="1672169" cy="6858000"/>
            </a:xfrm>
            <a:custGeom>
              <a:avLst/>
              <a:gdLst/>
              <a:ahLst/>
              <a:cxnLst/>
              <a:rect l="l" t="t" r="r" b="b"/>
              <a:pathLst>
                <a:path w="1254127" h="6858000">
                  <a:moveTo>
                    <a:pt x="0" y="0"/>
                  </a:moveTo>
                  <a:lnTo>
                    <a:pt x="365127" y="0"/>
                  </a:lnTo>
                  <a:lnTo>
                    <a:pt x="1254127" y="4337050"/>
                  </a:lnTo>
                  <a:lnTo>
                    <a:pt x="619127" y="6858000"/>
                  </a:lnTo>
                  <a:lnTo>
                    <a:pt x="257175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01600" dist="50800" algn="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9" name="צורה חופשית 7"/>
            <p:cNvSpPr>
              <a:spLocks/>
            </p:cNvSpPr>
            <p:nvPr/>
          </p:nvSpPr>
          <p:spPr bwMode="auto">
            <a:xfrm>
              <a:off x="9173633" y="0"/>
              <a:ext cx="1460499" cy="6858000"/>
            </a:xfrm>
            <a:custGeom>
              <a:avLst/>
              <a:gdLst/>
              <a:ahLst/>
              <a:cxnLst/>
              <a:rect l="l" t="t" r="r" b="b"/>
              <a:pathLst>
                <a:path w="1095374" h="6858000">
                  <a:moveTo>
                    <a:pt x="0" y="0"/>
                  </a:moveTo>
                  <a:lnTo>
                    <a:pt x="203199" y="0"/>
                  </a:lnTo>
                  <a:lnTo>
                    <a:pt x="1095374" y="4337050"/>
                  </a:lnTo>
                  <a:lnTo>
                    <a:pt x="460374" y="6858000"/>
                  </a:lnTo>
                  <a:lnTo>
                    <a:pt x="257175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1600" dist="50800" algn="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10" name="צורה חופשית 7"/>
            <p:cNvSpPr>
              <a:spLocks/>
            </p:cNvSpPr>
            <p:nvPr/>
          </p:nvSpPr>
          <p:spPr bwMode="auto">
            <a:xfrm>
              <a:off x="9173633" y="0"/>
              <a:ext cx="1460499" cy="6858000"/>
            </a:xfrm>
            <a:custGeom>
              <a:avLst/>
              <a:gdLst/>
              <a:ahLst/>
              <a:cxnLst/>
              <a:rect l="l" t="t" r="r" b="b"/>
              <a:pathLst>
                <a:path w="1095374" h="6858000">
                  <a:moveTo>
                    <a:pt x="0" y="0"/>
                  </a:moveTo>
                  <a:lnTo>
                    <a:pt x="203199" y="0"/>
                  </a:lnTo>
                  <a:lnTo>
                    <a:pt x="1095374" y="4337050"/>
                  </a:lnTo>
                  <a:lnTo>
                    <a:pt x="460374" y="6858000"/>
                  </a:lnTo>
                  <a:lnTo>
                    <a:pt x="257175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93536" y="2914650"/>
            <a:ext cx="8046720" cy="1557338"/>
          </a:xfrm>
        </p:spPr>
        <p:txBody>
          <a:bodyPr anchor="b">
            <a:normAutofit/>
          </a:bodyPr>
          <a:lstStyle>
            <a:lvl1pPr algn="r" latinLnBrk="0">
              <a:defRPr lang="he-IL" sz="3200">
                <a:solidFill>
                  <a:schemeClr val="tx1"/>
                </a:solidFill>
              </a:defRPr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293536" y="4589463"/>
            <a:ext cx="8046718" cy="1011237"/>
          </a:xfrm>
        </p:spPr>
        <p:txBody>
          <a:bodyPr/>
          <a:lstStyle>
            <a:lvl1pPr marL="0" indent="0" algn="r" latinLnBrk="0">
              <a:spcBef>
                <a:spcPts val="1200"/>
              </a:spcBef>
              <a:buNone/>
              <a:defRPr lang="he-IL" sz="24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95399" y="1828799"/>
            <a:ext cx="4572000" cy="4343401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 algn="r" latinLnBrk="0">
              <a:buNone/>
              <a:defRPr lang="he-IL" sz="2600" b="0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 algn="r" latinLnBrk="0">
              <a:buNone/>
              <a:defRPr lang="he-IL" sz="2600" b="0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r" latinLnBrk="0">
              <a:defRPr lang="he-IL" sz="32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399" y="1828800"/>
            <a:ext cx="6126480" cy="4343400"/>
          </a:xfrm>
        </p:spPr>
        <p:txBody>
          <a:bodyPr>
            <a:normAutofit/>
          </a:bodyPr>
          <a:lstStyle>
            <a:lvl1pPr algn="r" rtl="1" latinLnBrk="0">
              <a:defRPr lang="he-IL" sz="2400"/>
            </a:lvl1pPr>
            <a:lvl2pPr algn="r" rtl="1" latinLnBrk="0">
              <a:defRPr lang="he-IL" sz="2000"/>
            </a:lvl2pPr>
            <a:lvl3pPr algn="r" rtl="1" latinLnBrk="0">
              <a:defRPr lang="he-IL" sz="1800"/>
            </a:lvl3pPr>
            <a:lvl4pPr algn="r" rtl="1" latinLnBrk="0">
              <a:defRPr lang="he-IL" sz="1600"/>
            </a:lvl4pPr>
            <a:lvl5pPr algn="r" rtl="1" latinLnBrk="0">
              <a:defRPr lang="he-IL" sz="1600"/>
            </a:lvl5pPr>
            <a:lvl6pPr algn="r" latinLnBrk="0">
              <a:defRPr lang="he-IL" sz="2000"/>
            </a:lvl6pPr>
            <a:lvl7pPr algn="r" latinLnBrk="0">
              <a:defRPr lang="he-IL" sz="2000"/>
            </a:lvl7pPr>
            <a:lvl8pPr algn="r" latinLnBrk="0">
              <a:defRPr lang="he-IL" sz="2000"/>
            </a:lvl8pPr>
            <a:lvl9pPr algn="r" latinLnBrk="0">
              <a:defRPr lang="he-IL" sz="2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53705" y="1828800"/>
            <a:ext cx="3017520" cy="4343400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20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829292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0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653397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95399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32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5544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מציין מיקום של תמונה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r="4925"/>
          <a:stretch>
            <a:fillRect/>
          </a:stretch>
        </p:blipFill>
        <p:spPr/>
      </p:pic>
      <p:sp>
        <p:nvSpPr>
          <p:cNvPr id="15" name="מלבן 14"/>
          <p:cNvSpPr/>
          <p:nvPr/>
        </p:nvSpPr>
        <p:spPr>
          <a:xfrm>
            <a:off x="6258085" y="896422"/>
            <a:ext cx="5187639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cap="none" spc="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bUgiyot Bold" panose="02020803050405020304" pitchFamily="18" charset="-79"/>
                <a:cs typeface="FbUgiyot Bold" panose="02020803050405020304" pitchFamily="18" charset="-79"/>
              </a:rPr>
              <a:t>חידון </a:t>
            </a:r>
            <a:r>
              <a:rPr lang="en-US" sz="9600" b="1" cap="none" spc="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bUgiyot Bold" panose="02020803050405020304" pitchFamily="18" charset="-79"/>
                <a:cs typeface="FbUgiyot Bold" panose="02020803050405020304" pitchFamily="18" charset="-79"/>
              </a:rPr>
              <a:t/>
            </a:r>
            <a:br>
              <a:rPr lang="en-US" sz="9600" b="1" cap="none" spc="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bUgiyot Bold" panose="02020803050405020304" pitchFamily="18" charset="-79"/>
                <a:cs typeface="FbUgiyot Bold" panose="02020803050405020304" pitchFamily="18" charset="-79"/>
              </a:rPr>
            </a:br>
            <a:r>
              <a:rPr lang="he-IL" sz="9600" b="1" cap="none" spc="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bUgiyot Bold" panose="02020803050405020304" pitchFamily="18" charset="-79"/>
                <a:cs typeface="FbUgiyot Bold" panose="02020803050405020304" pitchFamily="18" charset="-79"/>
              </a:rPr>
              <a:t>לכ"ב שבט</a:t>
            </a:r>
            <a:endParaRPr lang="he-IL" sz="9600" b="1" cap="none" spc="0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9" name="צורה חופשית 18"/>
          <p:cNvSpPr/>
          <p:nvPr/>
        </p:nvSpPr>
        <p:spPr>
          <a:xfrm>
            <a:off x="-12700" y="-38100"/>
            <a:ext cx="5486400" cy="6908800"/>
          </a:xfrm>
          <a:custGeom>
            <a:avLst/>
            <a:gdLst>
              <a:gd name="connsiteX0" fmla="*/ 5473700 w 5486400"/>
              <a:gd name="connsiteY0" fmla="*/ 0 h 6908800"/>
              <a:gd name="connsiteX1" fmla="*/ 4279900 w 5486400"/>
              <a:gd name="connsiteY1" fmla="*/ 4394200 h 6908800"/>
              <a:gd name="connsiteX2" fmla="*/ 5130800 w 5486400"/>
              <a:gd name="connsiteY2" fmla="*/ 6908800 h 6908800"/>
              <a:gd name="connsiteX3" fmla="*/ 0 w 5486400"/>
              <a:gd name="connsiteY3" fmla="*/ 6908800 h 6908800"/>
              <a:gd name="connsiteX4" fmla="*/ 0 w 5486400"/>
              <a:gd name="connsiteY4" fmla="*/ 25400 h 6908800"/>
              <a:gd name="connsiteX5" fmla="*/ 5486400 w 5486400"/>
              <a:gd name="connsiteY5" fmla="*/ 254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908800">
                <a:moveTo>
                  <a:pt x="5473700" y="0"/>
                </a:moveTo>
                <a:lnTo>
                  <a:pt x="4279900" y="4394200"/>
                </a:lnTo>
                <a:lnTo>
                  <a:pt x="5130800" y="6908800"/>
                </a:lnTo>
                <a:lnTo>
                  <a:pt x="0" y="6908800"/>
                </a:lnTo>
                <a:lnTo>
                  <a:pt x="0" y="25400"/>
                </a:lnTo>
                <a:lnTo>
                  <a:pt x="5486400" y="25400"/>
                </a:lnTo>
              </a:path>
            </a:pathLst>
          </a:custGeom>
          <a:solidFill>
            <a:srgbClr val="C02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2" name="קבוצה 41"/>
          <p:cNvGrpSpPr/>
          <p:nvPr/>
        </p:nvGrpSpPr>
        <p:grpSpPr>
          <a:xfrm>
            <a:off x="-20987" y="436973"/>
            <a:ext cx="4619070" cy="4443048"/>
            <a:chOff x="211560" y="616623"/>
            <a:chExt cx="4161590" cy="4003002"/>
          </a:xfrm>
        </p:grpSpPr>
        <p:grpSp>
          <p:nvGrpSpPr>
            <p:cNvPr id="32" name="קבוצה 31"/>
            <p:cNvGrpSpPr/>
            <p:nvPr/>
          </p:nvGrpSpPr>
          <p:grpSpPr>
            <a:xfrm>
              <a:off x="1010333" y="616623"/>
              <a:ext cx="2480501" cy="4003002"/>
              <a:chOff x="1010333" y="616623"/>
              <a:chExt cx="2480501" cy="4003003"/>
            </a:xfrm>
            <a:solidFill>
              <a:srgbClr val="FDFFF3"/>
            </a:solidFill>
          </p:grpSpPr>
          <p:sp>
            <p:nvSpPr>
              <p:cNvPr id="26" name="אליפסה 25"/>
              <p:cNvSpPr/>
              <p:nvPr/>
            </p:nvSpPr>
            <p:spPr>
              <a:xfrm>
                <a:off x="1344728" y="616623"/>
                <a:ext cx="1844454" cy="184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7" name="צורה חופשית 26"/>
              <p:cNvSpPr/>
              <p:nvPr/>
            </p:nvSpPr>
            <p:spPr>
              <a:xfrm>
                <a:off x="1219200" y="1892300"/>
                <a:ext cx="1041400" cy="2349500"/>
              </a:xfrm>
              <a:custGeom>
                <a:avLst/>
                <a:gdLst>
                  <a:gd name="connsiteX0" fmla="*/ 317500 w 1041400"/>
                  <a:gd name="connsiteY0" fmla="*/ 76200 h 2349500"/>
                  <a:gd name="connsiteX1" fmla="*/ 165100 w 1041400"/>
                  <a:gd name="connsiteY1" fmla="*/ 190500 h 2349500"/>
                  <a:gd name="connsiteX2" fmla="*/ 177800 w 1041400"/>
                  <a:gd name="connsiteY2" fmla="*/ 381000 h 2349500"/>
                  <a:gd name="connsiteX3" fmla="*/ 0 w 1041400"/>
                  <a:gd name="connsiteY3" fmla="*/ 1689100 h 2349500"/>
                  <a:gd name="connsiteX4" fmla="*/ 1041400 w 1041400"/>
                  <a:gd name="connsiteY4" fmla="*/ 2349500 h 2349500"/>
                  <a:gd name="connsiteX5" fmla="*/ 1041400 w 1041400"/>
                  <a:gd name="connsiteY5" fmla="*/ 0 h 2349500"/>
                  <a:gd name="connsiteX6" fmla="*/ 368300 w 1041400"/>
                  <a:gd name="connsiteY6" fmla="*/ 88900 h 234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1400" h="2349500">
                    <a:moveTo>
                      <a:pt x="317500" y="76200"/>
                    </a:moveTo>
                    <a:lnTo>
                      <a:pt x="165100" y="190500"/>
                    </a:lnTo>
                    <a:lnTo>
                      <a:pt x="177800" y="381000"/>
                    </a:lnTo>
                    <a:lnTo>
                      <a:pt x="0" y="1689100"/>
                    </a:lnTo>
                    <a:lnTo>
                      <a:pt x="1041400" y="2349500"/>
                    </a:lnTo>
                    <a:lnTo>
                      <a:pt x="1041400" y="0"/>
                    </a:lnTo>
                    <a:lnTo>
                      <a:pt x="368300" y="8890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צורה חופשית 27"/>
              <p:cNvSpPr/>
              <p:nvPr/>
            </p:nvSpPr>
            <p:spPr>
              <a:xfrm flipH="1">
                <a:off x="2260600" y="1892300"/>
                <a:ext cx="1041400" cy="2349500"/>
              </a:xfrm>
              <a:custGeom>
                <a:avLst/>
                <a:gdLst>
                  <a:gd name="connsiteX0" fmla="*/ 317500 w 1041400"/>
                  <a:gd name="connsiteY0" fmla="*/ 76200 h 2349500"/>
                  <a:gd name="connsiteX1" fmla="*/ 165100 w 1041400"/>
                  <a:gd name="connsiteY1" fmla="*/ 190500 h 2349500"/>
                  <a:gd name="connsiteX2" fmla="*/ 177800 w 1041400"/>
                  <a:gd name="connsiteY2" fmla="*/ 381000 h 2349500"/>
                  <a:gd name="connsiteX3" fmla="*/ 0 w 1041400"/>
                  <a:gd name="connsiteY3" fmla="*/ 1689100 h 2349500"/>
                  <a:gd name="connsiteX4" fmla="*/ 1041400 w 1041400"/>
                  <a:gd name="connsiteY4" fmla="*/ 2349500 h 2349500"/>
                  <a:gd name="connsiteX5" fmla="*/ 1041400 w 1041400"/>
                  <a:gd name="connsiteY5" fmla="*/ 0 h 2349500"/>
                  <a:gd name="connsiteX6" fmla="*/ 368300 w 1041400"/>
                  <a:gd name="connsiteY6" fmla="*/ 88900 h 234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1400" h="2349500">
                    <a:moveTo>
                      <a:pt x="317500" y="76200"/>
                    </a:moveTo>
                    <a:lnTo>
                      <a:pt x="165100" y="190500"/>
                    </a:lnTo>
                    <a:lnTo>
                      <a:pt x="177800" y="381000"/>
                    </a:lnTo>
                    <a:lnTo>
                      <a:pt x="0" y="1689100"/>
                    </a:lnTo>
                    <a:lnTo>
                      <a:pt x="1041400" y="2349500"/>
                    </a:lnTo>
                    <a:lnTo>
                      <a:pt x="1041400" y="0"/>
                    </a:lnTo>
                    <a:lnTo>
                      <a:pt x="368300" y="8890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צורה חופשית 30"/>
              <p:cNvSpPr/>
              <p:nvPr/>
            </p:nvSpPr>
            <p:spPr>
              <a:xfrm>
                <a:off x="1010333" y="3462170"/>
                <a:ext cx="2480501" cy="1157456"/>
              </a:xfrm>
              <a:custGeom>
                <a:avLst/>
                <a:gdLst>
                  <a:gd name="connsiteX0" fmla="*/ 1425368 w 2790562"/>
                  <a:gd name="connsiteY0" fmla="*/ 1303133 h 1303189"/>
                  <a:gd name="connsiteX1" fmla="*/ 2758868 w 2790562"/>
                  <a:gd name="connsiteY1" fmla="*/ 172833 h 1303189"/>
                  <a:gd name="connsiteX2" fmla="*/ 28368 w 2790562"/>
                  <a:gd name="connsiteY2" fmla="*/ 122033 h 1303189"/>
                  <a:gd name="connsiteX3" fmla="*/ 1425368 w 2790562"/>
                  <a:gd name="connsiteY3" fmla="*/ 1303133 h 1303189"/>
                  <a:gd name="connsiteX0" fmla="*/ 1425368 w 2790562"/>
                  <a:gd name="connsiteY0" fmla="*/ 1303133 h 1303189"/>
                  <a:gd name="connsiteX1" fmla="*/ 2758868 w 2790562"/>
                  <a:gd name="connsiteY1" fmla="*/ 172833 h 1303189"/>
                  <a:gd name="connsiteX2" fmla="*/ 28368 w 2790562"/>
                  <a:gd name="connsiteY2" fmla="*/ 122033 h 1303189"/>
                  <a:gd name="connsiteX3" fmla="*/ 1425368 w 2790562"/>
                  <a:gd name="connsiteY3" fmla="*/ 1303133 h 1303189"/>
                  <a:gd name="connsiteX0" fmla="*/ 1425368 w 2816412"/>
                  <a:gd name="connsiteY0" fmla="*/ 1253263 h 1253309"/>
                  <a:gd name="connsiteX1" fmla="*/ 2758868 w 2816412"/>
                  <a:gd name="connsiteY1" fmla="*/ 122963 h 1253309"/>
                  <a:gd name="connsiteX2" fmla="*/ 28368 w 2816412"/>
                  <a:gd name="connsiteY2" fmla="*/ 72163 h 1253309"/>
                  <a:gd name="connsiteX3" fmla="*/ 1425368 w 2816412"/>
                  <a:gd name="connsiteY3" fmla="*/ 1253263 h 1253309"/>
                  <a:gd name="connsiteX0" fmla="*/ 1474848 w 2865892"/>
                  <a:gd name="connsiteY0" fmla="*/ 1181981 h 1182027"/>
                  <a:gd name="connsiteX1" fmla="*/ 2808348 w 2865892"/>
                  <a:gd name="connsiteY1" fmla="*/ 51681 h 1182027"/>
                  <a:gd name="connsiteX2" fmla="*/ 77848 w 2865892"/>
                  <a:gd name="connsiteY2" fmla="*/ 881 h 1182027"/>
                  <a:gd name="connsiteX3" fmla="*/ 1474848 w 2865892"/>
                  <a:gd name="connsiteY3" fmla="*/ 1181981 h 1182027"/>
                  <a:gd name="connsiteX0" fmla="*/ 1329555 w 2790474"/>
                  <a:gd name="connsiteY0" fmla="*/ 1192130 h 1192192"/>
                  <a:gd name="connsiteX1" fmla="*/ 2764655 w 2790474"/>
                  <a:gd name="connsiteY1" fmla="*/ 159890 h 1192192"/>
                  <a:gd name="connsiteX2" fmla="*/ 34155 w 2790474"/>
                  <a:gd name="connsiteY2" fmla="*/ 109090 h 1192192"/>
                  <a:gd name="connsiteX3" fmla="*/ 1329555 w 2790474"/>
                  <a:gd name="connsiteY3" fmla="*/ 1192130 h 1192192"/>
                  <a:gd name="connsiteX0" fmla="*/ 1317881 w 2790656"/>
                  <a:gd name="connsiteY0" fmla="*/ 971746 h 971821"/>
                  <a:gd name="connsiteX1" fmla="*/ 2765496 w 2790656"/>
                  <a:gd name="connsiteY1" fmla="*/ 135855 h 971821"/>
                  <a:gd name="connsiteX2" fmla="*/ 34996 w 2790656"/>
                  <a:gd name="connsiteY2" fmla="*/ 85055 h 971821"/>
                  <a:gd name="connsiteX3" fmla="*/ 1317881 w 2790656"/>
                  <a:gd name="connsiteY3" fmla="*/ 971746 h 971821"/>
                  <a:gd name="connsiteX0" fmla="*/ 1320755 w 2795434"/>
                  <a:gd name="connsiteY0" fmla="*/ 971746 h 982338"/>
                  <a:gd name="connsiteX1" fmla="*/ 2768370 w 2795434"/>
                  <a:gd name="connsiteY1" fmla="*/ 135855 h 982338"/>
                  <a:gd name="connsiteX2" fmla="*/ 37870 w 2795434"/>
                  <a:gd name="connsiteY2" fmla="*/ 85055 h 982338"/>
                  <a:gd name="connsiteX3" fmla="*/ 1320755 w 2795434"/>
                  <a:gd name="connsiteY3" fmla="*/ 971746 h 982338"/>
                  <a:gd name="connsiteX0" fmla="*/ 1323214 w 2799512"/>
                  <a:gd name="connsiteY0" fmla="*/ 971746 h 971746"/>
                  <a:gd name="connsiteX1" fmla="*/ 2770829 w 2799512"/>
                  <a:gd name="connsiteY1" fmla="*/ 135855 h 971746"/>
                  <a:gd name="connsiteX2" fmla="*/ 40329 w 2799512"/>
                  <a:gd name="connsiteY2" fmla="*/ 85055 h 971746"/>
                  <a:gd name="connsiteX3" fmla="*/ 1323214 w 2799512"/>
                  <a:gd name="connsiteY3" fmla="*/ 971746 h 971746"/>
                  <a:gd name="connsiteX0" fmla="*/ 1334727 w 2799285"/>
                  <a:gd name="connsiteY0" fmla="*/ 982233 h 982233"/>
                  <a:gd name="connsiteX1" fmla="*/ 2769828 w 2799285"/>
                  <a:gd name="connsiteY1" fmla="*/ 136993 h 982233"/>
                  <a:gd name="connsiteX2" fmla="*/ 39328 w 2799285"/>
                  <a:gd name="connsiteY2" fmla="*/ 86193 h 982233"/>
                  <a:gd name="connsiteX3" fmla="*/ 1334727 w 2799285"/>
                  <a:gd name="connsiteY3" fmla="*/ 982233 h 982233"/>
                  <a:gd name="connsiteX0" fmla="*/ 1334726 w 2799285"/>
                  <a:gd name="connsiteY0" fmla="*/ 945525 h 945524"/>
                  <a:gd name="connsiteX1" fmla="*/ 2769827 w 2799285"/>
                  <a:gd name="connsiteY1" fmla="*/ 133009 h 945524"/>
                  <a:gd name="connsiteX2" fmla="*/ 39327 w 2799285"/>
                  <a:gd name="connsiteY2" fmla="*/ 82209 h 945524"/>
                  <a:gd name="connsiteX3" fmla="*/ 1334726 w 2799285"/>
                  <a:gd name="connsiteY3" fmla="*/ 945525 h 945524"/>
                  <a:gd name="connsiteX0" fmla="*/ 1335584 w 2800743"/>
                  <a:gd name="connsiteY0" fmla="*/ 945525 h 954036"/>
                  <a:gd name="connsiteX1" fmla="*/ 2770685 w 2800743"/>
                  <a:gd name="connsiteY1" fmla="*/ 133009 h 954036"/>
                  <a:gd name="connsiteX2" fmla="*/ 40185 w 2800743"/>
                  <a:gd name="connsiteY2" fmla="*/ 82209 h 954036"/>
                  <a:gd name="connsiteX3" fmla="*/ 1335584 w 2800743"/>
                  <a:gd name="connsiteY3" fmla="*/ 945525 h 954036"/>
                  <a:gd name="connsiteX0" fmla="*/ 1333105 w 2796528"/>
                  <a:gd name="connsiteY0" fmla="*/ 945525 h 949451"/>
                  <a:gd name="connsiteX1" fmla="*/ 2768206 w 2796528"/>
                  <a:gd name="connsiteY1" fmla="*/ 133009 h 949451"/>
                  <a:gd name="connsiteX2" fmla="*/ 37706 w 2796528"/>
                  <a:gd name="connsiteY2" fmla="*/ 82209 h 949451"/>
                  <a:gd name="connsiteX3" fmla="*/ 1333105 w 2796528"/>
                  <a:gd name="connsiteY3" fmla="*/ 945525 h 949451"/>
                  <a:gd name="connsiteX0" fmla="*/ 1334936 w 2799643"/>
                  <a:gd name="connsiteY0" fmla="*/ 945525 h 967580"/>
                  <a:gd name="connsiteX1" fmla="*/ 2770037 w 2799643"/>
                  <a:gd name="connsiteY1" fmla="*/ 133009 h 967580"/>
                  <a:gd name="connsiteX2" fmla="*/ 39537 w 2799643"/>
                  <a:gd name="connsiteY2" fmla="*/ 82209 h 967580"/>
                  <a:gd name="connsiteX3" fmla="*/ 1334936 w 2799643"/>
                  <a:gd name="connsiteY3" fmla="*/ 945525 h 967580"/>
                  <a:gd name="connsiteX0" fmla="*/ 1334936 w 2799643"/>
                  <a:gd name="connsiteY0" fmla="*/ 945525 h 967580"/>
                  <a:gd name="connsiteX1" fmla="*/ 2770037 w 2799643"/>
                  <a:gd name="connsiteY1" fmla="*/ 133009 h 967580"/>
                  <a:gd name="connsiteX2" fmla="*/ 39537 w 2799643"/>
                  <a:gd name="connsiteY2" fmla="*/ 82209 h 967580"/>
                  <a:gd name="connsiteX3" fmla="*/ 1334936 w 2799643"/>
                  <a:gd name="connsiteY3" fmla="*/ 945525 h 967580"/>
                  <a:gd name="connsiteX0" fmla="*/ 1334103 w 2798810"/>
                  <a:gd name="connsiteY0" fmla="*/ 945525 h 1002867"/>
                  <a:gd name="connsiteX1" fmla="*/ 2769204 w 2798810"/>
                  <a:gd name="connsiteY1" fmla="*/ 133009 h 1002867"/>
                  <a:gd name="connsiteX2" fmla="*/ 38704 w 2798810"/>
                  <a:gd name="connsiteY2" fmla="*/ 82209 h 1002867"/>
                  <a:gd name="connsiteX3" fmla="*/ 1334103 w 2798810"/>
                  <a:gd name="connsiteY3" fmla="*/ 945525 h 1002867"/>
                  <a:gd name="connsiteX0" fmla="*/ 1334103 w 2800700"/>
                  <a:gd name="connsiteY0" fmla="*/ 945525 h 1002867"/>
                  <a:gd name="connsiteX1" fmla="*/ 2769204 w 2800700"/>
                  <a:gd name="connsiteY1" fmla="*/ 133009 h 1002867"/>
                  <a:gd name="connsiteX2" fmla="*/ 38704 w 2800700"/>
                  <a:gd name="connsiteY2" fmla="*/ 82209 h 1002867"/>
                  <a:gd name="connsiteX3" fmla="*/ 1334103 w 2800700"/>
                  <a:gd name="connsiteY3" fmla="*/ 945525 h 100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0700" h="1002867">
                    <a:moveTo>
                      <a:pt x="1334103" y="945525"/>
                    </a:moveTo>
                    <a:cubicBezTo>
                      <a:pt x="2045731" y="1220468"/>
                      <a:pt x="2985104" y="276895"/>
                      <a:pt x="2769204" y="133009"/>
                    </a:cubicBezTo>
                    <a:cubicBezTo>
                      <a:pt x="2553304" y="-10877"/>
                      <a:pt x="277887" y="-53210"/>
                      <a:pt x="38704" y="82209"/>
                    </a:cubicBezTo>
                    <a:cubicBezTo>
                      <a:pt x="-200479" y="217628"/>
                      <a:pt x="722591" y="1254955"/>
                      <a:pt x="1334103" y="9455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pic>
          <p:nvPicPr>
            <p:cNvPr id="33" name="תמונה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21"/>
            <a:stretch/>
          </p:blipFill>
          <p:spPr>
            <a:xfrm>
              <a:off x="211560" y="780829"/>
              <a:ext cx="4161590" cy="3838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קבוצה 40"/>
          <p:cNvGrpSpPr/>
          <p:nvPr/>
        </p:nvGrpSpPr>
        <p:grpSpPr>
          <a:xfrm>
            <a:off x="419547" y="5157248"/>
            <a:ext cx="3645274" cy="1213663"/>
            <a:chOff x="360670" y="4987476"/>
            <a:chExt cx="3645274" cy="1213663"/>
          </a:xfrm>
        </p:grpSpPr>
        <p:sp>
          <p:nvSpPr>
            <p:cNvPr id="36" name="מלבן 35"/>
            <p:cNvSpPr/>
            <p:nvPr/>
          </p:nvSpPr>
          <p:spPr>
            <a:xfrm>
              <a:off x="647709" y="4987476"/>
              <a:ext cx="30711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bg1"/>
                  </a:solidFill>
                  <a:cs typeface="Kulya" pitchFamily="2" charset="-79"/>
                </a:rPr>
                <a:t>יו"ל ע"י</a:t>
              </a:r>
              <a:endParaRPr lang="he-IL" dirty="0">
                <a:solidFill>
                  <a:schemeClr val="bg1"/>
                </a:solidFill>
                <a:cs typeface="Kulya" pitchFamily="2" charset="-79"/>
              </a:endParaRPr>
            </a:p>
          </p:txBody>
        </p:sp>
        <p:sp>
          <p:nvSpPr>
            <p:cNvPr id="37" name="מלבן 36"/>
            <p:cNvSpPr/>
            <p:nvPr/>
          </p:nvSpPr>
          <p:spPr>
            <a:xfrm>
              <a:off x="360670" y="5283896"/>
              <a:ext cx="36452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b="1" dirty="0" smtClean="0">
                  <a:solidFill>
                    <a:schemeClr val="bg1"/>
                  </a:solidFill>
                  <a:cs typeface="Kulya" pitchFamily="2" charset="-79"/>
                </a:rPr>
                <a:t>רשת </a:t>
              </a:r>
              <a:r>
                <a:rPr lang="he-IL" b="1" dirty="0" err="1" smtClean="0">
                  <a:solidFill>
                    <a:schemeClr val="bg1"/>
                  </a:solidFill>
                  <a:cs typeface="Kulya" pitchFamily="2" charset="-79"/>
                </a:rPr>
                <a:t>אהלי</a:t>
              </a:r>
              <a:r>
                <a:rPr lang="he-IL" b="1" dirty="0" smtClean="0">
                  <a:solidFill>
                    <a:schemeClr val="bg1"/>
                  </a:solidFill>
                  <a:cs typeface="Kulya" pitchFamily="2" charset="-79"/>
                </a:rPr>
                <a:t> יוסף יצחק </a:t>
              </a:r>
              <a:r>
                <a:rPr lang="he-IL" b="1" dirty="0" err="1" smtClean="0">
                  <a:solidFill>
                    <a:schemeClr val="bg1"/>
                  </a:solidFill>
                  <a:cs typeface="Kulya" pitchFamily="2" charset="-79"/>
                </a:rPr>
                <a:t>ליובאוויטש</a:t>
              </a:r>
              <a:endParaRPr lang="he-IL" b="1" dirty="0">
                <a:solidFill>
                  <a:schemeClr val="bg1"/>
                </a:solidFill>
                <a:cs typeface="Kulya" pitchFamily="2" charset="-79"/>
              </a:endParaRPr>
            </a:p>
          </p:txBody>
        </p:sp>
        <p:sp>
          <p:nvSpPr>
            <p:cNvPr id="38" name="מלבן 37"/>
            <p:cNvSpPr/>
            <p:nvPr/>
          </p:nvSpPr>
          <p:spPr>
            <a:xfrm>
              <a:off x="647709" y="5831807"/>
              <a:ext cx="30711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bg1"/>
                  </a:solidFill>
                  <a:cs typeface="Kulya" pitchFamily="2" charset="-79"/>
                </a:rPr>
                <a:t>אגף חינוך חברתי-חסידי</a:t>
              </a:r>
              <a:endParaRPr lang="he-IL" dirty="0">
                <a:solidFill>
                  <a:schemeClr val="bg1"/>
                </a:solidFill>
                <a:cs typeface="Kulya" pitchFamily="2" charset="-79"/>
              </a:endParaRPr>
            </a:p>
          </p:txBody>
        </p:sp>
        <p:sp>
          <p:nvSpPr>
            <p:cNvPr id="39" name="מלבן 38"/>
            <p:cNvSpPr/>
            <p:nvPr/>
          </p:nvSpPr>
          <p:spPr>
            <a:xfrm>
              <a:off x="647709" y="5630631"/>
              <a:ext cx="30711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bg1"/>
                  </a:solidFill>
                  <a:cs typeface="Kulya" pitchFamily="2" charset="-79"/>
                </a:rPr>
                <a:t>***</a:t>
              </a:r>
              <a:endParaRPr lang="he-IL" dirty="0">
                <a:solidFill>
                  <a:schemeClr val="bg1"/>
                </a:solidFill>
                <a:cs typeface="Kulya" pitchFamily="2" charset="-79"/>
              </a:endParaRPr>
            </a:p>
          </p:txBody>
        </p:sp>
      </p:grpSp>
      <p:sp>
        <p:nvSpPr>
          <p:cNvPr id="40" name="מלבן 39"/>
          <p:cNvSpPr/>
          <p:nvPr/>
        </p:nvSpPr>
        <p:spPr>
          <a:xfrm>
            <a:off x="5803901" y="22998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dirty="0" smtClean="0">
                <a:solidFill>
                  <a:schemeClr val="tx1">
                    <a:lumMod val="75000"/>
                  </a:schemeClr>
                </a:solidFill>
                <a:cs typeface="Kulya" pitchFamily="2" charset="-79"/>
              </a:rPr>
              <a:t>ב"ה</a:t>
            </a:r>
            <a:endParaRPr lang="he-IL" dirty="0">
              <a:solidFill>
                <a:schemeClr val="tx1">
                  <a:lumMod val="75000"/>
                </a:schemeClr>
              </a:solidFill>
              <a:cs typeface="Kulya" pitchFamily="2" charset="-79"/>
            </a:endParaRPr>
          </a:p>
        </p:txBody>
      </p:sp>
      <p:sp>
        <p:nvSpPr>
          <p:cNvPr id="2" name="AutoShape 2" descr="מציג את לוגו מאירים מבפנים-01.jp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67" y="3853344"/>
            <a:ext cx="3450468" cy="253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כיצד אנו לומדים צניעות ממרים הנביאה?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10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05890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בכך שכשמשה רבנו היה ביאור </a:t>
            </a:r>
            <a:r>
              <a:rPr lang="en-US" sz="44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/>
            </a:r>
            <a:br>
              <a:rPr lang="en-US" sz="44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</a:br>
            <a:r>
              <a:rPr lang="he-IL" sz="44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מרים שמרה עליו והסתתרה מאחורי קני הסוף,</a:t>
            </a:r>
          </a:p>
          <a:p>
            <a:pPr algn="ctr" rtl="0"/>
            <a:r>
              <a:rPr lang="he-IL" sz="44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32-34 </a:t>
            </a:r>
            <a:r>
              <a:rPr lang="he-IL" sz="4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בורוד</a:t>
            </a:r>
            <a:endParaRPr lang="he-IL" sz="440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65773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בכך שביציאת מצרים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/>
            </a:r>
            <a:b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</a:br>
            <a:r>
              <a:rPr lang="he-I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מרים לקחה תוף בידה  בשביל השירה,</a:t>
            </a:r>
          </a:p>
          <a:p>
            <a:pPr algn="ctr"/>
            <a:r>
              <a:rPr lang="he-I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ולא שרה בקול שלה בעצמה.</a:t>
            </a:r>
          </a:p>
          <a:p>
            <a:pPr algn="ctr"/>
            <a:r>
              <a:rPr lang="he-I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32-34 בירוק</a:t>
            </a:r>
            <a:endParaRPr lang="he-IL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1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על מה החיצוניות שלנו מעידה?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11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05890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היא מעידה על מה שבתוכנו,</a:t>
            </a:r>
          </a:p>
          <a:p>
            <a:pPr algn="ctr"/>
            <a:r>
              <a:rPr lang="he-IL" sz="44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82-83 </a:t>
            </a:r>
            <a:r>
              <a:rPr lang="he-IL" sz="4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בורוד</a:t>
            </a:r>
            <a:endParaRPr lang="he-IL" sz="440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65773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היא מראה לאיזה חסידות אנחנו משתייכות,</a:t>
            </a:r>
          </a:p>
          <a:p>
            <a:pPr algn="ctr"/>
            <a:r>
              <a:rPr lang="he-I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84-85 בירוק</a:t>
            </a:r>
            <a:endParaRPr lang="he-IL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95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79690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>
                <a:cs typeface="KulyaBlack" pitchFamily="2" charset="-79"/>
              </a:rPr>
              <a:t>מדוע שאלו המלאכים שהגיעו אל אברהם אבינו</a:t>
            </a:r>
            <a:br>
              <a:rPr lang="he-IL" sz="4400" dirty="0">
                <a:cs typeface="KulyaBlack" pitchFamily="2" charset="-79"/>
              </a:rPr>
            </a:br>
            <a:r>
              <a:rPr lang="he-IL" sz="4400" dirty="0">
                <a:cs typeface="KulyaBlack" pitchFamily="2" charset="-79"/>
              </a:rPr>
              <a:t>"איה שרה אשתך"?</a:t>
            </a: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12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כדי שהוא ישים לב שהיא לא שומעת,</a:t>
            </a:r>
          </a:p>
          <a:p>
            <a:pPr algn="ctr"/>
            <a:r>
              <a:rPr lang="he-IL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26-28 בירוק</a:t>
            </a:r>
            <a:endParaRPr lang="he-IL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386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כדי להראות את צניעותה שהייתה באוהל,</a:t>
            </a:r>
          </a:p>
          <a:p>
            <a:pPr algn="ctr"/>
            <a:r>
              <a:rPr lang="he-IL" sz="4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26-28 בכתום</a:t>
            </a:r>
            <a:endParaRPr lang="he-IL" sz="4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65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קיבלתי במתנה תיק נהדר, </a:t>
            </a:r>
            <a:r>
              <a:rPr lang="en-US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/>
            </a:r>
            <a:br>
              <a:rPr lang="en-US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</a:br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בצבע זוהר ובולט במיוחד.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13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אני משתמשת בו בלי התלבטות, זה בסך הכל תיק!</a:t>
            </a:r>
            <a:endParaRPr lang="he-IL" sz="6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88-89 בכתום</a:t>
            </a:r>
            <a:endParaRPr lang="he-IL" sz="4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42572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אני קצת חוששת, אני לא חושבת שכדאי להשתמש בו </a:t>
            </a:r>
            <a:r>
              <a:rPr lang="en-US" sz="60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/>
            </a:r>
            <a:br>
              <a:rPr lang="en-US" sz="60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</a:br>
            <a:r>
              <a:rPr lang="he-IL" sz="60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כי הוא מדי בולט ומושך תשומת לב.</a:t>
            </a:r>
            <a:endParaRPr lang="he-IL" sz="600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88-89 </a:t>
            </a:r>
            <a:r>
              <a:rPr lang="he-IL" sz="4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בורוד</a:t>
            </a:r>
            <a:endParaRPr lang="he-IL" sz="440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5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כאשר אני הולכת ברחוב...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14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45469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95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אני זוכרת שאני דוגמא חיה לנר להאיר! רואים על ההתנהגות שלי, על ההליכה שלי, על הדיבור שלי, על המראה שלי...</a:t>
            </a:r>
            <a:endParaRPr lang="he-IL" sz="6000" dirty="0">
              <a:solidFill>
                <a:srgbClr val="9533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rgbClr val="95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95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78-80 בסגול</a:t>
            </a:r>
            <a:endParaRPr lang="he-IL" sz="4400" dirty="0">
              <a:solidFill>
                <a:srgbClr val="9533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544932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C02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אני משתדלת להיות דוגמא חיה לנר להאיר! אני משתדלת להתנהג כמו שצריך, ללכת בעדינות ובמקומות המתאימים, לדבר בצורה ראויה ולהראות כמו שצריך...</a:t>
            </a:r>
            <a:endParaRPr lang="he-IL" sz="6000" dirty="0">
              <a:solidFill>
                <a:srgbClr val="C02E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rgbClr val="C02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C02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78-80 בסגול</a:t>
            </a:r>
            <a:endParaRPr lang="he-IL" sz="4400" dirty="0">
              <a:solidFill>
                <a:srgbClr val="C02E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61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טיילתי בחוץ ביחד עם כמה חברות. פתאום הודיעו לאחת מהן שהיא זכתה בהגרלה!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15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איזה יופי! מחאנו לה כפיים בהתלהבות וצרחנו באושר. כל הרחוב הסתובב לראות מה קרה...</a:t>
            </a:r>
            <a:endParaRPr lang="he-IL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</a:t>
            </a:r>
            <a:r>
              <a:rPr lang="he-IL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משבצות 75-76 בכחול</a:t>
            </a:r>
            <a:endParaRPr lang="he-IL" sz="4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כמה אני שמחה ביחד עם חברתי על הזכיה! רק קצת התביישתי שכל הרחוב הסתכל. אולי פעם הבאה נשתדל לדבר יותר בשקט... </a:t>
            </a:r>
          </a:p>
          <a:p>
            <a:pPr algn="ctr"/>
            <a:r>
              <a:rPr lang="he-IL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75-76 בסגול</a:t>
            </a:r>
            <a:endParaRPr lang="he-IL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8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השתתפנו באירוע הקהילתי, וקיבלנו שערות סבתא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16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222680"/>
            <a:ext cx="11391900" cy="150316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אני אוכל בעדינות בצד, ורק אחר כך נצא לדרך. זה לא מתאים ללכת ולאכול ככה...</a:t>
            </a:r>
            <a:endParaRPr lang="he-IL" sz="6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1-5 בשחור</a:t>
            </a:r>
            <a:endParaRPr lang="he-IL" sz="4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712329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הכי כיף לאכול את הדבר המתוק הזה בדרך הביתה! </a:t>
            </a:r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/>
            </a:r>
            <a:b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</a:br>
            <a:r>
              <a:rPr lang="he-IL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כמה שהוא יותר ענק, ככה יותר שמים לב אליו...</a:t>
            </a:r>
            <a:endParaRPr lang="he-IL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6-8 בכחול</a:t>
            </a:r>
            <a:endParaRPr lang="he-IL" sz="4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3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בזמן החופשה: עברתי ברחוב, וראיתי מהעבר השני של הכביש קבוצה מחברותיי שהמון זמן לא פגשתי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17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אצעק להן מרחוק כמה שיותר בקול ואנופף בשתי הידיים.</a:t>
            </a:r>
          </a:p>
          <a:p>
            <a:pPr algn="ctr"/>
            <a:r>
              <a:rPr lang="he-IL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העיקר שישימו לב! אני לא יכולה לחכות עד שאצליח לחצות את הכביש.. </a:t>
            </a:r>
            <a:endParaRPr lang="he-IL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98-99 בסגול</a:t>
            </a:r>
            <a:endParaRPr lang="he-IL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58949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אעבור את הכביש, ואצטרף אליהן לשיחה. אני ממש מתרגשת לפגוש אותן!</a:t>
            </a:r>
            <a:endParaRPr lang="he-IL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98-99 בחום</a:t>
            </a:r>
            <a:endParaRPr lang="he-IL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99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בשולחן שבת ישבו אצלנו המון אורחים...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18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אוף! מעצבן כל כך שעכשו אני לא יכולה לשיר, בגלל האורחים...</a:t>
            </a:r>
            <a:endParaRPr lang="he-IL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101-108 בסגול</a:t>
            </a:r>
            <a:endParaRPr lang="he-IL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אנחנו כל כך אוהבים אורחים בסעודת שבת! הניגונים והשירים נשמעים כל כך יפה, אנחנו גם מצטרפות במחיאות כפיים.</a:t>
            </a:r>
            <a:endParaRPr lang="he-IL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101-110 באדום</a:t>
            </a:r>
            <a:endParaRPr lang="he-I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51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הלכתי לקנות בגדים ומצאתי חולצה נהדרת שמתאימה לי ממש. התלבטתי בצבע: אדום או סגול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19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סגול זה נהדר וזה צבע עדין. </a:t>
            </a:r>
            <a:endParaRPr lang="he-IL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</a:t>
            </a:r>
            <a:r>
              <a:rPr lang="he-IL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משבצות 51-60 בכחול</a:t>
            </a:r>
            <a:endParaRPr lang="he-IL" sz="4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אדום! כל כך חזק ובולט! כולם יבחינו בחולצה הזו</a:t>
            </a:r>
          </a:p>
          <a:p>
            <a:pPr algn="ctr"/>
            <a:r>
              <a:rPr lang="he-I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51-55 באדום</a:t>
            </a:r>
            <a:endParaRPr lang="he-I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40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השלימו: "מאד </a:t>
            </a:r>
            <a:r>
              <a:rPr lang="he-IL" sz="4400" dirty="0" err="1" smtClean="0">
                <a:cs typeface="KulyaBlack" pitchFamily="2" charset="-79"/>
              </a:rPr>
              <a:t>מאד</a:t>
            </a:r>
            <a:r>
              <a:rPr lang="he-IL" sz="4400" dirty="0" smtClean="0">
                <a:cs typeface="KulyaBlack" pitchFamily="2" charset="-79"/>
              </a:rPr>
              <a:t> הוי שפל..."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2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/>
            <a:r>
              <a:rPr lang="he-IL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התשובה היא רוח</a:t>
            </a:r>
          </a:p>
          <a:p>
            <a:pPr algn="ctr" rtl="0"/>
            <a:r>
              <a:rPr lang="he-IL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48-50 בתכלת</a:t>
            </a:r>
            <a:endParaRPr lang="he-IL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386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/>
            <a:r>
              <a:rPr lang="he-IL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התשובה היא ליבך</a:t>
            </a:r>
          </a:p>
          <a:p>
            <a:pPr algn="ctr" rtl="0"/>
            <a:r>
              <a:rPr lang="he-IL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46-48 בירוק</a:t>
            </a:r>
            <a:endParaRPr lang="he-IL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אני מאד טובה בלימודים, במבחן האחרון קיבלתי 98 בלי ללמוד בכלל...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20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כל הכיתה יודעת את זה. בכל הזדמנות אני מזכירה את זה שאני בכלל לא לומדת למבחנים ותמיד מצליחה בהם... </a:t>
            </a:r>
            <a:endParaRPr lang="he-IL" sz="6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72-74 בירוק</a:t>
            </a:r>
            <a:endParaRPr lang="he-IL" sz="4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האמת שאני מעדיפה לא להודיע לכולן את הציונים שלי. במבחן הבא אני חושבת שכן אלמד, ככה אוכל ללמוד עם חברות נוספות ולסייע להן!</a:t>
            </a:r>
          </a:p>
          <a:p>
            <a:pPr algn="ctr"/>
            <a:r>
              <a:rPr lang="he-IL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72-73 בסגול</a:t>
            </a:r>
            <a:endParaRPr lang="he-IL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71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המורה הודיעה על הבחירות לנציגות לועדות הכיתות שיתקיימו בשבוע הבא.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21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אני מקווה מאד שאבחר! נראה לי שאוכל להצליח בתפקיד,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/>
            </a:r>
            <a:br>
              <a:rPr 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</a:br>
            <a:r>
              <a:rPr lang="he-IL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למרות שאני לא בטוחה שאני הכי מתאימה דווקא מכל הכיתה...</a:t>
            </a:r>
            <a:endParaRPr lang="he-IL" sz="6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משבצת 93 בחום</a:t>
            </a:r>
            <a:endParaRPr lang="he-IL" sz="4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ברור לי שהיא תבחר בי. אני מתאימה לזה ויש לי ניסיון בזה, ובכלל – 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/>
            </a:r>
            <a:br>
              <a:rPr 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</a:br>
            <a:r>
              <a:rPr lang="he-IL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כל הכיתה כבר משוכנעת שאני אבחר כי לא הפסקתי להגיד את זה...</a:t>
            </a:r>
          </a:p>
          <a:p>
            <a:pPr algn="ctr"/>
            <a:r>
              <a:rPr lang="he-IL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משבצת 96 בחום</a:t>
            </a:r>
            <a:endParaRPr lang="he-IL" sz="4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90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הכריזו בבית ספרנו על תחרות כללית ללימוד תניא בעל פה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22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אני אלופה! ברגע שהודיעו על התחרות כבר הבטחתי לכולן שאני במקום הראשון. אין כאן בכלל שאלה.</a:t>
            </a:r>
          </a:p>
          <a:p>
            <a:pPr algn="ctr"/>
            <a:r>
              <a:rPr lang="he-IL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שלוש המשבצות: 22 , 24, ו-30 בחום</a:t>
            </a:r>
            <a:endParaRPr lang="he-IL" sz="4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65773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אני טובה בלימוד בעל פה. מקווה שאצליח!</a:t>
            </a:r>
          </a:p>
          <a:p>
            <a:pPr algn="ctr"/>
            <a:r>
              <a:rPr lang="he-IL" sz="4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</a:t>
            </a:r>
            <a:r>
              <a:rPr lang="he-IL" sz="4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את שלוש המשבצות: 22 , 24, </a:t>
            </a:r>
            <a:r>
              <a:rPr lang="he-IL" sz="4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ו-30 בכתום</a:t>
            </a:r>
            <a:endParaRPr lang="he-IL" sz="4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64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כשיצאנו לטיול השנתי, צעקנו ושרנו כל הדרך. כשירדנו מהאוטובוס, חשבנו ש...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23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965278"/>
            <a:ext cx="11391900" cy="182391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כדאי לנו לעשות הרבה רעש! שכולם יזכרו את הקבוצה שלנו! ככה ישימו לב לקבוצה שלנו. בכלל זה בטח גם קידוש השם!</a:t>
            </a:r>
            <a:endParaRPr lang="he-IL" sz="6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משבצת 66 בירוק</a:t>
            </a:r>
            <a:endParaRPr lang="he-IL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Empatica Bold" panose="02020803050405020304" pitchFamily="18" charset="-79"/>
                <a:cs typeface="FbEmpatica Bold" panose="02020803050405020304" pitchFamily="18" charset="-79"/>
              </a:rPr>
              <a:t>כדאי לנו לשמור על צניעות ולא לצעוק בכל פינה. לדבר בצורה מנומסת ומכובדת זה הרבה יותר מתאים למראה שלנו...</a:t>
            </a:r>
            <a:endParaRPr lang="he-IL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Empatica Bold" panose="02020803050405020304" pitchFamily="18" charset="-79"/>
              <a:cs typeface="FbEmpatica Bold" panose="02020803050405020304" pitchFamily="18" charset="-79"/>
            </a:endParaRPr>
          </a:p>
          <a:p>
            <a:pPr algn="ctr"/>
            <a:r>
              <a:rPr lang="he-IL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משבצת 66 בסגול</a:t>
            </a:r>
            <a:endParaRPr lang="he-IL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99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השלימו: </a:t>
            </a:r>
            <a:r>
              <a:rPr lang="he-IL" sz="4400" dirty="0">
                <a:cs typeface="KulyaBlack" pitchFamily="2" charset="-79"/>
              </a:rPr>
              <a:t>"והצנע לכת עם..."</a:t>
            </a: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3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התשובה היא "ליבך"</a:t>
            </a:r>
          </a:p>
          <a:p>
            <a:pPr algn="ctr"/>
            <a:r>
              <a:rPr lang="he-IL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36-40 בסגול</a:t>
            </a:r>
            <a:endParaRPr lang="he-IL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386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התשובה היא "ה' אלוקיך"</a:t>
            </a:r>
          </a:p>
          <a:p>
            <a:pPr algn="ctr"/>
            <a:r>
              <a:rPr lang="he-IL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36-40 בירוק</a:t>
            </a:r>
            <a:endParaRPr lang="he-IL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92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בזכות מה נגאלו בני ישראל ממצרים?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4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בזכות הנשים הצדקניות,</a:t>
            </a:r>
            <a:endParaRPr lang="he-IL" sz="44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85-86 </a:t>
            </a:r>
            <a:r>
              <a:rPr lang="he-IL" sz="4400" dirty="0" err="1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בורוד</a:t>
            </a:r>
            <a:endParaRPr lang="he-IL" sz="44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386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בזכות המצות שאפו</a:t>
            </a:r>
            <a:endParaRPr lang="he-IL" sz="44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85-86 באפור</a:t>
            </a:r>
            <a:endParaRPr lang="he-IL" sz="44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5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למה גורמת ההוספה בצניעות שלנו?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5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140793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היא גורמת לזירוז הגאולה כמו גאולת ישראל ממצרים,</a:t>
            </a:r>
            <a:endParaRPr lang="he-IL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</a:t>
            </a:r>
            <a:r>
              <a:rPr lang="he-IL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משבצת 44 בתכלת</a:t>
            </a:r>
            <a:endParaRPr lang="he-IL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24829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היא גורמת לזירוז הגאולה כמו שרחל ולאה נגאלו מבית לבן,</a:t>
            </a:r>
            <a:endParaRPr lang="he-IL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</a:t>
            </a:r>
            <a:r>
              <a:rPr lang="he-IL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משבצת 45 בסגול</a:t>
            </a:r>
            <a:endParaRPr lang="he-IL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3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ממידותיו של אברהם אבינו: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6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התשובה היא </a:t>
            </a:r>
            <a:r>
              <a:rPr lang="he-I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"נפש שפלה"</a:t>
            </a:r>
            <a:endParaRPr lang="he-I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17-18 באדום</a:t>
            </a:r>
            <a:endParaRPr lang="he-I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386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התשובה היא </a:t>
            </a:r>
            <a:r>
              <a:rPr lang="he-IL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"נפש רחבה"</a:t>
            </a:r>
            <a:endParaRPr lang="he-IL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15-16 בתכלת</a:t>
            </a:r>
            <a:endParaRPr lang="he-IL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5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כיצד אנו למדים על צניעות מרות המואביה?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7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05890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מכיון שהיא בחרה להצטרף לעם היהודי ולהתגייר!</a:t>
            </a:r>
            <a:endParaRPr lang="he-I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95-96 באדום</a:t>
            </a:r>
            <a:endParaRPr lang="he-I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384776"/>
            <a:ext cx="11391900" cy="209792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מכיון שכשאספה שיבולים אספה אותן בצניעות: 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/>
            </a:r>
            <a:b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</a:br>
            <a:r>
              <a:rPr lang="he-IL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את השיבולים הארוכות אספה בעמידה, 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/>
            </a:r>
            <a:b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</a:br>
            <a:r>
              <a:rPr lang="he-IL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ואת השיבולים הנמוכות אספה בישיבה כדי שלא תתכופף.</a:t>
            </a:r>
            <a:endParaRPr lang="he-IL" sz="4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95-96 בחום</a:t>
            </a:r>
            <a:endParaRPr lang="he-IL" sz="4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3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האם ביישנות היא אחת התכונות של עם ישראל?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8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התשובה היא </a:t>
            </a:r>
            <a:r>
              <a:rPr lang="he-IL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כן</a:t>
            </a:r>
            <a:endParaRPr lang="he-IL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6-10 בשחור</a:t>
            </a:r>
            <a:endParaRPr lang="he-IL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386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התשובה היא </a:t>
            </a:r>
            <a:r>
              <a:rPr lang="he-IL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לא</a:t>
            </a:r>
            <a:endParaRPr lang="he-IL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משבצות </a:t>
            </a:r>
            <a:r>
              <a:rPr lang="he-IL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18-20 בירוק</a:t>
            </a:r>
            <a:endParaRPr lang="he-IL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17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מהי הצניעות שנלמדה מרבקה אמנו?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9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84053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התשובה היא שכאשר ירדה מהגמל כיסתה את עצמה, </a:t>
            </a:r>
            <a:endParaRPr lang="he-IL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</a:t>
            </a:r>
            <a:r>
              <a:rPr lang="he-IL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משבצת </a:t>
            </a:r>
            <a:r>
              <a:rPr lang="he-IL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15 בכתום</a:t>
            </a:r>
            <a:endParaRPr lang="he-IL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8798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000" dirty="0">
                <a:solidFill>
                  <a:srgbClr val="C02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התשובה היא </a:t>
            </a:r>
            <a:r>
              <a:rPr lang="he-IL" sz="4000" dirty="0" smtClean="0">
                <a:solidFill>
                  <a:srgbClr val="C02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שכאשר הגיעה לאוהל, גילה יצחק שהיא צנועה ובעלת מעשים טובים כמו אמו שרה,</a:t>
            </a:r>
            <a:endParaRPr lang="he-IL" sz="4000" dirty="0">
              <a:solidFill>
                <a:srgbClr val="C02E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  <a:p>
            <a:pPr algn="ctr"/>
            <a:r>
              <a:rPr lang="he-IL" sz="4000" dirty="0">
                <a:solidFill>
                  <a:srgbClr val="C02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</a:t>
            </a:r>
            <a:r>
              <a:rPr lang="he-IL" sz="4000" dirty="0" smtClean="0">
                <a:solidFill>
                  <a:srgbClr val="C02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משבצת </a:t>
            </a:r>
            <a:r>
              <a:rPr lang="he-IL" sz="4000" dirty="0" smtClean="0">
                <a:solidFill>
                  <a:srgbClr val="C02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16 בסגול</a:t>
            </a:r>
            <a:endParaRPr lang="he-IL" sz="4000" dirty="0">
              <a:solidFill>
                <a:srgbClr val="C02E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כותרת 1"/>
          <p:cNvSpPr txBox="1">
            <a:spLocks/>
          </p:cNvSpPr>
          <p:nvPr/>
        </p:nvSpPr>
        <p:spPr>
          <a:xfrm>
            <a:off x="374985" y="543218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אם שתי התשובות נכונות,</a:t>
            </a:r>
          </a:p>
          <a:p>
            <a:pPr algn="ctr"/>
            <a:r>
              <a:rPr lang="he-I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lyaBlack" pitchFamily="2" charset="-79"/>
              </a:rPr>
              <a:t>צבעו את משבצת 14 באדום!</a:t>
            </a:r>
            <a:endParaRPr lang="he-I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lyaBlac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780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9" grpId="0"/>
    </p:bldLst>
  </p:timing>
</p:sld>
</file>

<file path=ppt/theme/theme1.xml><?xml version="1.0" encoding="utf-8"?>
<a:theme xmlns:a="http://schemas.openxmlformats.org/drawingml/2006/main" name="Sales Direction 16X9">
  <a:themeElements>
    <a:clrScheme name="התאמה אישית 14">
      <a:dk1>
        <a:srgbClr val="AB2769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Direction_16x9_TP103431346" id="{411E5A8E-B7E2-4949-ABBE-12E7BFB9BBF1}" vid="{A495A21B-6C04-47FB-8BB1-3416095DE0D8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כיוון עסקי (מסך רחב)</Template>
  <TotalTime>0</TotalTime>
  <Words>981</Words>
  <Application>Microsoft Office PowerPoint</Application>
  <PresentationFormat>מותאם אישית</PresentationFormat>
  <Paragraphs>143</Paragraphs>
  <Slides>23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2" baseType="lpstr">
      <vt:lpstr>Arial</vt:lpstr>
      <vt:lpstr>KulyaBlack</vt:lpstr>
      <vt:lpstr>FbEmpatica Bold</vt:lpstr>
      <vt:lpstr>FbUgiyot Bold</vt:lpstr>
      <vt:lpstr>Book Antiqua</vt:lpstr>
      <vt:lpstr>Tahoma</vt:lpstr>
      <vt:lpstr>Kulya</vt:lpstr>
      <vt:lpstr>Guttman Keren</vt:lpstr>
      <vt:lpstr>Sales Direction 16X9</vt:lpstr>
      <vt:lpstr>מצגת של PowerPoint</vt:lpstr>
      <vt:lpstr>השלימו: "מאד מאד הוי שפל..."</vt:lpstr>
      <vt:lpstr>השלימו: "והצנע לכת עם..."</vt:lpstr>
      <vt:lpstr>בזכות מה נגאלו בני ישראל ממצרים?</vt:lpstr>
      <vt:lpstr>למה גורמת ההוספה בצניעות שלנו?</vt:lpstr>
      <vt:lpstr>ממידותיו של אברהם אבינו:</vt:lpstr>
      <vt:lpstr>כיצד אנו למדים על צניעות מרות המואביה?</vt:lpstr>
      <vt:lpstr>האם ביישנות היא אחת התכונות של עם ישראל?</vt:lpstr>
      <vt:lpstr>מהי הצניעות שנלמדה מרבקה אמנו?</vt:lpstr>
      <vt:lpstr>כיצד אנו לומדים צניעות ממרים הנביאה?</vt:lpstr>
      <vt:lpstr>על מה החיצוניות שלנו מעידה?</vt:lpstr>
      <vt:lpstr>מדוע שאלו המלאכים שהגיעו אל אברהם אבינו "איה שרה אשתך"?</vt:lpstr>
      <vt:lpstr>קיבלתי במתנה תיק נהדר,  בצבע זוהר ובולט במיוחד.</vt:lpstr>
      <vt:lpstr>כאשר אני הולכת ברחוב...</vt:lpstr>
      <vt:lpstr>טיילתי בחוץ ביחד עם כמה חברות. פתאום הודיעו לאחת מהן שהיא זכתה בהגרלה!</vt:lpstr>
      <vt:lpstr>השתתפנו באירוע הקהילתי, וקיבלנו שערות סבתא</vt:lpstr>
      <vt:lpstr>בזמן החופשה: עברתי ברחוב, וראיתי מהעבר השני של הכביש קבוצה מחברותיי שהמון זמן לא פגשתי</vt:lpstr>
      <vt:lpstr>בשולחן שבת ישבו אצלנו המון אורחים...</vt:lpstr>
      <vt:lpstr>הלכתי לקנות בגדים ומצאתי חולצה נהדרת שמתאימה לי ממש. התלבטתי בצבע: אדום או סגול</vt:lpstr>
      <vt:lpstr>אני מאד טובה בלימודים, במבחן האחרון קיבלתי 98 בלי ללמוד בכלל...</vt:lpstr>
      <vt:lpstr>המורה הודיעה על הבחירות לנציגות לועדות הכיתות שיתקיימו בשבוע הבא.</vt:lpstr>
      <vt:lpstr>הכריזו בבית ספרנו על תחרות כללית ללימוד תניא בעל פה</vt:lpstr>
      <vt:lpstr>כשיצאנו לטיול השנתי, צעקנו ושרנו כל הדרך. כשירדנו מהאוטובוס, חשבנו ש...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2015-08-23T17:23:09Z</dcterms:created>
  <dcterms:modified xsi:type="dcterms:W3CDTF">2016-01-26T10:58:32Z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