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56" r:id="rId2"/>
    <p:sldId id="258" r:id="rId3"/>
    <p:sldId id="259" r:id="rId4"/>
    <p:sldId id="260" r:id="rId5"/>
    <p:sldId id="261" r:id="rId6"/>
    <p:sldId id="262" r:id="rId7"/>
    <p:sldId id="263" r:id="rId8"/>
    <p:sldId id="266" r:id="rId9"/>
    <p:sldId id="265" r:id="rId10"/>
    <p:sldId id="267" r:id="rId11"/>
    <p:sldId id="268" r:id="rId12"/>
    <p:sldId id="264" r:id="rId13"/>
    <p:sldId id="270" r:id="rId14"/>
  </p:sldIdLst>
  <p:sldSz cx="7559675" cy="10691813"/>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Fb Alfi" panose="02020503050405020304" pitchFamily="18" charset="-79"/>
      <p:regular r:id="rId21"/>
      <p:bold r:id="rId22"/>
    </p:embeddedFont>
    <p:embeddedFont>
      <p:font typeface="Fb Alfi Medium" panose="02020503050405020304" pitchFamily="18" charset="-79"/>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400"/>
    <a:srgbClr val="1D6BE6"/>
    <a:srgbClr val="FF3017"/>
    <a:srgbClr val="F8701C"/>
    <a:srgbClr val="FFFFEB"/>
    <a:srgbClr val="19B1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55" d="100"/>
          <a:sy n="55" d="100"/>
        </p:scale>
        <p:origin x="25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207035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132988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2411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199905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214431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281354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520713" y="3905482"/>
            <a:ext cx="3198096" cy="574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3827086" y="3905482"/>
            <a:ext cx="3213847" cy="574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415464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12419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219185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185119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245296F-F579-47D1-991F-E1B101442354}" type="datetimeFigureOut">
              <a:rPr lang="he-IL" smtClean="0"/>
              <a:t>כ"ב/טבת/תשפ"א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AEC0229-DC81-44C6-82DC-26DE8AF8E77E}" type="slidenum">
              <a:rPr lang="he-IL" smtClean="0"/>
              <a:t>‹#›</a:t>
            </a:fld>
            <a:endParaRPr lang="he-IL"/>
          </a:p>
        </p:txBody>
      </p:sp>
    </p:spTree>
    <p:extLst>
      <p:ext uri="{BB962C8B-B14F-4D97-AF65-F5344CB8AC3E}">
        <p14:creationId xmlns:p14="http://schemas.microsoft.com/office/powerpoint/2010/main" val="118309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245296F-F579-47D1-991F-E1B101442354}" type="datetimeFigureOut">
              <a:rPr lang="he-IL" smtClean="0"/>
              <a:t>כ"ב/טבת/תשפ"א</a:t>
            </a:fld>
            <a:endParaRPr lang="he-I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EC0229-DC81-44C6-82DC-26DE8AF8E77E}" type="slidenum">
              <a:rPr lang="he-IL" smtClean="0"/>
              <a:t>‹#›</a:t>
            </a:fld>
            <a:endParaRPr lang="he-IL"/>
          </a:p>
        </p:txBody>
      </p:sp>
    </p:spTree>
    <p:extLst>
      <p:ext uri="{BB962C8B-B14F-4D97-AF65-F5344CB8AC3E}">
        <p14:creationId xmlns:p14="http://schemas.microsoft.com/office/powerpoint/2010/main" val="1109350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1"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r" defTabSz="755934" rtl="1"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r" defTabSz="755934" rtl="1"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r" defTabSz="755934" rtl="1"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r" defTabSz="755934" rtl="1" eaLnBrk="1" latinLnBrk="0" hangingPunct="1">
        <a:defRPr sz="1488" kern="1200">
          <a:solidFill>
            <a:schemeClr val="tx1"/>
          </a:solidFill>
          <a:latin typeface="+mn-lt"/>
          <a:ea typeface="+mn-ea"/>
          <a:cs typeface="+mn-cs"/>
        </a:defRPr>
      </a:lvl1pPr>
      <a:lvl2pPr marL="377967" algn="r" defTabSz="755934" rtl="1" eaLnBrk="1" latinLnBrk="0" hangingPunct="1">
        <a:defRPr sz="1488" kern="1200">
          <a:solidFill>
            <a:schemeClr val="tx1"/>
          </a:solidFill>
          <a:latin typeface="+mn-lt"/>
          <a:ea typeface="+mn-ea"/>
          <a:cs typeface="+mn-cs"/>
        </a:defRPr>
      </a:lvl2pPr>
      <a:lvl3pPr marL="755934" algn="r" defTabSz="755934" rtl="1" eaLnBrk="1" latinLnBrk="0" hangingPunct="1">
        <a:defRPr sz="1488" kern="1200">
          <a:solidFill>
            <a:schemeClr val="tx1"/>
          </a:solidFill>
          <a:latin typeface="+mn-lt"/>
          <a:ea typeface="+mn-ea"/>
          <a:cs typeface="+mn-cs"/>
        </a:defRPr>
      </a:lvl3pPr>
      <a:lvl4pPr marL="1133902" algn="r" defTabSz="755934" rtl="1" eaLnBrk="1" latinLnBrk="0" hangingPunct="1">
        <a:defRPr sz="1488" kern="1200">
          <a:solidFill>
            <a:schemeClr val="tx1"/>
          </a:solidFill>
          <a:latin typeface="+mn-lt"/>
          <a:ea typeface="+mn-ea"/>
          <a:cs typeface="+mn-cs"/>
        </a:defRPr>
      </a:lvl4pPr>
      <a:lvl5pPr marL="1511869" algn="r" defTabSz="755934" rtl="1" eaLnBrk="1" latinLnBrk="0" hangingPunct="1">
        <a:defRPr sz="1488" kern="1200">
          <a:solidFill>
            <a:schemeClr val="tx1"/>
          </a:solidFill>
          <a:latin typeface="+mn-lt"/>
          <a:ea typeface="+mn-ea"/>
          <a:cs typeface="+mn-cs"/>
        </a:defRPr>
      </a:lvl5pPr>
      <a:lvl6pPr marL="1889836" algn="r" defTabSz="755934" rtl="1" eaLnBrk="1" latinLnBrk="0" hangingPunct="1">
        <a:defRPr sz="1488" kern="1200">
          <a:solidFill>
            <a:schemeClr val="tx1"/>
          </a:solidFill>
          <a:latin typeface="+mn-lt"/>
          <a:ea typeface="+mn-ea"/>
          <a:cs typeface="+mn-cs"/>
        </a:defRPr>
      </a:lvl6pPr>
      <a:lvl7pPr marL="2267803" algn="r" defTabSz="755934" rtl="1" eaLnBrk="1" latinLnBrk="0" hangingPunct="1">
        <a:defRPr sz="1488" kern="1200">
          <a:solidFill>
            <a:schemeClr val="tx1"/>
          </a:solidFill>
          <a:latin typeface="+mn-lt"/>
          <a:ea typeface="+mn-ea"/>
          <a:cs typeface="+mn-cs"/>
        </a:defRPr>
      </a:lvl7pPr>
      <a:lvl8pPr marL="2645771" algn="r" defTabSz="755934" rtl="1" eaLnBrk="1" latinLnBrk="0" hangingPunct="1">
        <a:defRPr sz="1488" kern="1200">
          <a:solidFill>
            <a:schemeClr val="tx1"/>
          </a:solidFill>
          <a:latin typeface="+mn-lt"/>
          <a:ea typeface="+mn-ea"/>
          <a:cs typeface="+mn-cs"/>
        </a:defRPr>
      </a:lvl8pPr>
      <a:lvl9pPr marL="3023738" algn="r" defTabSz="755934" rtl="1"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טקסט&#10;&#10;התיאור נוצר באופן אוטומטי">
            <a:extLst>
              <a:ext uri="{FF2B5EF4-FFF2-40B4-BE49-F238E27FC236}">
                <a16:creationId xmlns:a16="http://schemas.microsoft.com/office/drawing/2014/main" id="{5FEF75C7-658C-4F9A-A12E-9FAD1CBDEDA5}"/>
              </a:ext>
            </a:extLst>
          </p:cNvPr>
          <p:cNvPicPr>
            <a:picLocks noChangeAspect="1"/>
          </p:cNvPicPr>
          <p:nvPr/>
        </p:nvPicPr>
        <p:blipFill rotWithShape="1">
          <a:blip r:embed="rId2">
            <a:extLst>
              <a:ext uri="{28A0092B-C50C-407E-A947-70E740481C1C}">
                <a14:useLocalDpi xmlns:a14="http://schemas.microsoft.com/office/drawing/2010/main" val="0"/>
              </a:ext>
            </a:extLst>
          </a:blip>
          <a:srcRect l="15944" t="9337" r="14047" b="14707"/>
          <a:stretch/>
        </p:blipFill>
        <p:spPr>
          <a:xfrm>
            <a:off x="2951378" y="318655"/>
            <a:ext cx="1656918" cy="1270882"/>
          </a:xfrm>
          <a:prstGeom prst="rect">
            <a:avLst/>
          </a:prstGeom>
        </p:spPr>
      </p:pic>
      <p:sp>
        <p:nvSpPr>
          <p:cNvPr id="7" name="תיבת טקסט 6">
            <a:extLst>
              <a:ext uri="{FF2B5EF4-FFF2-40B4-BE49-F238E27FC236}">
                <a16:creationId xmlns:a16="http://schemas.microsoft.com/office/drawing/2014/main" id="{6F8CA75F-5D30-4CA5-BF84-8BB33B8C77B3}"/>
              </a:ext>
            </a:extLst>
          </p:cNvPr>
          <p:cNvSpPr txBox="1"/>
          <p:nvPr/>
        </p:nvSpPr>
        <p:spPr>
          <a:xfrm>
            <a:off x="442594" y="1597417"/>
            <a:ext cx="6674486" cy="2903615"/>
          </a:xfrm>
          <a:prstGeom prst="rect">
            <a:avLst/>
          </a:prstGeom>
          <a:noFill/>
        </p:spPr>
        <p:txBody>
          <a:bodyPr wrap="square">
            <a:spAutoFit/>
          </a:bodyPr>
          <a:lstStyle/>
          <a:p>
            <a:pPr algn="just" rtl="1">
              <a:lnSpc>
                <a:spcPct val="115000"/>
              </a:lnSpc>
            </a:pPr>
            <a:r>
              <a:rPr lang="he-IL" dirty="0">
                <a:effectLst/>
                <a:latin typeface="Fb Alfi Medium" panose="02020503050405020304" pitchFamily="18" charset="-79"/>
                <a:ea typeface="David" panose="020E0502060401010101" pitchFamily="34" charset="-79"/>
                <a:cs typeface="Fb Alfi Medium" panose="02020503050405020304" pitchFamily="18" charset="-79"/>
              </a:rPr>
              <a:t>"עֲשׂוּ כָּל אֲשֶׁר </a:t>
            </a:r>
            <a:r>
              <a:rPr lang="he-IL" dirty="0" err="1">
                <a:effectLst/>
                <a:latin typeface="Fb Alfi Medium" panose="02020503050405020304" pitchFamily="18" charset="-79"/>
                <a:ea typeface="David" panose="020E0502060401010101" pitchFamily="34" charset="-79"/>
                <a:cs typeface="Fb Alfi Medium" panose="02020503050405020304" pitchFamily="18" charset="-79"/>
              </a:rPr>
              <a:t>בִּיכָלְתְּכֶם</a:t>
            </a:r>
            <a:r>
              <a:rPr lang="he-IL" dirty="0">
                <a:effectLst/>
                <a:latin typeface="Fb Alfi Medium" panose="02020503050405020304" pitchFamily="18" charset="-79"/>
                <a:ea typeface="David" panose="020E0502060401010101" pitchFamily="34" charset="-79"/>
                <a:cs typeface="Fb Alfi Medium" panose="02020503050405020304" pitchFamily="18" charset="-79"/>
              </a:rPr>
              <a:t> לְהָבִיא אֶת מְשִׁיחַ צִדְקֵנוּ בְּפֹעַל מַמָּשׁ!"</a:t>
            </a:r>
          </a:p>
          <a:p>
            <a:pPr algn="just" rtl="1">
              <a:lnSpc>
                <a:spcPct val="115000"/>
              </a:lnSpc>
            </a:pPr>
            <a:endParaRPr lang="en-US" sz="1400" dirty="0">
              <a:effectLst/>
              <a:latin typeface="Fb Alfi Medium" panose="02020503050405020304" pitchFamily="18" charset="-79"/>
              <a:ea typeface="Arial" panose="020B0604020202020204" pitchFamily="34" charset="0"/>
              <a:cs typeface="Fb Alfi Medium" panose="02020503050405020304" pitchFamily="18" charset="-79"/>
            </a:endParaRPr>
          </a:p>
          <a:p>
            <a:pPr algn="just" rtl="1">
              <a:lnSpc>
                <a:spcPct val="115000"/>
              </a:lnSpc>
            </a:pPr>
            <a:r>
              <a:rPr lang="he-IL" sz="1600" dirty="0">
                <a:effectLst/>
                <a:latin typeface="Fb Alfi" panose="02020503050405020304" pitchFamily="18" charset="-79"/>
                <a:ea typeface="Arial" panose="020B0604020202020204" pitchFamily="34" charset="0"/>
                <a:cs typeface="Fb Alfi" panose="02020503050405020304" pitchFamily="18" charset="-79"/>
              </a:rPr>
              <a:t>במסגרת שבוע "נרות להאיר" נפעל להביא את עצמנו ואת התלמידים לעשות כל שביכולתנו להבאת הגאולה. נלמד על שלושה ערוצים מרכזיים להבאת הגאולה:</a:t>
            </a:r>
          </a:p>
          <a:p>
            <a:pPr algn="just" rtl="1">
              <a:lnSpc>
                <a:spcPct val="115000"/>
              </a:lnSpc>
            </a:pPr>
            <a:r>
              <a:rPr lang="he-IL" sz="1600" dirty="0">
                <a:effectLst/>
                <a:latin typeface="Fb Alfi" panose="02020503050405020304" pitchFamily="18" charset="-79"/>
                <a:ea typeface="Arial" panose="020B0604020202020204" pitchFamily="34" charset="0"/>
                <a:cs typeface="Fb Alfi" panose="02020503050405020304" pitchFamily="18" charset="-79"/>
              </a:rPr>
              <a:t>א. </a:t>
            </a:r>
            <a:r>
              <a:rPr lang="he-IL" sz="1600" b="1" dirty="0">
                <a:effectLst/>
                <a:latin typeface="Fb Alfi" panose="02020503050405020304" pitchFamily="18" charset="-79"/>
                <a:ea typeface="Arial" panose="020B0604020202020204" pitchFamily="34" charset="0"/>
                <a:cs typeface="Fb Alfi" panose="02020503050405020304" pitchFamily="18" charset="-79"/>
              </a:rPr>
              <a:t>ציפייה, </a:t>
            </a:r>
            <a:r>
              <a:rPr lang="he-IL" sz="1600" dirty="0">
                <a:effectLst/>
                <a:latin typeface="Fb Alfi" panose="02020503050405020304" pitchFamily="18" charset="-79"/>
                <a:ea typeface="Arial" panose="020B0604020202020204" pitchFamily="34" charset="0"/>
                <a:cs typeface="Fb Alfi" panose="02020503050405020304" pitchFamily="18" charset="-79"/>
              </a:rPr>
              <a:t>אמונה, בקשה ותביעה שהמשיח יגיע,</a:t>
            </a:r>
          </a:p>
          <a:p>
            <a:pPr algn="just" rtl="1">
              <a:lnSpc>
                <a:spcPct val="115000"/>
              </a:lnSpc>
            </a:pPr>
            <a:r>
              <a:rPr lang="he-IL" sz="1600" dirty="0">
                <a:effectLst/>
                <a:latin typeface="Fb Alfi" panose="02020503050405020304" pitchFamily="18" charset="-79"/>
                <a:ea typeface="Arial" panose="020B0604020202020204" pitchFamily="34" charset="0"/>
                <a:cs typeface="Fb Alfi" panose="02020503050405020304" pitchFamily="18" charset="-79"/>
              </a:rPr>
              <a:t>ב. </a:t>
            </a:r>
            <a:r>
              <a:rPr lang="he-IL" sz="1600" b="1" dirty="0">
                <a:effectLst/>
                <a:latin typeface="Fb Alfi" panose="02020503050405020304" pitchFamily="18" charset="-79"/>
                <a:ea typeface="Arial" panose="020B0604020202020204" pitchFamily="34" charset="0"/>
                <a:cs typeface="Fb Alfi" panose="02020503050405020304" pitchFamily="18" charset="-79"/>
              </a:rPr>
              <a:t>פעולה, </a:t>
            </a:r>
            <a:r>
              <a:rPr lang="he-IL" sz="1600" dirty="0">
                <a:effectLst/>
                <a:latin typeface="Fb Alfi" panose="02020503050405020304" pitchFamily="18" charset="-79"/>
                <a:ea typeface="Arial" panose="020B0604020202020204" pitchFamily="34" charset="0"/>
                <a:cs typeface="Fb Alfi" panose="02020503050405020304" pitchFamily="18" charset="-79"/>
              </a:rPr>
              <a:t>מעשים קטנים וגדולים שיכולים להחיש את בוא הגאולה,</a:t>
            </a:r>
          </a:p>
          <a:p>
            <a:pPr algn="just" rtl="1">
              <a:lnSpc>
                <a:spcPct val="115000"/>
              </a:lnSpc>
            </a:pPr>
            <a:r>
              <a:rPr lang="he-IL" sz="1600" dirty="0">
                <a:effectLst/>
                <a:latin typeface="Fb Alfi" panose="02020503050405020304" pitchFamily="18" charset="-79"/>
                <a:ea typeface="Arial" panose="020B0604020202020204" pitchFamily="34" charset="0"/>
                <a:cs typeface="Fb Alfi" panose="02020503050405020304" pitchFamily="18" charset="-79"/>
              </a:rPr>
              <a:t>ג. </a:t>
            </a:r>
            <a:r>
              <a:rPr lang="he-IL" sz="1600" b="1" dirty="0">
                <a:effectLst/>
                <a:latin typeface="Fb Alfi" panose="02020503050405020304" pitchFamily="18" charset="-79"/>
                <a:ea typeface="Arial" panose="020B0604020202020204" pitchFamily="34" charset="0"/>
                <a:cs typeface="Fb Alfi" panose="02020503050405020304" pitchFamily="18" charset="-79"/>
              </a:rPr>
              <a:t>טעימה, </a:t>
            </a:r>
            <a:r>
              <a:rPr lang="he-IL" sz="1600" dirty="0">
                <a:effectLst/>
                <a:latin typeface="Fb Alfi" panose="02020503050405020304" pitchFamily="18" charset="-79"/>
                <a:ea typeface="Arial" panose="020B0604020202020204" pitchFamily="34" charset="0"/>
                <a:cs typeface="Fb Alfi" panose="02020503050405020304" pitchFamily="18" charset="-79"/>
              </a:rPr>
              <a:t>לימוד ענייני משיח וגאולה, והתנהגות המתאימה לחיים שהם כבר מוארים באור הגאולה. </a:t>
            </a:r>
          </a:p>
          <a:p>
            <a:pPr algn="just" rtl="1">
              <a:lnSpc>
                <a:spcPct val="115000"/>
              </a:lnSpc>
            </a:pPr>
            <a:endParaRPr lang="he-IL" sz="1600" dirty="0">
              <a:effectLst/>
              <a:latin typeface="Fb Alfi" panose="02020503050405020304" pitchFamily="18" charset="-79"/>
              <a:ea typeface="Arial" panose="020B0604020202020204" pitchFamily="34" charset="0"/>
              <a:cs typeface="Fb Alfi" panose="02020503050405020304" pitchFamily="18" charset="-79"/>
            </a:endParaRPr>
          </a:p>
          <a:p>
            <a:pPr algn="just" rtl="1">
              <a:lnSpc>
                <a:spcPct val="115000"/>
              </a:lnSpc>
            </a:pPr>
            <a:r>
              <a:rPr lang="he-IL" sz="1600" dirty="0">
                <a:latin typeface="Fb Alfi" panose="02020503050405020304" pitchFamily="18" charset="-79"/>
                <a:ea typeface="Arial" panose="020B0604020202020204" pitchFamily="34" charset="0"/>
                <a:cs typeface="Fb Alfi" panose="02020503050405020304" pitchFamily="18" charset="-79"/>
              </a:rPr>
              <a:t>במסגרת התוכנית נעסוק יומיים בכל אחד מהנושאים:</a:t>
            </a:r>
          </a:p>
        </p:txBody>
      </p:sp>
      <p:sp>
        <p:nvSpPr>
          <p:cNvPr id="8" name="תיבת טקסט 7">
            <a:extLst>
              <a:ext uri="{FF2B5EF4-FFF2-40B4-BE49-F238E27FC236}">
                <a16:creationId xmlns:a16="http://schemas.microsoft.com/office/drawing/2014/main" id="{C701D3CF-7AED-43B9-9CCC-AEAEC59C133C}"/>
              </a:ext>
            </a:extLst>
          </p:cNvPr>
          <p:cNvSpPr txBox="1"/>
          <p:nvPr/>
        </p:nvSpPr>
        <p:spPr>
          <a:xfrm>
            <a:off x="114300" y="69275"/>
            <a:ext cx="7357773" cy="355225"/>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ב"ה                                                                                שבוע נרות להאיר תשפ"א</a:t>
            </a:r>
            <a:endParaRPr lang="en-US" sz="1400" u="none" strike="noStrike" dirty="0">
              <a:effectLst/>
              <a:latin typeface="Fb Alfi" panose="02020503050405020304" pitchFamily="18" charset="-79"/>
              <a:ea typeface="Arial" panose="020B0604020202020204" pitchFamily="34" charset="0"/>
              <a:cs typeface="Fb Alfi" panose="02020503050405020304" pitchFamily="18" charset="-79"/>
            </a:endParaRPr>
          </a:p>
        </p:txBody>
      </p:sp>
      <p:sp>
        <p:nvSpPr>
          <p:cNvPr id="9" name="מלבן 8">
            <a:extLst>
              <a:ext uri="{FF2B5EF4-FFF2-40B4-BE49-F238E27FC236}">
                <a16:creationId xmlns:a16="http://schemas.microsoft.com/office/drawing/2014/main" id="{CE2D7406-84EF-43A3-B93F-A8106270CBAE}"/>
              </a:ext>
            </a:extLst>
          </p:cNvPr>
          <p:cNvSpPr/>
          <p:nvPr/>
        </p:nvSpPr>
        <p:spPr>
          <a:xfrm>
            <a:off x="3978083" y="4606573"/>
            <a:ext cx="3050097" cy="2899673"/>
          </a:xfrm>
          <a:prstGeom prst="rect">
            <a:avLst/>
          </a:prstGeom>
          <a:solidFill>
            <a:srgbClr val="FFFFEB"/>
          </a:solidFill>
          <a:ln w="28575">
            <a:solidFill>
              <a:srgbClr val="F8701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F4A4C0FC-9D46-41EB-BCB5-CD8392E4B573}"/>
              </a:ext>
            </a:extLst>
          </p:cNvPr>
          <p:cNvSpPr txBox="1"/>
          <p:nvPr/>
        </p:nvSpPr>
        <p:spPr>
          <a:xfrm>
            <a:off x="4082380" y="4602632"/>
            <a:ext cx="2859087" cy="2620461"/>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Arial" panose="020B0604020202020204" pitchFamily="34" charset="0"/>
                <a:cs typeface="Fb Alfi" panose="02020503050405020304" pitchFamily="18" charset="-79"/>
              </a:rPr>
              <a:t>ביום הראשון נלמד על הנושא באמצעות תוכנית מולטימדיה מאתגרת.</a:t>
            </a:r>
          </a:p>
          <a:p>
            <a:pPr algn="just" rtl="1">
              <a:lnSpc>
                <a:spcPct val="115000"/>
              </a:lnSpc>
            </a:pPr>
            <a:r>
              <a:rPr lang="he-IL" sz="1600" u="none" strike="noStrike" dirty="0">
                <a:effectLst/>
                <a:latin typeface="Fb Alfi" panose="02020503050405020304" pitchFamily="18" charset="-79"/>
                <a:ea typeface="Arial" panose="020B0604020202020204" pitchFamily="34" charset="0"/>
                <a:cs typeface="Fb Alfi" panose="02020503050405020304" pitchFamily="18" charset="-79"/>
              </a:rPr>
              <a:t>התוכנית מחולקת לשתי רמות (א-ג, ד-ח) ומלווה בחוברת שבה רמזים וקטעי לימוד.</a:t>
            </a:r>
          </a:p>
          <a:p>
            <a:pPr algn="just" rtl="1">
              <a:lnSpc>
                <a:spcPct val="115000"/>
              </a:lnSpc>
            </a:pPr>
            <a:r>
              <a:rPr lang="he-IL" sz="1600" dirty="0">
                <a:latin typeface="Fb Alfi" panose="02020503050405020304" pitchFamily="18" charset="-79"/>
                <a:ea typeface="Arial" panose="020B0604020202020204" pitchFamily="34" charset="0"/>
                <a:cs typeface="Fb Alfi" panose="02020503050405020304" pitchFamily="18" charset="-79"/>
              </a:rPr>
              <a:t>מצורפים דפי העשרה לכל נושא, על מנת שתוכלו להרחיב את הלימוד בעל פה.</a:t>
            </a:r>
            <a:endParaRPr lang="en-US" sz="1600" u="none" strike="noStrike" dirty="0">
              <a:effectLst/>
              <a:latin typeface="Fb Alfi" panose="02020503050405020304" pitchFamily="18" charset="-79"/>
              <a:ea typeface="Arial" panose="020B0604020202020204" pitchFamily="34" charset="0"/>
              <a:cs typeface="Fb Alfi" panose="02020503050405020304" pitchFamily="18" charset="-79"/>
            </a:endParaRPr>
          </a:p>
        </p:txBody>
      </p:sp>
      <p:sp>
        <p:nvSpPr>
          <p:cNvPr id="11" name="מלבן 10">
            <a:extLst>
              <a:ext uri="{FF2B5EF4-FFF2-40B4-BE49-F238E27FC236}">
                <a16:creationId xmlns:a16="http://schemas.microsoft.com/office/drawing/2014/main" id="{E54AE746-E806-41B2-8329-89E327B9BD90}"/>
              </a:ext>
            </a:extLst>
          </p:cNvPr>
          <p:cNvSpPr/>
          <p:nvPr/>
        </p:nvSpPr>
        <p:spPr>
          <a:xfrm>
            <a:off x="534388" y="4606573"/>
            <a:ext cx="3047012" cy="2899673"/>
          </a:xfrm>
          <a:prstGeom prst="rect">
            <a:avLst/>
          </a:prstGeom>
          <a:solidFill>
            <a:srgbClr val="FFFFEB"/>
          </a:solidFill>
          <a:ln w="28575">
            <a:solidFill>
              <a:srgbClr val="F8701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תיבת טקסט 11">
            <a:extLst>
              <a:ext uri="{FF2B5EF4-FFF2-40B4-BE49-F238E27FC236}">
                <a16:creationId xmlns:a16="http://schemas.microsoft.com/office/drawing/2014/main" id="{69CC0A40-D735-4627-99A1-7A72F85DAB97}"/>
              </a:ext>
            </a:extLst>
          </p:cNvPr>
          <p:cNvSpPr txBox="1"/>
          <p:nvPr/>
        </p:nvSpPr>
        <p:spPr>
          <a:xfrm>
            <a:off x="621101" y="4602632"/>
            <a:ext cx="2856195" cy="2903615"/>
          </a:xfrm>
          <a:prstGeom prst="rect">
            <a:avLst/>
          </a:prstGeom>
          <a:noFill/>
        </p:spPr>
        <p:txBody>
          <a:bodyPr wrap="square">
            <a:spAutoFit/>
          </a:bodyPr>
          <a:lstStyle/>
          <a:p>
            <a:pPr algn="just" rtl="1">
              <a:lnSpc>
                <a:spcPct val="115000"/>
              </a:lnSpc>
            </a:pPr>
            <a:r>
              <a:rPr lang="he-IL" sz="1600" dirty="0">
                <a:latin typeface="Fb Alfi" panose="02020503050405020304" pitchFamily="18" charset="-79"/>
                <a:ea typeface="Arial" panose="020B0604020202020204" pitchFamily="34" charset="0"/>
                <a:cs typeface="Fb Alfi" panose="02020503050405020304" pitchFamily="18" charset="-79"/>
              </a:rPr>
              <a:t>ביום השני נעסוק בנושא באמצעות סיפור ומשימה יישומית. לפניכם סיפור לכל אחד משלושת התחומים. כדאי לערוך עם התלמידים דיון אודות המסר של הסיפור. ניתן לתת לתלמידים להמחיז את הסיפור להצגה. </a:t>
            </a:r>
          </a:p>
          <a:p>
            <a:pPr algn="just" rtl="1">
              <a:lnSpc>
                <a:spcPct val="115000"/>
              </a:lnSpc>
            </a:pPr>
            <a:r>
              <a:rPr lang="he-IL" sz="1600" u="none" strike="noStrike" dirty="0">
                <a:effectLst/>
                <a:latin typeface="Fb Alfi" panose="02020503050405020304" pitchFamily="18" charset="-79"/>
                <a:ea typeface="Arial" panose="020B0604020202020204" pitchFamily="34" charset="0"/>
                <a:cs typeface="Fb Alfi" panose="02020503050405020304" pitchFamily="18" charset="-79"/>
              </a:rPr>
              <a:t>לאחר הסיפור תגבשו בכיתה את המשימה היומית</a:t>
            </a:r>
            <a:r>
              <a:rPr lang="he-IL" sz="1600" dirty="0">
                <a:latin typeface="Fb Alfi" panose="02020503050405020304" pitchFamily="18" charset="-79"/>
                <a:ea typeface="Arial" panose="020B0604020202020204" pitchFamily="34" charset="0"/>
                <a:cs typeface="Fb Alfi" panose="02020503050405020304" pitchFamily="18" charset="-79"/>
              </a:rPr>
              <a:t>, אותה יכתבו הילדים בחוברת.</a:t>
            </a:r>
            <a:endParaRPr lang="en-US" sz="1600" u="none" strike="noStrike" dirty="0">
              <a:effectLst/>
              <a:latin typeface="Fb Alfi" panose="02020503050405020304" pitchFamily="18" charset="-79"/>
              <a:ea typeface="Arial" panose="020B0604020202020204" pitchFamily="34" charset="0"/>
              <a:cs typeface="Fb Alfi" panose="02020503050405020304" pitchFamily="18" charset="-79"/>
            </a:endParaRPr>
          </a:p>
        </p:txBody>
      </p:sp>
      <p:sp>
        <p:nvSpPr>
          <p:cNvPr id="13" name="מלבן 12">
            <a:extLst>
              <a:ext uri="{FF2B5EF4-FFF2-40B4-BE49-F238E27FC236}">
                <a16:creationId xmlns:a16="http://schemas.microsoft.com/office/drawing/2014/main" id="{57A50B9E-1C51-47DB-91C6-A5B5D7103BAF}"/>
              </a:ext>
            </a:extLst>
          </p:cNvPr>
          <p:cNvSpPr/>
          <p:nvPr/>
        </p:nvSpPr>
        <p:spPr>
          <a:xfrm>
            <a:off x="534388" y="7792141"/>
            <a:ext cx="6493792" cy="856559"/>
          </a:xfrm>
          <a:prstGeom prst="rect">
            <a:avLst/>
          </a:prstGeom>
          <a:solidFill>
            <a:srgbClr val="FFFFEB"/>
          </a:solidFill>
          <a:ln w="28575">
            <a:solidFill>
              <a:srgbClr val="F8701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תיבת טקסט 13">
            <a:extLst>
              <a:ext uri="{FF2B5EF4-FFF2-40B4-BE49-F238E27FC236}">
                <a16:creationId xmlns:a16="http://schemas.microsoft.com/office/drawing/2014/main" id="{C4C6BADF-70D1-4CF0-8749-38E4CBEB4A9C}"/>
              </a:ext>
            </a:extLst>
          </p:cNvPr>
          <p:cNvSpPr txBox="1"/>
          <p:nvPr/>
        </p:nvSpPr>
        <p:spPr>
          <a:xfrm>
            <a:off x="621101" y="7893741"/>
            <a:ext cx="6320366" cy="638380"/>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Arial" panose="020B0604020202020204" pitchFamily="34" charset="0"/>
                <a:cs typeface="Fb Alfi" panose="02020503050405020304" pitchFamily="18" charset="-79"/>
              </a:rPr>
              <a:t>במקביל, התלמידים יתחלקו לשלוש פלוגות לפי שלושת הנושאים, ובמהלך השבוע תתקיים מלחמת צבעים בין הפלוגות.</a:t>
            </a:r>
            <a:endParaRPr lang="en-US" sz="1600" u="none" strike="noStrike" dirty="0">
              <a:effectLst/>
              <a:latin typeface="Fb Alfi" panose="02020503050405020304" pitchFamily="18" charset="-79"/>
              <a:ea typeface="Arial" panose="020B0604020202020204" pitchFamily="34" charset="0"/>
              <a:cs typeface="Fb Alfi" panose="02020503050405020304" pitchFamily="18" charset="-79"/>
            </a:endParaRPr>
          </a:p>
        </p:txBody>
      </p:sp>
      <p:pic>
        <p:nvPicPr>
          <p:cNvPr id="16" name="תמונה 15" descr="תמונה שמכילה טקסט&#10;&#10;התיאור נוצר באופן אוטומטי">
            <a:extLst>
              <a:ext uri="{FF2B5EF4-FFF2-40B4-BE49-F238E27FC236}">
                <a16:creationId xmlns:a16="http://schemas.microsoft.com/office/drawing/2014/main" id="{4D694713-5703-4BD7-BA8B-4D95996D8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9785477"/>
            <a:ext cx="1274584" cy="778781"/>
          </a:xfrm>
          <a:prstGeom prst="rect">
            <a:avLst/>
          </a:prstGeom>
        </p:spPr>
      </p:pic>
    </p:spTree>
    <p:extLst>
      <p:ext uri="{BB962C8B-B14F-4D97-AF65-F5344CB8AC3E}">
        <p14:creationId xmlns:p14="http://schemas.microsoft.com/office/powerpoint/2010/main" val="2701346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תיבת טקסט 18">
            <a:extLst>
              <a:ext uri="{FF2B5EF4-FFF2-40B4-BE49-F238E27FC236}">
                <a16:creationId xmlns:a16="http://schemas.microsoft.com/office/drawing/2014/main" id="{4D2FEFB1-8B56-4F99-A892-296041FC51C1}"/>
              </a:ext>
            </a:extLst>
          </p:cNvPr>
          <p:cNvSpPr txBox="1"/>
          <p:nvPr/>
        </p:nvSpPr>
        <p:spPr>
          <a:xfrm>
            <a:off x="442594" y="1291166"/>
            <a:ext cx="6674486" cy="3186770"/>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היום נלמד בכיתה על הטעימה מהגאולה</a:t>
            </a:r>
            <a:r>
              <a:rPr lang="he-IL" sz="1600" dirty="0">
                <a:latin typeface="Fb Alfi" panose="02020503050405020304" pitchFamily="18" charset="-79"/>
                <a:ea typeface="David" panose="020E0502060401010101" pitchFamily="34" charset="-79"/>
                <a:cs typeface="Fb Alfi" panose="02020503050405020304" pitchFamily="18" charset="-79"/>
              </a:rPr>
              <a:t>, באמצעות פעילות לימודית מאתגרת:</a:t>
            </a:r>
          </a:p>
          <a:p>
            <a:pPr algn="just" rtl="1">
              <a:lnSpc>
                <a:spcPct val="115000"/>
              </a:lnSpc>
            </a:pPr>
            <a:endParaRPr lang="he-IL" sz="1600" dirty="0">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u="sng" dirty="0">
                <a:effectLst/>
                <a:latin typeface="Fb Alfi" panose="02020503050405020304" pitchFamily="18" charset="-79"/>
                <a:ea typeface="David" panose="020E0502060401010101" pitchFamily="34" charset="-79"/>
                <a:cs typeface="Fb Alfi" panose="02020503050405020304" pitchFamily="18" charset="-79"/>
              </a:rPr>
              <a:t>כיתות </a:t>
            </a:r>
            <a:r>
              <a:rPr lang="he-IL" sz="1600" u="sng" dirty="0">
                <a:latin typeface="Fb Alfi" panose="02020503050405020304" pitchFamily="18" charset="-79"/>
                <a:ea typeface="David" panose="020E0502060401010101" pitchFamily="34" charset="-79"/>
                <a:cs typeface="Fb Alfi" panose="02020503050405020304" pitchFamily="18" charset="-79"/>
              </a:rPr>
              <a:t>א'-ג'</a:t>
            </a:r>
            <a:r>
              <a:rPr lang="he-IL" sz="1600" dirty="0">
                <a:latin typeface="Fb Alfi" panose="02020503050405020304" pitchFamily="18" charset="-79"/>
                <a:ea typeface="David" panose="020E0502060401010101" pitchFamily="34" charset="-79"/>
                <a:cs typeface="Fb Alfi" panose="02020503050405020304" pitchFamily="18" charset="-79"/>
              </a:rPr>
              <a:t> – מצגת לימודית אינטראקטיבית עם משפחת בן דוד, מלווה במשימה בחוברת (עמודים 9-10).</a:t>
            </a:r>
          </a:p>
          <a:p>
            <a:pPr algn="just" rtl="1">
              <a:lnSpc>
                <a:spcPct val="115000"/>
              </a:lnSpc>
            </a:pPr>
            <a:endParaRPr lang="he-IL" sz="1600" u="sng"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u="sng" dirty="0">
                <a:effectLst/>
                <a:latin typeface="Fb Alfi" panose="02020503050405020304" pitchFamily="18" charset="-79"/>
                <a:ea typeface="David" panose="020E0502060401010101" pitchFamily="34" charset="-79"/>
                <a:cs typeface="Fb Alfi" panose="02020503050405020304" pitchFamily="18" charset="-79"/>
              </a:rPr>
              <a:t>כיתות ד-ח'</a:t>
            </a:r>
            <a:r>
              <a:rPr lang="he-IL" sz="1600" dirty="0">
                <a:effectLst/>
                <a:latin typeface="Fb Alfi" panose="02020503050405020304" pitchFamily="18" charset="-79"/>
                <a:ea typeface="David" panose="020E0502060401010101" pitchFamily="34" charset="-79"/>
                <a:cs typeface="Fb Alfi" panose="02020503050405020304" pitchFamily="18" charset="-79"/>
              </a:rPr>
              <a:t> – חדר בריחה וירטואלי. על מנת להפעיל את חדר הבריחה </a:t>
            </a:r>
            <a:r>
              <a:rPr lang="he-IL" sz="1600" b="1" dirty="0">
                <a:effectLst/>
                <a:latin typeface="Fb Alfi" panose="02020503050405020304" pitchFamily="18" charset="-79"/>
                <a:ea typeface="David" panose="020E0502060401010101" pitchFamily="34" charset="-79"/>
                <a:cs typeface="Fb Alfi" panose="02020503050405020304" pitchFamily="18" charset="-79"/>
              </a:rPr>
              <a:t>חובה </a:t>
            </a:r>
            <a:r>
              <a:rPr lang="he-IL" sz="1600" dirty="0">
                <a:effectLst/>
                <a:latin typeface="Fb Alfi" panose="02020503050405020304" pitchFamily="18" charset="-79"/>
                <a:ea typeface="David" panose="020E0502060401010101" pitchFamily="34" charset="-79"/>
                <a:cs typeface="Fb Alfi" panose="02020503050405020304" pitchFamily="18" charset="-79"/>
              </a:rPr>
              <a:t>לצפות במדריך למורה שיצורף למצגת הפעילות. החוברת תשמש את הילדים כדפי רמזים לפתרון החידות בחדר הבריחה (עמודים 12-13).</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latin typeface="Fb Alfi" panose="02020503050405020304" pitchFamily="18" charset="-79"/>
                <a:ea typeface="David" panose="020E0502060401010101" pitchFamily="34" charset="-79"/>
                <a:cs typeface="Fb Alfi" panose="02020503050405020304" pitchFamily="18" charset="-79"/>
              </a:rPr>
              <a:t>במהלך הפעילות חשוב להרחיב על הרעיונות אותם אנו קוראים מהחוברת. לצורך כך מצורפים עבורכם קטעי העשרה בנושא:</a:t>
            </a:r>
            <a:endParaRPr lang="he-IL" sz="1600" dirty="0">
              <a:effectLst/>
              <a:latin typeface="Fb Alfi" panose="02020503050405020304" pitchFamily="18" charset="-79"/>
              <a:ea typeface="David" panose="020E0502060401010101" pitchFamily="34" charset="-79"/>
              <a:cs typeface="Fb Alfi" panose="02020503050405020304" pitchFamily="18" charset="-79"/>
            </a:endParaRPr>
          </a:p>
        </p:txBody>
      </p:sp>
      <p:sp>
        <p:nvSpPr>
          <p:cNvPr id="20" name="תיבת טקסט 19">
            <a:extLst>
              <a:ext uri="{FF2B5EF4-FFF2-40B4-BE49-F238E27FC236}">
                <a16:creationId xmlns:a16="http://schemas.microsoft.com/office/drawing/2014/main" id="{CE564491-695D-45F3-9A57-3A97A5D9D304}"/>
              </a:ext>
            </a:extLst>
          </p:cNvPr>
          <p:cNvSpPr txBox="1"/>
          <p:nvPr/>
        </p:nvSpPr>
        <p:spPr>
          <a:xfrm>
            <a:off x="442594" y="5163761"/>
            <a:ext cx="6674486" cy="5116529"/>
          </a:xfrm>
          <a:prstGeom prst="rect">
            <a:avLst/>
          </a:prstGeom>
          <a:noFill/>
        </p:spPr>
        <p:txBody>
          <a:bodyPr wrap="square">
            <a:spAutoFit/>
          </a:bodyPr>
          <a:lstStyle/>
          <a:p>
            <a:pPr algn="just"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בכל רגע אנחנו יכולים למצוא את עצמנו בעולם חדש, עולם של גאולה.</a:t>
            </a:r>
          </a:p>
          <a:p>
            <a:pPr algn="just"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איך אנחנו מתכוננים לקראתה? </a:t>
            </a:r>
          </a:p>
          <a:p>
            <a:pPr algn="just"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למה אנחנו צריכים ולמה כדאי לנו להתחיל לטעום מן הגאולה כבר עכשיו? </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1. הלימוד על מה שצפוי להיות בימות המשיח מגביר את הציפיה לקראתה. </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למשל: </a:t>
            </a:r>
          </a:p>
          <a:p>
            <a:pPr algn="just" rtl="1">
              <a:lnSpc>
                <a:spcPct val="115000"/>
              </a:lnSpc>
            </a:pPr>
            <a:r>
              <a:rPr lang="he-IL" sz="1600" dirty="0">
                <a:latin typeface="Fb Alfi" panose="02020503050405020304" pitchFamily="18" charset="-79"/>
                <a:ea typeface="David" panose="020E0502060401010101" pitchFamily="34" charset="-79"/>
                <a:cs typeface="Fb Alfi" panose="02020503050405020304" pitchFamily="18" charset="-79"/>
              </a:rPr>
              <a:t>-</a:t>
            </a:r>
            <a:r>
              <a:rPr lang="he-IL" sz="1600" dirty="0">
                <a:effectLst/>
                <a:latin typeface="Fb Alfi" panose="02020503050405020304" pitchFamily="18" charset="-79"/>
                <a:ea typeface="David" panose="020E0502060401010101" pitchFamily="34" charset="-79"/>
                <a:cs typeface="Fb Alfi" panose="02020503050405020304" pitchFamily="18" charset="-79"/>
              </a:rPr>
              <a:t> מַעֲדַנִּים כֶּעָפָר:</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הַטּוֹבָה תְּהֵא מֻשְׁפַּעַת הַרְבֵּה וְכָל הַמַּעֲדַנִּים </a:t>
            </a:r>
            <a:r>
              <a:rPr lang="he-IL" sz="1600" dirty="0" err="1">
                <a:effectLst/>
                <a:latin typeface="Fb Alfi" panose="02020503050405020304" pitchFamily="18" charset="-79"/>
                <a:ea typeface="David" panose="020E0502060401010101" pitchFamily="34" charset="-79"/>
                <a:cs typeface="Fb Alfi" panose="02020503050405020304" pitchFamily="18" charset="-79"/>
              </a:rPr>
              <a:t>מְצוּיִין</a:t>
            </a:r>
            <a:r>
              <a:rPr lang="he-IL" sz="1600" dirty="0">
                <a:effectLst/>
                <a:latin typeface="Fb Alfi" panose="02020503050405020304" pitchFamily="18" charset="-79"/>
                <a:ea typeface="David" panose="020E0502060401010101" pitchFamily="34" charset="-79"/>
                <a:cs typeface="Fb Alfi" panose="02020503050405020304" pitchFamily="18" charset="-79"/>
              </a:rPr>
              <a:t> כֶּעָפָר, וְלֹא יִהְיֶה עֵסֶק כָּל הָעוֹלָם אֶלָּא לָדַעַת אֶת הַשֵּׁם בִּלְבַד..." (רַמְבַּ"ם, הִלְכוֹת מְלָכִים, פֶּרֶק </a:t>
            </a:r>
            <a:r>
              <a:rPr lang="he-IL" sz="1600" dirty="0" err="1">
                <a:effectLst/>
                <a:latin typeface="Fb Alfi" panose="02020503050405020304" pitchFamily="18" charset="-79"/>
                <a:ea typeface="David" panose="020E0502060401010101" pitchFamily="34" charset="-79"/>
                <a:cs typeface="Fb Alfi" panose="02020503050405020304" pitchFamily="18" charset="-79"/>
              </a:rPr>
              <a:t>יב</a:t>
            </a:r>
            <a:r>
              <a:rPr lang="he-IL" sz="1600" dirty="0">
                <a:effectLst/>
                <a:latin typeface="Fb Alfi" panose="02020503050405020304" pitchFamily="18" charset="-79"/>
                <a:ea typeface="David" panose="020E0502060401010101" pitchFamily="34" charset="-79"/>
                <a:cs typeface="Fb Alfi" panose="02020503050405020304" pitchFamily="18" charset="-79"/>
              </a:rPr>
              <a:t> הֲלָכָה 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 הַמַּאֲכָלִים וְהַלְּבוּשִׁים כְּבָר יִהְיוּ מוּכָנִים:</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"עֲתִידָה אֶרֶץ יִשְׂרָאֵל שֶׁתּוֹצִיא גְּלוּסְקָאוֹת וּכְלֵי מֵילָת.." (שַׁבָּת ל; כְּתֻבּוֹת </a:t>
            </a:r>
            <a:r>
              <a:rPr lang="he-IL" sz="1600" dirty="0" err="1">
                <a:effectLst/>
                <a:latin typeface="Fb Alfi" panose="02020503050405020304" pitchFamily="18" charset="-79"/>
                <a:ea typeface="David" panose="020E0502060401010101" pitchFamily="34" charset="-79"/>
                <a:cs typeface="Fb Alfi" panose="02020503050405020304" pitchFamily="18" charset="-79"/>
              </a:rPr>
              <a:t>קיא,ב</a:t>
            </a:r>
            <a:r>
              <a:rPr lang="he-IL" sz="1600" dirty="0">
                <a:effectLst/>
                <a:latin typeface="Fb Alfi" panose="02020503050405020304" pitchFamily="18" charset="-79"/>
                <a:ea typeface="David" panose="020E0502060401010101" pitchFamily="34" charset="-79"/>
                <a:cs typeface="Fb Alfi" panose="02020503050405020304" pitchFamily="18" charset="-79"/>
              </a:rPr>
              <a:t>; וָעוֹד)</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 - </a:t>
            </a:r>
            <a:r>
              <a:rPr lang="he-IL" sz="1600" dirty="0" err="1">
                <a:effectLst/>
                <a:latin typeface="Fb Alfi" panose="02020503050405020304" pitchFamily="18" charset="-79"/>
                <a:ea typeface="David" panose="020E0502060401010101" pitchFamily="34" charset="-79"/>
                <a:cs typeface="Fb Alfi" panose="02020503050405020304" pitchFamily="18" charset="-79"/>
              </a:rPr>
              <a:t>יֵעָלְמו</a:t>
            </a:r>
            <a:r>
              <a:rPr lang="he-IL" sz="1600" dirty="0">
                <a:effectLst/>
                <a:latin typeface="Fb Alfi" panose="02020503050405020304" pitchFamily="18" charset="-79"/>
                <a:ea typeface="David" panose="020E0502060401010101" pitchFamily="34" charset="-79"/>
                <a:cs typeface="Fb Alfi" panose="02020503050405020304" pitchFamily="18" charset="-79"/>
              </a:rPr>
              <a:t>ּ כָּל הַמּוּמִים:</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"אָז תִּפָּקַחְנָה עֵינֵי </a:t>
            </a:r>
            <a:r>
              <a:rPr lang="he-IL" sz="1600" dirty="0" err="1">
                <a:effectLst/>
                <a:latin typeface="Fb Alfi" panose="02020503050405020304" pitchFamily="18" charset="-79"/>
                <a:ea typeface="David" panose="020E0502060401010101" pitchFamily="34" charset="-79"/>
                <a:cs typeface="Fb Alfi" panose="02020503050405020304" pitchFamily="18" charset="-79"/>
              </a:rPr>
              <a:t>עִוְרִים</a:t>
            </a:r>
            <a:r>
              <a:rPr lang="he-IL" sz="1600" dirty="0">
                <a:effectLst/>
                <a:latin typeface="Fb Alfi" panose="02020503050405020304" pitchFamily="18" charset="-79"/>
                <a:ea typeface="David" panose="020E0502060401010101" pitchFamily="34" charset="-79"/>
                <a:cs typeface="Fb Alfi" panose="02020503050405020304" pitchFamily="18" charset="-79"/>
              </a:rPr>
              <a:t>, וְאָזְנֵי חֵרְשִׁים תִּפָּתַחְנָה. אָז יְדַלֵּג כָּאַיָּל פִּסֵּחַ, וְתָרֹן לְשׁוֹן אִלֵּם". (יְשַׁעְיָה </a:t>
            </a:r>
            <a:r>
              <a:rPr lang="he-IL" sz="1600" dirty="0" err="1">
                <a:effectLst/>
                <a:latin typeface="Fb Alfi" panose="02020503050405020304" pitchFamily="18" charset="-79"/>
                <a:ea typeface="David" panose="020E0502060401010101" pitchFamily="34" charset="-79"/>
                <a:cs typeface="Fb Alfi" panose="02020503050405020304" pitchFamily="18" charset="-79"/>
              </a:rPr>
              <a:t>לה,ה</a:t>
            </a:r>
            <a:r>
              <a:rPr lang="he-IL" sz="1600" dirty="0">
                <a:effectLst/>
                <a:latin typeface="Fb Alfi" panose="02020503050405020304" pitchFamily="18" charset="-79"/>
                <a:ea typeface="David" panose="020E0502060401010101" pitchFamily="34" charset="-79"/>
                <a:cs typeface="Fb Alfi" panose="02020503050405020304" pitchFamily="18" charset="-79"/>
              </a:rPr>
              <a:t>-ו)</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 לֹא יִהְיוּ עוֹד מִלְחָמוֹת!</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"וְכִתְּתוּ </a:t>
            </a:r>
            <a:r>
              <a:rPr lang="he-IL" sz="1600" dirty="0" err="1">
                <a:effectLst/>
                <a:latin typeface="Fb Alfi" panose="02020503050405020304" pitchFamily="18" charset="-79"/>
                <a:ea typeface="David" panose="020E0502060401010101" pitchFamily="34" charset="-79"/>
                <a:cs typeface="Fb Alfi" panose="02020503050405020304" pitchFamily="18" charset="-79"/>
              </a:rPr>
              <a:t>חַרְבוֹתָם</a:t>
            </a:r>
            <a:r>
              <a:rPr lang="he-IL" sz="1600" dirty="0">
                <a:effectLst/>
                <a:latin typeface="Fb Alfi" panose="02020503050405020304" pitchFamily="18" charset="-79"/>
                <a:ea typeface="David" panose="020E0502060401010101" pitchFamily="34" charset="-79"/>
                <a:cs typeface="Fb Alfi" panose="02020503050405020304" pitchFamily="18" charset="-79"/>
              </a:rPr>
              <a:t> לְאִתִּים וַחֲנִיתוֹתֵיהֶם לְמַזְמֵרוֹת. לֹא </a:t>
            </a:r>
            <a:r>
              <a:rPr lang="he-IL" sz="1600" dirty="0" err="1">
                <a:effectLst/>
                <a:latin typeface="Fb Alfi" panose="02020503050405020304" pitchFamily="18" charset="-79"/>
                <a:ea typeface="David" panose="020E0502060401010101" pitchFamily="34" charset="-79"/>
                <a:cs typeface="Fb Alfi" panose="02020503050405020304" pitchFamily="18" charset="-79"/>
              </a:rPr>
              <a:t>יִשָּׂא</a:t>
            </a:r>
            <a:r>
              <a:rPr lang="he-IL" sz="1600" dirty="0">
                <a:effectLst/>
                <a:latin typeface="Fb Alfi" panose="02020503050405020304" pitchFamily="18" charset="-79"/>
                <a:ea typeface="David" panose="020E0502060401010101" pitchFamily="34" charset="-79"/>
                <a:cs typeface="Fb Alfi" panose="02020503050405020304" pitchFamily="18" charset="-79"/>
              </a:rPr>
              <a:t> גוֹי אֶל גּוֹי חֶרֶב, וְלֹא יִלְמְדוּ עוֹד מִלְחָמָה". (יְשַׁעְיָה </a:t>
            </a:r>
            <a:r>
              <a:rPr lang="he-IL" sz="1600" dirty="0" err="1">
                <a:effectLst/>
                <a:latin typeface="Fb Alfi" panose="02020503050405020304" pitchFamily="18" charset="-79"/>
                <a:ea typeface="David" panose="020E0502060401010101" pitchFamily="34" charset="-79"/>
                <a:cs typeface="Fb Alfi" panose="02020503050405020304" pitchFamily="18" charset="-79"/>
              </a:rPr>
              <a:t>ב,ד</a:t>
            </a:r>
            <a:r>
              <a:rPr lang="he-IL" sz="1600" dirty="0">
                <a:effectLst/>
                <a:latin typeface="Fb Alfi" panose="02020503050405020304" pitchFamily="18" charset="-79"/>
                <a:ea typeface="David" panose="020E0502060401010101" pitchFamily="34" charset="-79"/>
                <a:cs typeface="Fb Alfi" panose="02020503050405020304" pitchFamily="18" charset="-79"/>
              </a:rPr>
              <a:t>)</a:t>
            </a:r>
          </a:p>
        </p:txBody>
      </p:sp>
      <p:sp>
        <p:nvSpPr>
          <p:cNvPr id="22" name="מלבן 21">
            <a:extLst>
              <a:ext uri="{FF2B5EF4-FFF2-40B4-BE49-F238E27FC236}">
                <a16:creationId xmlns:a16="http://schemas.microsoft.com/office/drawing/2014/main" id="{82E9396F-5940-4C1F-A150-CD43D5953C03}"/>
              </a:ext>
            </a:extLst>
          </p:cNvPr>
          <p:cNvSpPr/>
          <p:nvPr/>
        </p:nvSpPr>
        <p:spPr>
          <a:xfrm>
            <a:off x="442594" y="4846204"/>
            <a:ext cx="6595004" cy="113729"/>
          </a:xfrm>
          <a:prstGeom prst="rect">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F5EA12EA-5283-43E5-AEA7-F795C0FD4DC9}"/>
              </a:ext>
            </a:extLst>
          </p:cNvPr>
          <p:cNvSpPr/>
          <p:nvPr/>
        </p:nvSpPr>
        <p:spPr>
          <a:xfrm>
            <a:off x="753533" y="478368"/>
            <a:ext cx="6595004" cy="381000"/>
          </a:xfrm>
          <a:prstGeom prst="rect">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4AD98A9E-62AE-4C5F-94B9-B027899FE290}"/>
              </a:ext>
            </a:extLst>
          </p:cNvPr>
          <p:cNvSpPr txBox="1"/>
          <p:nvPr/>
        </p:nvSpPr>
        <p:spPr>
          <a:xfrm>
            <a:off x="6968067" y="69275"/>
            <a:ext cx="504006" cy="355225"/>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ב"ה</a:t>
            </a:r>
            <a:endParaRPr lang="en-US" sz="1400" u="none" strike="noStrike" dirty="0">
              <a:effectLst/>
              <a:latin typeface="Fb Alfi" panose="02020503050405020304" pitchFamily="18" charset="-79"/>
              <a:ea typeface="Arial" panose="020B0604020202020204" pitchFamily="34" charset="0"/>
              <a:cs typeface="Fb Alfi" panose="02020503050405020304" pitchFamily="18" charset="-79"/>
            </a:endParaRPr>
          </a:p>
        </p:txBody>
      </p:sp>
      <p:sp>
        <p:nvSpPr>
          <p:cNvPr id="11" name="תיבת טקסט 10">
            <a:extLst>
              <a:ext uri="{FF2B5EF4-FFF2-40B4-BE49-F238E27FC236}">
                <a16:creationId xmlns:a16="http://schemas.microsoft.com/office/drawing/2014/main" id="{CF506E1F-56C0-4EF1-8AFC-94EDEBB1F50F}"/>
              </a:ext>
            </a:extLst>
          </p:cNvPr>
          <p:cNvSpPr txBox="1"/>
          <p:nvPr/>
        </p:nvSpPr>
        <p:spPr>
          <a:xfrm>
            <a:off x="1908704" y="478368"/>
            <a:ext cx="3742267" cy="355225"/>
          </a:xfrm>
          <a:prstGeom prst="rect">
            <a:avLst/>
          </a:prstGeom>
          <a:noFill/>
        </p:spPr>
        <p:txBody>
          <a:bodyPr wrap="square">
            <a:spAutoFit/>
          </a:bodyPr>
          <a:lstStyle/>
          <a:p>
            <a:pPr algn="just" rtl="1">
              <a:lnSpc>
                <a:spcPct val="115000"/>
              </a:lnSpc>
            </a:pPr>
            <a:r>
              <a:rPr lang="he-IL" sz="1600"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rPr>
              <a:t>תוכנית יום מס 5 | טעימה – לימוד ופעילות</a:t>
            </a:r>
            <a:endParaRPr lang="en-US" sz="1600" u="none" strike="noStrike"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endParaRPr>
          </a:p>
        </p:txBody>
      </p:sp>
      <p:pic>
        <p:nvPicPr>
          <p:cNvPr id="12" name="תמונה 11">
            <a:extLst>
              <a:ext uri="{FF2B5EF4-FFF2-40B4-BE49-F238E27FC236}">
                <a16:creationId xmlns:a16="http://schemas.microsoft.com/office/drawing/2014/main" id="{3CB4CEE2-3CDF-4677-93B4-B228D10FBDA8}"/>
              </a:ext>
            </a:extLst>
          </p:cNvPr>
          <p:cNvPicPr>
            <a:picLocks noChangeAspect="1"/>
          </p:cNvPicPr>
          <p:nvPr/>
        </p:nvPicPr>
        <p:blipFill rotWithShape="1">
          <a:blip r:embed="rId2">
            <a:extLst>
              <a:ext uri="{28A0092B-C50C-407E-A947-70E740481C1C}">
                <a14:useLocalDpi xmlns:a14="http://schemas.microsoft.com/office/drawing/2010/main" val="0"/>
              </a:ext>
            </a:extLst>
          </a:blip>
          <a:srcRect l="8117" t="16765" r="17476" b="25989"/>
          <a:stretch/>
        </p:blipFill>
        <p:spPr>
          <a:xfrm>
            <a:off x="-276181" y="21061"/>
            <a:ext cx="2184885" cy="1200748"/>
          </a:xfrm>
          <a:prstGeom prst="rect">
            <a:avLst/>
          </a:prstGeom>
        </p:spPr>
      </p:pic>
    </p:spTree>
    <p:extLst>
      <p:ext uri="{BB962C8B-B14F-4D97-AF65-F5344CB8AC3E}">
        <p14:creationId xmlns:p14="http://schemas.microsoft.com/office/powerpoint/2010/main" val="424653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תיבת טקסט 19">
            <a:extLst>
              <a:ext uri="{FF2B5EF4-FFF2-40B4-BE49-F238E27FC236}">
                <a16:creationId xmlns:a16="http://schemas.microsoft.com/office/drawing/2014/main" id="{CE564491-695D-45F3-9A57-3A97A5D9D304}"/>
              </a:ext>
            </a:extLst>
          </p:cNvPr>
          <p:cNvSpPr txBox="1"/>
          <p:nvPr/>
        </p:nvSpPr>
        <p:spPr>
          <a:xfrm>
            <a:off x="442594" y="342380"/>
            <a:ext cx="6674486" cy="9416167"/>
          </a:xfrm>
          <a:prstGeom prst="rect">
            <a:avLst/>
          </a:prstGeom>
          <a:noFill/>
        </p:spPr>
        <p:txBody>
          <a:bodyPr wrap="square">
            <a:spAutoFit/>
          </a:bodyPr>
          <a:lstStyle/>
          <a:p>
            <a:pPr algn="just"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 2. אם נחיה עם הגאולה, זה ישפיע על המעשים שלנו בהווה </a:t>
            </a:r>
          </a:p>
          <a:p>
            <a:pPr algn="just" rtl="1">
              <a:lnSpc>
                <a:spcPct val="115000"/>
              </a:lnSpc>
            </a:pPr>
            <a:r>
              <a:rPr lang="he-IL" sz="1600" u="sng" dirty="0">
                <a:effectLst/>
                <a:latin typeface="Fb Alfi" panose="02020503050405020304" pitchFamily="18" charset="-79"/>
                <a:ea typeface="David" panose="020E0502060401010101" pitchFamily="34" charset="-79"/>
                <a:cs typeface="Fb Alfi" panose="02020503050405020304" pitchFamily="18" charset="-79"/>
              </a:rPr>
              <a:t>לְהַכְנִיס אֶת </a:t>
            </a:r>
            <a:r>
              <a:rPr lang="he-IL" sz="1600" u="sng" dirty="0" err="1">
                <a:effectLst/>
                <a:latin typeface="Fb Alfi" panose="02020503050405020304" pitchFamily="18" charset="-79"/>
                <a:ea typeface="David" panose="020E0502060401010101" pitchFamily="34" charset="-79"/>
                <a:cs typeface="Fb Alfi" panose="02020503050405020304" pitchFamily="18" charset="-79"/>
              </a:rPr>
              <a:t>הָ'אָלֶף</a:t>
            </a:r>
            <a:r>
              <a:rPr lang="he-IL" sz="1600" u="sng" dirty="0">
                <a:effectLst/>
                <a:latin typeface="Fb Alfi" panose="02020503050405020304" pitchFamily="18" charset="-79"/>
                <a:ea typeface="David" panose="020E0502060401010101" pitchFamily="34" charset="-79"/>
                <a:cs typeface="Fb Alfi" panose="02020503050405020304" pitchFamily="18" charset="-79"/>
              </a:rPr>
              <a:t>'</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הַמִּלָּה 'גְּאוּלָה' מֻרְכֶּבֶת </a:t>
            </a:r>
            <a:r>
              <a:rPr lang="he-IL" sz="1600" dirty="0" err="1">
                <a:effectLst/>
                <a:latin typeface="Fb Alfi" panose="02020503050405020304" pitchFamily="18" charset="-79"/>
                <a:ea typeface="David" panose="020E0502060401010101" pitchFamily="34" charset="-79"/>
                <a:cs typeface="Fb Alfi" panose="02020503050405020304" pitchFamily="18" charset="-79"/>
              </a:rPr>
              <a:t>מִ'גּוֹלָה</a:t>
            </a:r>
            <a:r>
              <a:rPr lang="he-IL" sz="1600" dirty="0">
                <a:effectLst/>
                <a:latin typeface="Fb Alfi" panose="02020503050405020304" pitchFamily="18" charset="-79"/>
                <a:ea typeface="David" panose="020E0502060401010101" pitchFamily="34" charset="-79"/>
                <a:cs typeface="Fb Alfi" panose="02020503050405020304" pitchFamily="18" charset="-79"/>
              </a:rPr>
              <a:t>', בְּתוֹסֶפֶת א'. לוֹמַר לְךָ, שֶׁהַגְּאֻלָּה מִתְלַבֶּשֶׁת בְּתוֹךְ הַגּוֹלָה עַצְמָהּ, אֶלָּא שֶׁהִיא מַכְנִיסָה </a:t>
            </a:r>
            <a:r>
              <a:rPr lang="he-IL" sz="1600" dirty="0" err="1">
                <a:effectLst/>
                <a:latin typeface="Fb Alfi" panose="02020503050405020304" pitchFamily="18" charset="-79"/>
                <a:ea typeface="David" panose="020E0502060401010101" pitchFamily="34" charset="-79"/>
                <a:cs typeface="Fb Alfi" panose="02020503050405020304" pitchFamily="18" charset="-79"/>
              </a:rPr>
              <a:t>בַּ'גּוֹלָה</a:t>
            </a:r>
            <a:r>
              <a:rPr lang="he-IL" sz="1600" dirty="0">
                <a:effectLst/>
                <a:latin typeface="Fb Alfi" panose="02020503050405020304" pitchFamily="18" charset="-79"/>
                <a:ea typeface="David" panose="020E0502060401010101" pitchFamily="34" charset="-79"/>
                <a:cs typeface="Fb Alfi" panose="02020503050405020304" pitchFamily="18" charset="-79"/>
              </a:rPr>
              <a:t>' אֶת הָא' (רֶמֶז לְ"</a:t>
            </a:r>
            <a:r>
              <a:rPr lang="he-IL" sz="1600" dirty="0" err="1">
                <a:effectLst/>
                <a:latin typeface="Fb Alfi" panose="02020503050405020304" pitchFamily="18" charset="-79"/>
                <a:ea typeface="David" panose="020E0502060401010101" pitchFamily="34" charset="-79"/>
                <a:cs typeface="Fb Alfi" panose="02020503050405020304" pitchFamily="18" charset="-79"/>
              </a:rPr>
              <a:t>אַלּוּפו</a:t>
            </a:r>
            <a:r>
              <a:rPr lang="he-IL" sz="1600" dirty="0">
                <a:effectLst/>
                <a:latin typeface="Fb Alfi" panose="02020503050405020304" pitchFamily="18" charset="-79"/>
                <a:ea typeface="David" panose="020E0502060401010101" pitchFamily="34" charset="-79"/>
                <a:cs typeface="Fb Alfi" panose="02020503050405020304" pitchFamily="18" charset="-79"/>
              </a:rPr>
              <a:t>ֹ שֶׁל עוֹלָם", הַקָּדוֹשׁ בָּרוּךְ הוּא). כְּשֶׁהַקָּדוֹשׁ בָּרוּךְ הוּא מִתְגַּלֶּה בָּעוֹלָם – </a:t>
            </a:r>
            <a:r>
              <a:rPr lang="he-IL" sz="1600" dirty="0" err="1">
                <a:effectLst/>
                <a:latin typeface="Fb Alfi" panose="02020503050405020304" pitchFamily="18" charset="-79"/>
                <a:ea typeface="David" panose="020E0502060401010101" pitchFamily="34" charset="-79"/>
                <a:cs typeface="Fb Alfi" panose="02020503050405020304" pitchFamily="18" charset="-79"/>
              </a:rPr>
              <a:t>הַ'גּוֹלָה</a:t>
            </a:r>
            <a:r>
              <a:rPr lang="he-IL" sz="1600" dirty="0">
                <a:effectLst/>
                <a:latin typeface="Fb Alfi" panose="02020503050405020304" pitchFamily="18" charset="-79"/>
                <a:ea typeface="David" panose="020E0502060401010101" pitchFamily="34" charset="-79"/>
                <a:cs typeface="Fb Alfi" panose="02020503050405020304" pitchFamily="18" charset="-79"/>
              </a:rPr>
              <a:t>' עַצְמָהּ מִתְהַפֶּכֶת וְנַעֲשֵׂית 'גְּאֻלָּה'! (</a:t>
            </a:r>
            <a:r>
              <a:rPr lang="he-IL" sz="1600" dirty="0" err="1">
                <a:effectLst/>
                <a:latin typeface="Fb Alfi" panose="02020503050405020304" pitchFamily="18" charset="-79"/>
                <a:ea typeface="David" panose="020E0502060401010101" pitchFamily="34" charset="-79"/>
                <a:cs typeface="Fb Alfi" panose="02020503050405020304" pitchFamily="18" charset="-79"/>
              </a:rPr>
              <a:t>הִתְוַעֲדוּיוֹת</a:t>
            </a:r>
            <a:r>
              <a:rPr lang="he-IL" sz="1600" dirty="0">
                <a:effectLst/>
                <a:latin typeface="Fb Alfi" panose="02020503050405020304" pitchFamily="18" charset="-79"/>
                <a:ea typeface="David" panose="020E0502060401010101" pitchFamily="34" charset="-79"/>
                <a:cs typeface="Fb Alfi" panose="02020503050405020304" pitchFamily="18" charset="-79"/>
              </a:rPr>
              <a:t> </a:t>
            </a:r>
            <a:r>
              <a:rPr lang="he-IL" sz="1600" dirty="0" err="1">
                <a:effectLst/>
                <a:latin typeface="Fb Alfi" panose="02020503050405020304" pitchFamily="18" charset="-79"/>
                <a:ea typeface="David" panose="020E0502060401010101" pitchFamily="34" charset="-79"/>
                <a:cs typeface="Fb Alfi" panose="02020503050405020304" pitchFamily="18" charset="-79"/>
              </a:rPr>
              <a:t>תנש"א</a:t>
            </a:r>
            <a:r>
              <a:rPr lang="he-IL" sz="1600" dirty="0">
                <a:effectLst/>
                <a:latin typeface="Fb Alfi" panose="02020503050405020304" pitchFamily="18" charset="-79"/>
                <a:ea typeface="David" panose="020E0502060401010101" pitchFamily="34" charset="-79"/>
                <a:cs typeface="Fb Alfi" panose="02020503050405020304" pitchFamily="18" charset="-79"/>
              </a:rPr>
              <a:t> כֶּרֶךְ ג, שַׁבַּת פָּרָשַׁת אַחֲרֵי-קְדוֹשִׁים)</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הכנסת ה'אלף' - הקדושה של השם לתוך העולם, תלויה בנו. כשאנחנו לומדים שהגאולה ממש בפתח והמהות שלה היא תוספת קדושה בעולם, אנחנו עושים </a:t>
            </a:r>
            <a:r>
              <a:rPr lang="he-IL" sz="1600" dirty="0" err="1">
                <a:effectLst/>
                <a:latin typeface="Fb Alfi" panose="02020503050405020304" pitchFamily="18" charset="-79"/>
                <a:ea typeface="David" panose="020E0502060401010101" pitchFamily="34" charset="-79"/>
                <a:cs typeface="Fb Alfi" panose="02020503050405020304" pitchFamily="18" charset="-79"/>
              </a:rPr>
              <a:t>הכל</a:t>
            </a:r>
            <a:r>
              <a:rPr lang="he-IL" sz="1600" dirty="0">
                <a:effectLst/>
                <a:latin typeface="Fb Alfi" panose="02020503050405020304" pitchFamily="18" charset="-79"/>
                <a:ea typeface="David" panose="020E0502060401010101" pitchFamily="34" charset="-79"/>
                <a:cs typeface="Fb Alfi" panose="02020503050405020304" pitchFamily="18" charset="-79"/>
              </a:rPr>
              <a:t> כדי להוסיף באור ובקדושה, בתורה ובמעשים הטובים, כבר </a:t>
            </a:r>
            <a:r>
              <a:rPr lang="he-IL" sz="1600" dirty="0" err="1">
                <a:effectLst/>
                <a:latin typeface="Fb Alfi" panose="02020503050405020304" pitchFamily="18" charset="-79"/>
                <a:ea typeface="David" panose="020E0502060401010101" pitchFamily="34" charset="-79"/>
                <a:cs typeface="Fb Alfi" panose="02020503050405020304" pitchFamily="18" charset="-79"/>
              </a:rPr>
              <a:t>עכשו</a:t>
            </a:r>
            <a:r>
              <a:rPr lang="he-IL" sz="1600" dirty="0">
                <a:effectLst/>
                <a:latin typeface="Fb Alfi" panose="02020503050405020304" pitchFamily="18" charset="-79"/>
                <a:ea typeface="David" panose="020E0502060401010101" pitchFamily="34" charset="-79"/>
                <a:cs typeface="Fb Alfi" panose="02020503050405020304" pitchFamily="18" charset="-79"/>
              </a:rPr>
              <a:t> בגלות. </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3. הלימוד עצמו מקרב את הגאולה, </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א. </a:t>
            </a:r>
            <a:r>
              <a:rPr lang="he-IL" sz="1600" u="sng" dirty="0">
                <a:effectLst/>
                <a:latin typeface="Fb Alfi" panose="02020503050405020304" pitchFamily="18" charset="-79"/>
                <a:ea typeface="David" panose="020E0502060401010101" pitchFamily="34" charset="-79"/>
                <a:cs typeface="Fb Alfi" panose="02020503050405020304" pitchFamily="18" charset="-79"/>
              </a:rPr>
              <a:t>לימוד ענייני גאולה ומשיח</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הַהוֹסָפָה בְּלִמּוּד הַתּוֹרָה </a:t>
            </a:r>
            <a:r>
              <a:rPr lang="he-IL" sz="1600" dirty="0" err="1">
                <a:effectLst/>
                <a:latin typeface="Fb Alfi" panose="02020503050405020304" pitchFamily="18" charset="-79"/>
                <a:ea typeface="David" panose="020E0502060401010101" pitchFamily="34" charset="-79"/>
                <a:cs typeface="Fb Alfi" panose="02020503050405020304" pitchFamily="18" charset="-79"/>
              </a:rPr>
              <a:t>וּבְעִנְיְנֵי</a:t>
            </a:r>
            <a:r>
              <a:rPr lang="he-IL" sz="1600" dirty="0">
                <a:effectLst/>
                <a:latin typeface="Fb Alfi" panose="02020503050405020304" pitchFamily="18" charset="-79"/>
                <a:ea typeface="David" panose="020E0502060401010101" pitchFamily="34" charset="-79"/>
                <a:cs typeface="Fb Alfi" panose="02020503050405020304" pitchFamily="18" charset="-79"/>
              </a:rPr>
              <a:t> מָשִׁיחַ וְהַגְּאֻלָּה הִיא הַדֶּרֶךְ הַיְּשָׁרָה לִפְעֹל הִתְגַּלּוּת וּבִיאַת מָשִׁיחַ וְהַגְּאֻלָּה בְּפֹעַל מַמָּשׁ.</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(שִׂיחַת שַׁבַּת פָּרָשַׁת </a:t>
            </a:r>
            <a:r>
              <a:rPr lang="he-IL" sz="1600" dirty="0" err="1">
                <a:effectLst/>
                <a:latin typeface="Fb Alfi" panose="02020503050405020304" pitchFamily="18" charset="-79"/>
                <a:ea typeface="David" panose="020E0502060401010101" pitchFamily="34" charset="-79"/>
                <a:cs typeface="Fb Alfi" panose="02020503050405020304" pitchFamily="18" charset="-79"/>
              </a:rPr>
              <a:t>תַּזְרִיעַ-מְצֹרָע</a:t>
            </a:r>
            <a:r>
              <a:rPr lang="he-IL" sz="1600" dirty="0">
                <a:effectLst/>
                <a:latin typeface="Fb Alfi" panose="02020503050405020304" pitchFamily="18" charset="-79"/>
                <a:ea typeface="David" panose="020E0502060401010101" pitchFamily="34" charset="-79"/>
                <a:cs typeface="Fb Alfi" panose="02020503050405020304" pitchFamily="18" charset="-79"/>
              </a:rPr>
              <a:t> </a:t>
            </a:r>
            <a:r>
              <a:rPr lang="he-IL" sz="1600" dirty="0" err="1">
                <a:effectLst/>
                <a:latin typeface="Fb Alfi" panose="02020503050405020304" pitchFamily="18" charset="-79"/>
                <a:ea typeface="David" panose="020E0502060401010101" pitchFamily="34" charset="-79"/>
                <a:cs typeface="Fb Alfi" panose="02020503050405020304" pitchFamily="18" charset="-79"/>
              </a:rPr>
              <a:t>ה'תנש"א</a:t>
            </a:r>
            <a:r>
              <a:rPr lang="he-IL" sz="1600" dirty="0">
                <a:effectLst/>
                <a:latin typeface="Fb Alfi" panose="02020503050405020304" pitchFamily="18" charset="-79"/>
                <a:ea typeface="David" panose="020E0502060401010101" pitchFamily="34" charset="-79"/>
                <a:cs typeface="Fb Alfi" panose="02020503050405020304" pitchFamily="18" charset="-79"/>
              </a:rPr>
              <a:t>)</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u="sng" dirty="0">
                <a:effectLst/>
                <a:latin typeface="Fb Alfi" panose="02020503050405020304" pitchFamily="18" charset="-79"/>
                <a:ea typeface="David" panose="020E0502060401010101" pitchFamily="34" charset="-79"/>
                <a:cs typeface="Fb Alfi" panose="02020503050405020304" pitchFamily="18" charset="-79"/>
              </a:rPr>
              <a:t>ב. לימוד חסידות</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מֻזְמָנִים "לִטְעֹם"</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תְּקוּפַת הַגְּאֻלָּה נִמְשְׁלָה לְשַׁבָּת, וְהַתְּקוּפָה שֶׁל עֶרֶב הַגְּאֻלָּה כָּמוֹהָ כְּעֶרֶב שַׁבָּת; וַהֲרֵי בְּעֶרֶב שַׁבָּת נוֹהֲגִים לִטְעֹם מִכָּל מַאֲכָל וּמַאֲכָל שֶׁל מַאַכְלֵי הַשַּׁבָּת. כָּךְ נִתְגַּלְּתָה תּוֹרַת הַחֲסִידוּת בַּדּוֹרוֹת שֶׁלִּפְנֵי בִּיאַת הַמָּשִׁיחַ, כְּדֵי לָתֵת לָנוּ אֶפְשָׁרוּת 'לִטְעֹם' מִגִּלּוּי סוֹדוֹת הַתּוֹרָה בִּתְקוּפַת הַגְּאֻלָּה.</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4. הלימוד אודות הגאולה העתידה נוסך בטחון ועידוד בתקופת הגלות</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u="sng" dirty="0">
                <a:effectLst/>
                <a:latin typeface="Fb Alfi" panose="02020503050405020304" pitchFamily="18" charset="-79"/>
                <a:ea typeface="David" panose="020E0502060401010101" pitchFamily="34" charset="-79"/>
                <a:cs typeface="Fb Alfi" panose="02020503050405020304" pitchFamily="18" charset="-79"/>
              </a:rPr>
              <a:t>צִיּוּר הַגְּאֻלָּה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מִיּוֹם הָלְכִי </a:t>
            </a:r>
            <a:r>
              <a:rPr lang="he-IL" sz="1600" dirty="0" err="1">
                <a:effectLst/>
                <a:latin typeface="Fb Alfi" panose="02020503050405020304" pitchFamily="18" charset="-79"/>
                <a:ea typeface="David" panose="020E0502060401010101" pitchFamily="34" charset="-79"/>
                <a:cs typeface="Fb Alfi" panose="02020503050405020304" pitchFamily="18" charset="-79"/>
              </a:rPr>
              <a:t>לַ"חֶדֶר</a:t>
            </a:r>
            <a:r>
              <a:rPr lang="he-IL" sz="1600" dirty="0">
                <a:effectLst/>
                <a:latin typeface="Fb Alfi" panose="02020503050405020304" pitchFamily="18" charset="-79"/>
                <a:ea typeface="David" panose="020E0502060401010101" pitchFamily="34" charset="-79"/>
                <a:cs typeface="Fb Alfi" panose="02020503050405020304" pitchFamily="18" charset="-79"/>
              </a:rPr>
              <a:t>" וְעוֹד קֹדֶם לָזֶה הִתְחִיל לְהִתְרַקֵּם בְּדִמְיוֹנִי צִיּוּר גְּאֻלָּה הָעֲתִידָה – גְּאֻלַּת עַם יִשְׂרָאֵל מִגָּלוּתוֹ הָאַחֲרוֹן, גְּאֻלָּה כָּזוֹ וּבְאֹפֶן כָּזֶה שֶׁעַל יָדָהּ יִהְיוּ מוּבָנִים </a:t>
            </a:r>
            <a:r>
              <a:rPr lang="he-IL" sz="1600" dirty="0" err="1">
                <a:effectLst/>
                <a:latin typeface="Fb Alfi" panose="02020503050405020304" pitchFamily="18" charset="-79"/>
                <a:ea typeface="David" panose="020E0502060401010101" pitchFamily="34" charset="-79"/>
                <a:cs typeface="Fb Alfi" panose="02020503050405020304" pitchFamily="18" charset="-79"/>
              </a:rPr>
              <a:t>יִסּוּרֵי</a:t>
            </a:r>
            <a:r>
              <a:rPr lang="he-IL" sz="1600" dirty="0">
                <a:effectLst/>
                <a:latin typeface="Fb Alfi" panose="02020503050405020304" pitchFamily="18" charset="-79"/>
                <a:ea typeface="David" panose="020E0502060401010101" pitchFamily="34" charset="-79"/>
                <a:cs typeface="Fb Alfi" panose="02020503050405020304" pitchFamily="18" charset="-79"/>
              </a:rPr>
              <a:t> הַגָּלוּת הַגְּזֵרוֹת וְהַשְּׁמָדוֹת... וְהַכֹּל יִהְיֶה בְּאֹפֶן אֲשֶׁר בְּלֵבָב שָׁלֵם וּבַהֲבָנָה מְלֵאָה – יֵאָמֵר בַּיּוֹם הַהוּא "</a:t>
            </a:r>
            <a:r>
              <a:rPr lang="he-IL" sz="1600" dirty="0" err="1">
                <a:effectLst/>
                <a:latin typeface="Fb Alfi" panose="02020503050405020304" pitchFamily="18" charset="-79"/>
                <a:ea typeface="David" panose="020E0502060401010101" pitchFamily="34" charset="-79"/>
                <a:cs typeface="Fb Alfi" panose="02020503050405020304" pitchFamily="18" charset="-79"/>
              </a:rPr>
              <a:t>אוֹדְך</a:t>
            </a:r>
            <a:r>
              <a:rPr lang="he-IL" sz="1600" dirty="0">
                <a:effectLst/>
                <a:latin typeface="Fb Alfi" panose="02020503050405020304" pitchFamily="18" charset="-79"/>
                <a:ea typeface="David" panose="020E0502060401010101" pitchFamily="34" charset="-79"/>
                <a:cs typeface="Fb Alfi" panose="02020503050405020304" pitchFamily="18" charset="-79"/>
              </a:rPr>
              <a:t>ָ הַשֵּׁם כִּי אָנַפְתָּ בִּי".</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(אִגְּרוֹת קֹדֶשׁ עב, עַמּוּד </a:t>
            </a:r>
            <a:r>
              <a:rPr lang="he-IL" sz="1600" dirty="0" err="1">
                <a:effectLst/>
                <a:latin typeface="Fb Alfi" panose="02020503050405020304" pitchFamily="18" charset="-79"/>
                <a:ea typeface="David" panose="020E0502060401010101" pitchFamily="34" charset="-79"/>
                <a:cs typeface="Fb Alfi" panose="02020503050405020304" pitchFamily="18" charset="-79"/>
              </a:rPr>
              <a:t>תיד</a:t>
            </a:r>
            <a:r>
              <a:rPr lang="he-IL" sz="1600" dirty="0">
                <a:effectLst/>
                <a:latin typeface="Fb Alfi" panose="02020503050405020304" pitchFamily="18" charset="-79"/>
                <a:ea typeface="David" panose="020E0502060401010101" pitchFamily="34" charset="-79"/>
                <a:cs typeface="Fb Alfi" panose="02020503050405020304" pitchFamily="18" charset="-79"/>
              </a:rPr>
              <a:t>)</a:t>
            </a:r>
          </a:p>
        </p:txBody>
      </p:sp>
    </p:spTree>
    <p:extLst>
      <p:ext uri="{BB962C8B-B14F-4D97-AF65-F5344CB8AC3E}">
        <p14:creationId xmlns:p14="http://schemas.microsoft.com/office/powerpoint/2010/main" val="2467262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BB02E2B-C03A-4C56-884A-4F05F6C22D42}"/>
              </a:ext>
            </a:extLst>
          </p:cNvPr>
          <p:cNvSpPr/>
          <p:nvPr/>
        </p:nvSpPr>
        <p:spPr>
          <a:xfrm>
            <a:off x="753533" y="478368"/>
            <a:ext cx="6595004" cy="381000"/>
          </a:xfrm>
          <a:prstGeom prst="rect">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20120E81-FBEF-4014-BF66-69B69F806E62}"/>
              </a:ext>
            </a:extLst>
          </p:cNvPr>
          <p:cNvSpPr txBox="1"/>
          <p:nvPr/>
        </p:nvSpPr>
        <p:spPr>
          <a:xfrm>
            <a:off x="6968067" y="69275"/>
            <a:ext cx="504006" cy="355225"/>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ב"ה</a:t>
            </a:r>
            <a:endParaRPr lang="en-US" sz="1400" u="none" strike="noStrike" dirty="0">
              <a:effectLst/>
              <a:latin typeface="Fb Alfi" panose="02020503050405020304" pitchFamily="18" charset="-79"/>
              <a:ea typeface="Arial" panose="020B0604020202020204" pitchFamily="34" charset="0"/>
              <a:cs typeface="Fb Alfi" panose="02020503050405020304" pitchFamily="18" charset="-79"/>
            </a:endParaRPr>
          </a:p>
        </p:txBody>
      </p:sp>
      <p:sp>
        <p:nvSpPr>
          <p:cNvPr id="18" name="תיבת טקסט 17">
            <a:extLst>
              <a:ext uri="{FF2B5EF4-FFF2-40B4-BE49-F238E27FC236}">
                <a16:creationId xmlns:a16="http://schemas.microsoft.com/office/drawing/2014/main" id="{89A8215E-603F-4A35-B7C1-78979973E0CB}"/>
              </a:ext>
            </a:extLst>
          </p:cNvPr>
          <p:cNvSpPr txBox="1"/>
          <p:nvPr/>
        </p:nvSpPr>
        <p:spPr>
          <a:xfrm>
            <a:off x="1908704" y="478368"/>
            <a:ext cx="3742267" cy="355225"/>
          </a:xfrm>
          <a:prstGeom prst="rect">
            <a:avLst/>
          </a:prstGeom>
          <a:noFill/>
        </p:spPr>
        <p:txBody>
          <a:bodyPr wrap="square">
            <a:spAutoFit/>
          </a:bodyPr>
          <a:lstStyle/>
          <a:p>
            <a:pPr algn="just" rtl="1">
              <a:lnSpc>
                <a:spcPct val="115000"/>
              </a:lnSpc>
            </a:pPr>
            <a:r>
              <a:rPr lang="he-IL" sz="1600"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rPr>
              <a:t>תוכנית יום מס 6 | טעימה – סיפור ומשימה</a:t>
            </a:r>
            <a:endParaRPr lang="en-US" sz="1600" u="none" strike="noStrike"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endParaRPr>
          </a:p>
        </p:txBody>
      </p:sp>
      <p:sp>
        <p:nvSpPr>
          <p:cNvPr id="19" name="תיבת טקסט 18">
            <a:extLst>
              <a:ext uri="{FF2B5EF4-FFF2-40B4-BE49-F238E27FC236}">
                <a16:creationId xmlns:a16="http://schemas.microsoft.com/office/drawing/2014/main" id="{4D2FEFB1-8B56-4F99-A892-296041FC51C1}"/>
              </a:ext>
            </a:extLst>
          </p:cNvPr>
          <p:cNvSpPr txBox="1"/>
          <p:nvPr/>
        </p:nvSpPr>
        <p:spPr>
          <a:xfrm>
            <a:off x="442594" y="1305021"/>
            <a:ext cx="6674486" cy="8514382"/>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היום נעסוק בנושא הטעימה מהגאולה באמצעות סיפור בכיתה. ניתן לספר את הסיפור לתלמידים או לתת להם להמחיז אותו.</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כאשר לומדים ענייני משיח וגאולה, זוכים ו"טועמים" מימות המשיח. הלימוד גורם לנו לבקש את הגאולה מעומק הלב ולחכות לה שתגיע. בנוסף, הלימוד גורם לנו לרצות להתנהג בהתאם לימי הגאולה.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דרך נוספת "לטעום" מימות המשיח, היא על ידי השמחה. יהודי שחי באמונה ובטחון בהשם יתברך, הוא שמח, וכך הוא זוכה ו"טועם" מן השמחה המושלמת שתהיה בימות המשיח. </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ctr"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לשמוח בשמחת הגאולה </a:t>
            </a:r>
          </a:p>
          <a:p>
            <a:pPr algn="ctr" rtl="1">
              <a:lnSpc>
                <a:spcPct val="115000"/>
              </a:lnSpc>
            </a:pPr>
            <a:endParaRPr lang="he-IL" sz="1600" b="1"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תְּרוּעוֹת חֲצוֹצְרָה וּפַרְסוֹת סוּסִים נִשְׁמְעוּ בִּרְחוֹבוֹת עִיר הַבִּירָה, מֶרְכָּבָה הֲדוּרָה וּמְפֹאֶרֶת רְתוּמָה לְסוּסִים אַבִּירִים נִכְנְסָה לִרְחוֹבָהּ שֶׁל עִיר. כָּל הָעוֹבְרִים וְשָׁבִים עָצְרוּ לְרֶגַע קָט </a:t>
            </a:r>
            <a:r>
              <a:rPr lang="he-IL" sz="1600" dirty="0" err="1">
                <a:effectLst/>
                <a:latin typeface="Fb Alfi" panose="02020503050405020304" pitchFamily="18" charset="-79"/>
                <a:ea typeface="David" panose="020E0502060401010101" pitchFamily="34" charset="-79"/>
                <a:cs typeface="Fb Alfi" panose="02020503050405020304" pitchFamily="18" charset="-79"/>
              </a:rPr>
              <a:t>מֵעִסּוּקֵיהֶם</a:t>
            </a:r>
            <a:r>
              <a:rPr lang="he-IL" sz="1600" dirty="0">
                <a:effectLst/>
                <a:latin typeface="Fb Alfi" panose="02020503050405020304" pitchFamily="18" charset="-79"/>
                <a:ea typeface="David" panose="020E0502060401010101" pitchFamily="34" charset="-79"/>
                <a:cs typeface="Fb Alfi" panose="02020503050405020304" pitchFamily="18" charset="-79"/>
              </a:rPr>
              <a:t> הָרַבִּים וְנֶעֶמְדוּ דּוֹם כְּדֵי לַחְלֹק כָּבוֹד לְמַלְכָּם.</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עַל פְּנֵי כֻּלָּם נִכְּרָה הַעֲרָכָה וְחִבָּה גְּלוּיָה לַמֶּלֶךְ הַיּוֹשֵׁב בַּמֶּרְכָּבָה. מִסְפַּר אֲנָשִׁים אַף </a:t>
            </a:r>
            <a:r>
              <a:rPr lang="he-IL" sz="1600" dirty="0" err="1">
                <a:effectLst/>
                <a:latin typeface="Fb Alfi" panose="02020503050405020304" pitchFamily="18" charset="-79"/>
                <a:ea typeface="David" panose="020E0502060401010101" pitchFamily="34" charset="-79"/>
                <a:cs typeface="Fb Alfi" panose="02020503050405020304" pitchFamily="18" charset="-79"/>
              </a:rPr>
              <a:t>הֵעִיזו</a:t>
            </a:r>
            <a:r>
              <a:rPr lang="he-IL" sz="1600" dirty="0">
                <a:effectLst/>
                <a:latin typeface="Fb Alfi" panose="02020503050405020304" pitchFamily="18" charset="-79"/>
                <a:ea typeface="David" panose="020E0502060401010101" pitchFamily="34" charset="-79"/>
                <a:cs typeface="Fb Alfi" panose="02020503050405020304" pitchFamily="18" charset="-79"/>
              </a:rPr>
              <a:t>ּ וְהִתְקָרְבוּ כְּדֵי לָקֹד קִדָּה לְמַלְכָּם הָאָהוּב וּבְכָךְ לִזְכּוֹת וְלִרְאוֹתוֹ בִּמְלֹא </a:t>
            </a:r>
            <a:r>
              <a:rPr lang="he-IL" sz="1600" dirty="0" err="1">
                <a:effectLst/>
                <a:latin typeface="Fb Alfi" panose="02020503050405020304" pitchFamily="18" charset="-79"/>
                <a:ea typeface="David" panose="020E0502060401010101" pitchFamily="34" charset="-79"/>
                <a:cs typeface="Fb Alfi" panose="02020503050405020304" pitchFamily="18" charset="-79"/>
              </a:rPr>
              <a:t>עֻזּו</a:t>
            </a:r>
            <a:r>
              <a:rPr lang="he-IL" sz="1600" dirty="0">
                <a:effectLst/>
                <a:latin typeface="Fb Alfi" panose="02020503050405020304" pitchFamily="18" charset="-79"/>
                <a:ea typeface="David" panose="020E0502060401010101" pitchFamily="34" charset="-79"/>
                <a:cs typeface="Fb Alfi" panose="02020503050405020304" pitchFamily="18" charset="-79"/>
              </a:rPr>
              <a:t>ֹ וְתִפְאַרְתּוֹ. וְכִי מָה הַפֶּלֶא? הֵן מַלְכָּם הַנַּעֲרָץ עוֹשֶׂה כְּכָל </a:t>
            </a:r>
            <a:r>
              <a:rPr lang="he-IL" sz="1600" dirty="0" err="1">
                <a:effectLst/>
                <a:latin typeface="Fb Alfi" panose="02020503050405020304" pitchFamily="18" charset="-79"/>
                <a:ea typeface="David" panose="020E0502060401010101" pitchFamily="34" charset="-79"/>
                <a:cs typeface="Fb Alfi" panose="02020503050405020304" pitchFamily="18" charset="-79"/>
              </a:rPr>
              <a:t>יְכָלְתּו</a:t>
            </a:r>
            <a:r>
              <a:rPr lang="he-IL" sz="1600" dirty="0">
                <a:effectLst/>
                <a:latin typeface="Fb Alfi" panose="02020503050405020304" pitchFamily="18" charset="-79"/>
                <a:ea typeface="David" panose="020E0502060401010101" pitchFamily="34" charset="-79"/>
                <a:cs typeface="Fb Alfi" panose="02020503050405020304" pitchFamily="18" charset="-79"/>
              </a:rPr>
              <a:t>ֹ לְהַנְהִיג אֶת הַמְּדִינָה עַל הַצַּד הַטּוֹב בְּיוֹתֵר.</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כֻּלָּם חַיוּ אֶת חַיֵּיהֶם בְּשִׁגְרָה כֹּה רְגִילָה עַד כִּי אַף אֶחָד לֹא שָׂם לִבּוֹ לַקֶּשֶׁר שֶׁנִּרְקַם מֵאֲחוֹרֵי גַּבּוֹ שֶׁל הַמֶּלֶךְ. אַחַד הַשָּׂרִים הַבְּכִירִים בְּיוֹתֵר הֵחֵל לְהַתְסִיס אֲסַפְסוּף נִלְהָב לִמְרֹד בַּמֶּלֶךְ. וְכָךְ, בְּיוֹם בָּהִיר נִכְנְסוּ הַמּוֹרְדִים לְהֵיכַל הַמֶּלֶךְ, הֵדִיחוּ אוֹתוֹ </a:t>
            </a:r>
            <a:r>
              <a:rPr lang="he-IL" sz="1600" dirty="0" err="1">
                <a:effectLst/>
                <a:latin typeface="Fb Alfi" panose="02020503050405020304" pitchFamily="18" charset="-79"/>
                <a:ea typeface="David" panose="020E0502060401010101" pitchFamily="34" charset="-79"/>
                <a:cs typeface="Fb Alfi" panose="02020503050405020304" pitchFamily="18" charset="-79"/>
              </a:rPr>
              <a:t>מִכִּסְּאו</a:t>
            </a:r>
            <a:r>
              <a:rPr lang="he-IL" sz="1600" dirty="0">
                <a:effectLst/>
                <a:latin typeface="Fb Alfi" panose="02020503050405020304" pitchFamily="18" charset="-79"/>
                <a:ea typeface="David" panose="020E0502060401010101" pitchFamily="34" charset="-79"/>
                <a:cs typeface="Fb Alfi" panose="02020503050405020304" pitchFamily="18" charset="-79"/>
              </a:rPr>
              <a:t>ֹ וְסִלְּקוּהוּ </a:t>
            </a:r>
            <a:r>
              <a:rPr lang="he-IL" sz="1600" dirty="0" err="1">
                <a:effectLst/>
                <a:latin typeface="Fb Alfi" panose="02020503050405020304" pitchFamily="18" charset="-79"/>
                <a:ea typeface="David" panose="020E0502060401010101" pitchFamily="34" charset="-79"/>
                <a:cs typeface="Fb Alfi" panose="02020503050405020304" pitchFamily="18" charset="-79"/>
              </a:rPr>
              <a:t>בְּבֹשֶׁת-פָּנִים</a:t>
            </a:r>
            <a:r>
              <a:rPr lang="he-IL" sz="1600" dirty="0">
                <a:effectLst/>
                <a:latin typeface="Fb Alfi" panose="02020503050405020304" pitchFamily="18" charset="-79"/>
                <a:ea typeface="David" panose="020E0502060401010101" pitchFamily="34" charset="-79"/>
                <a:cs typeface="Fb Alfi" panose="02020503050405020304" pitchFamily="18" charset="-79"/>
              </a:rPr>
              <a:t> מֵהָאַרְמוֹן.</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הִסְתּוֹבֵב הַמֶּלֶךְ בִּרְחוֹבוֹת הַמַּמְלָכָה כְּשֶׁהוּא לָבוּשׁ בְּגָדִים פְּשׁוּטִים, מֻשְׁפָּל וּבָזוּי. הוּא נִסָּה לְהִתְרַגֵּל לִישֹׁן עַל מִטּוֹת רְגִילוֹת, לֶאֱכֹל מַאֲכָלִים פְּשׁוּטִים וּלְהַתְאִים אֶת עַצְמוֹ לַמַּצָּב הַכּוֹאֵב אֵלָיו נִקְלַע. אַךְ עַל דָּבָר אֶחָד לֹא וִתֵּר הַמֶּלֶךְ. הוּא הִמְשִׁיךְ לִהְיוֹת עִם בְּנֵי עַמּוֹ, הִסְתּוֹבֵב בֵּין בָּתֵּיהֶם, הִשְׁתַּתֵּף בְּשִׂמְחוֹתֵיהֶם וְהִשְׁתַּדֵּל לַעֲזֹר לָהֶם כְּמֵיטַב </a:t>
            </a:r>
            <a:r>
              <a:rPr lang="he-IL" sz="1600" dirty="0" err="1">
                <a:effectLst/>
                <a:latin typeface="Fb Alfi" panose="02020503050405020304" pitchFamily="18" charset="-79"/>
                <a:ea typeface="David" panose="020E0502060401010101" pitchFamily="34" charset="-79"/>
                <a:cs typeface="Fb Alfi" panose="02020503050405020304" pitchFamily="18" charset="-79"/>
              </a:rPr>
              <a:t>יְכָלְתּו</a:t>
            </a:r>
            <a:r>
              <a:rPr lang="he-IL" sz="1600" dirty="0">
                <a:effectLst/>
                <a:latin typeface="Fb Alfi" panose="02020503050405020304" pitchFamily="18" charset="-79"/>
                <a:ea typeface="David" panose="020E0502060401010101" pitchFamily="34" charset="-79"/>
                <a:cs typeface="Fb Alfi" panose="02020503050405020304" pitchFamily="18" charset="-79"/>
              </a:rPr>
              <a:t>ֹ.</a:t>
            </a:r>
          </a:p>
        </p:txBody>
      </p:sp>
      <p:sp>
        <p:nvSpPr>
          <p:cNvPr id="9" name="מלבן 8">
            <a:extLst>
              <a:ext uri="{FF2B5EF4-FFF2-40B4-BE49-F238E27FC236}">
                <a16:creationId xmlns:a16="http://schemas.microsoft.com/office/drawing/2014/main" id="{06C16CCA-341E-466E-95D6-ED9E50DB4E38}"/>
              </a:ext>
            </a:extLst>
          </p:cNvPr>
          <p:cNvSpPr/>
          <p:nvPr/>
        </p:nvSpPr>
        <p:spPr>
          <a:xfrm>
            <a:off x="442594" y="4084196"/>
            <a:ext cx="6595004" cy="113729"/>
          </a:xfrm>
          <a:prstGeom prst="rect">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a:extLst>
              <a:ext uri="{FF2B5EF4-FFF2-40B4-BE49-F238E27FC236}">
                <a16:creationId xmlns:a16="http://schemas.microsoft.com/office/drawing/2014/main" id="{BEEEF023-30ED-47D8-996D-1B86CE08A2AE}"/>
              </a:ext>
            </a:extLst>
          </p:cNvPr>
          <p:cNvPicPr>
            <a:picLocks noChangeAspect="1"/>
          </p:cNvPicPr>
          <p:nvPr/>
        </p:nvPicPr>
        <p:blipFill rotWithShape="1">
          <a:blip r:embed="rId2">
            <a:extLst>
              <a:ext uri="{28A0092B-C50C-407E-A947-70E740481C1C}">
                <a14:useLocalDpi xmlns:a14="http://schemas.microsoft.com/office/drawing/2010/main" val="0"/>
              </a:ext>
            </a:extLst>
          </a:blip>
          <a:srcRect l="8117" t="16765" r="17476" b="25989"/>
          <a:stretch/>
        </p:blipFill>
        <p:spPr>
          <a:xfrm>
            <a:off x="-276181" y="21061"/>
            <a:ext cx="2184885" cy="1200748"/>
          </a:xfrm>
          <a:prstGeom prst="rect">
            <a:avLst/>
          </a:prstGeom>
        </p:spPr>
      </p:pic>
    </p:spTree>
    <p:extLst>
      <p:ext uri="{BB962C8B-B14F-4D97-AF65-F5344CB8AC3E}">
        <p14:creationId xmlns:p14="http://schemas.microsoft.com/office/powerpoint/2010/main" val="258658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תיבת טקסט 18">
            <a:extLst>
              <a:ext uri="{FF2B5EF4-FFF2-40B4-BE49-F238E27FC236}">
                <a16:creationId xmlns:a16="http://schemas.microsoft.com/office/drawing/2014/main" id="{4D2FEFB1-8B56-4F99-A892-296041FC51C1}"/>
              </a:ext>
            </a:extLst>
          </p:cNvPr>
          <p:cNvSpPr txBox="1"/>
          <p:nvPr/>
        </p:nvSpPr>
        <p:spPr>
          <a:xfrm>
            <a:off x="442594" y="390621"/>
            <a:ext cx="6674486" cy="5980868"/>
          </a:xfrm>
          <a:prstGeom prst="rect">
            <a:avLst/>
          </a:prstGeom>
          <a:noFill/>
        </p:spPr>
        <p:txBody>
          <a:bodyPr wrap="square">
            <a:spAutoFit/>
          </a:bodyPr>
          <a:lstStyle/>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בְּנֵי-בְּרִיתוֹ כָּאֲבוּ אֶת מַצָּבוֹ וְנִסּוּ בְּכָל כּוֹחָם לְהָקֵל עָלָיו בְּסִבְלוֹ הָרַב. רַבִּים מֵהֶם הָיוּ מַזְמִינִים אוֹתוֹ לְבֵיתָם, מַאֲכִילִים אוֹתוֹ מַעֲדַנִּים כְּכָל </a:t>
            </a:r>
            <a:r>
              <a:rPr lang="he-IL" sz="1600" dirty="0" err="1">
                <a:effectLst/>
                <a:latin typeface="Fb Alfi" panose="02020503050405020304" pitchFamily="18" charset="-79"/>
                <a:ea typeface="David" panose="020E0502060401010101" pitchFamily="34" charset="-79"/>
                <a:cs typeface="Fb Alfi" panose="02020503050405020304" pitchFamily="18" charset="-79"/>
              </a:rPr>
              <a:t>יְכָלְתָּם</a:t>
            </a:r>
            <a:r>
              <a:rPr lang="he-IL" sz="1600" dirty="0">
                <a:effectLst/>
                <a:latin typeface="Fb Alfi" panose="02020503050405020304" pitchFamily="18" charset="-79"/>
                <a:ea typeface="David" panose="020E0502060401010101" pitchFamily="34" charset="-79"/>
                <a:cs typeface="Fb Alfi" panose="02020503050405020304" pitchFamily="18" charset="-79"/>
              </a:rPr>
              <a:t> וּמִשְׁתַּתְּפִים בְּצַעֲרוֹ הָרַב. כֻּלָּם זָכְרוּ אֶת הַתְּקוּפוֹת בָּהֶן הַמֶּלֶךְ שִׂמֵּחַ אוֹתָם וְדָאַג לְמַחְסוֹרָם וְעַל-כֵּן, גַּם כְּשֶׁהַמַּצָּב הָיָה כֹּה כּוֹאֵב הֵם הִשְׁתַּדְּלוּ לְכַבֵּד אֶת מַלְכָּם וּלְהֵיטִיב עִמּוֹ.</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וְהַמֶּלֶךְ, לַמְרוֹת שֶׁחִבֵּב וְהֶעֱרִיךְ אֶת מַאֲמַצֵּי כֻּלָּם הָיָה חוֹזֵר לְעִתִּים קְרוֹבוֹת </a:t>
            </a:r>
            <a:r>
              <a:rPr lang="he-IL" sz="1600" dirty="0" err="1">
                <a:effectLst/>
                <a:latin typeface="Fb Alfi" panose="02020503050405020304" pitchFamily="18" charset="-79"/>
                <a:ea typeface="David" panose="020E0502060401010101" pitchFamily="34" charset="-79"/>
                <a:cs typeface="Fb Alfi" panose="02020503050405020304" pitchFamily="18" charset="-79"/>
              </a:rPr>
              <a:t>דַוְקָא</a:t>
            </a:r>
            <a:r>
              <a:rPr lang="he-IL" sz="1600" dirty="0">
                <a:effectLst/>
                <a:latin typeface="Fb Alfi" panose="02020503050405020304" pitchFamily="18" charset="-79"/>
                <a:ea typeface="David" panose="020E0502060401010101" pitchFamily="34" charset="-79"/>
                <a:cs typeface="Fb Alfi" panose="02020503050405020304" pitchFamily="18" charset="-79"/>
              </a:rPr>
              <a:t> לְבַיִת אֶחָד שֶׁשָּׁכַן בִּקְצֵה הָעִיר. הִתְפַּלְּאוּ הָאֲנָשִׁים הָרַבִּים וְשָׁאֲלוּ אֶת הַמֶּלֶךְ: "מָה מָצָאתָ בְּבֵיתוֹ שֶׁל חוֹטֵב הָעֵצִים הַפָּשׁוּט הַזֶּה? הֲרֵי הַבַּיִת כָּל-כָּךְ פָּשׁוּט וְקָטָן, הָאֹכֶל שֶׁהוּא מַגִּישׁ לְךָ אֵינוֹ מְשֻׁבָּח בְּיוֹתֵר וִילָדָיו הַקְּטַנִּים בֶּטַח מְכַרְכְּרִים סְבִיבְךָ </a:t>
            </a:r>
            <a:r>
              <a:rPr lang="he-IL" sz="1600" dirty="0" err="1">
                <a:effectLst/>
                <a:latin typeface="Fb Alfi" panose="02020503050405020304" pitchFamily="18" charset="-79"/>
                <a:ea typeface="David" panose="020E0502060401010101" pitchFamily="34" charset="-79"/>
                <a:cs typeface="Fb Alfi" panose="02020503050405020304" pitchFamily="18" charset="-79"/>
              </a:rPr>
              <a:t>בְּסִפּוּרֵי</a:t>
            </a:r>
            <a:r>
              <a:rPr lang="he-IL" sz="1600" dirty="0">
                <a:effectLst/>
                <a:latin typeface="Fb Alfi" panose="02020503050405020304" pitchFamily="18" charset="-79"/>
                <a:ea typeface="David" panose="020E0502060401010101" pitchFamily="34" charset="-79"/>
                <a:cs typeface="Fb Alfi" panose="02020503050405020304" pitchFamily="18" charset="-79"/>
              </a:rPr>
              <a:t> מַעֲשִׂיּוֹת וְלֹא נוֹתְנִים לְךָ מָנוֹחַ, מַדּוּעַ אִם-כֵּן בָּחַרְתָּ לְהִתְאַכְסֵן בְּבַיִת זֶה?".</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וְהַמֶּלֶךְ מַבִּיט בָּהֶם </a:t>
            </a:r>
            <a:r>
              <a:rPr lang="he-IL" sz="1600" dirty="0" err="1">
                <a:effectLst/>
                <a:latin typeface="Fb Alfi" panose="02020503050405020304" pitchFamily="18" charset="-79"/>
                <a:ea typeface="David" panose="020E0502060401010101" pitchFamily="34" charset="-79"/>
                <a:cs typeface="Fb Alfi" panose="02020503050405020304" pitchFamily="18" charset="-79"/>
              </a:rPr>
              <a:t>בְּעֵינַיִם</a:t>
            </a:r>
            <a:r>
              <a:rPr lang="he-IL" sz="1600" dirty="0">
                <a:effectLst/>
                <a:latin typeface="Fb Alfi" panose="02020503050405020304" pitchFamily="18" charset="-79"/>
                <a:ea typeface="David" panose="020E0502060401010101" pitchFamily="34" charset="-79"/>
                <a:cs typeface="Fb Alfi" panose="02020503050405020304" pitchFamily="18" charset="-79"/>
              </a:rPr>
              <a:t> מְבִינוֹת וּמַסְבִּיר: "אָכֵן צְדַקְתֶּם, הַבַּיִת דַּל, הָאֹכֶל פָּשׁוּט וְהַתְּנָאִים סָבִיב קָשִׁים. אוּלָם בְּכָל פַּעַם שֶׁאֲנִי דּוֹפֵק עַל דֶּלֶת בֵּיתָם, הַיְּלָדִים כְּבָר מְזַהִים אֶת הָאוֹרֵחַ שֶׁמֵּאַחֲרֵי הַמִּפְתָּן וְקוֹפְצִים בִּקְרִיאוֹת שִׂמְחָה וְחִבָּה גְּלוּיוֹת. רַק שָׁם בַּבַּיִת אֲנִי שׁוֹמֵעַ אֶת הַשִּׁירָה וְהַגִּילָה, אֶת הָאוֹר וְהַהִתְפַּעֲלוּת מִתּוֹךְ שִׂמְחָה </a:t>
            </a:r>
            <a:r>
              <a:rPr lang="he-IL" sz="1600" dirty="0" err="1">
                <a:effectLst/>
                <a:latin typeface="Fb Alfi" panose="02020503050405020304" pitchFamily="18" charset="-79"/>
                <a:ea typeface="David" panose="020E0502060401010101" pitchFamily="34" charset="-79"/>
                <a:cs typeface="Fb Alfi" panose="02020503050405020304" pitchFamily="18" charset="-79"/>
              </a:rPr>
              <a:t>אֲמִתִּית</a:t>
            </a:r>
            <a:r>
              <a:rPr lang="he-IL" sz="1600" dirty="0">
                <a:effectLst/>
                <a:latin typeface="Fb Alfi" panose="02020503050405020304" pitchFamily="18" charset="-79"/>
                <a:ea typeface="David" panose="020E0502060401010101" pitchFamily="34" charset="-79"/>
                <a:cs typeface="Fb Alfi" panose="02020503050405020304" pitchFamily="18" charset="-79"/>
              </a:rPr>
              <a:t> לְבוֹאוֹ שֶׁל הַמֶּלֶךְ וְרַק שָׁם מַזְכִּירִים לִי בְּכָל רֶגַע שֶׁהִנֵּה... עוֹד אֶחְזֹר לִהְיוֹת מֶלֶךְ כְּבָרִאשׁוֹנָה".</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 * *</a:t>
            </a:r>
          </a:p>
          <a:p>
            <a:pPr algn="just" rtl="1">
              <a:lnSpc>
                <a:spcPct val="115000"/>
              </a:lnSpc>
              <a:spcAft>
                <a:spcPts val="600"/>
              </a:spcAft>
            </a:pPr>
            <a:r>
              <a:rPr lang="he-IL" sz="1400" dirty="0">
                <a:effectLst/>
                <a:latin typeface="Fb Alfi" panose="02020503050405020304" pitchFamily="18" charset="-79"/>
                <a:ea typeface="David" panose="020E0502060401010101" pitchFamily="34" charset="-79"/>
                <a:cs typeface="Fb Alfi" panose="02020503050405020304" pitchFamily="18" charset="-79"/>
              </a:rPr>
              <a:t>מָשָׁל זֶה סִפֵּר הַחוֹזֶה מִלּוּבְּלִין לְאֶחָד מִתַּלְמִידָיו וְהִסְבִּיר לוֹ: "אָמְנָם </a:t>
            </a:r>
            <a:r>
              <a:rPr lang="he-IL" sz="1400" dirty="0" err="1">
                <a:effectLst/>
                <a:latin typeface="Fb Alfi" panose="02020503050405020304" pitchFamily="18" charset="-79"/>
                <a:ea typeface="David" panose="020E0502060401010101" pitchFamily="34" charset="-79"/>
                <a:cs typeface="Fb Alfi" panose="02020503050405020304" pitchFamily="18" charset="-79"/>
              </a:rPr>
              <a:t>שְׁכִינְתָּא</a:t>
            </a:r>
            <a:r>
              <a:rPr lang="he-IL" sz="1400" dirty="0">
                <a:effectLst/>
                <a:latin typeface="Fb Alfi" panose="02020503050405020304" pitchFamily="18" charset="-79"/>
                <a:ea typeface="David" panose="020E0502060401010101" pitchFamily="34" charset="-79"/>
                <a:cs typeface="Fb Alfi" panose="02020503050405020304" pitchFamily="18" charset="-79"/>
              </a:rPr>
              <a:t> </a:t>
            </a:r>
            <a:r>
              <a:rPr lang="he-IL" sz="1400" dirty="0" err="1">
                <a:effectLst/>
                <a:latin typeface="Fb Alfi" panose="02020503050405020304" pitchFamily="18" charset="-79"/>
                <a:ea typeface="David" panose="020E0502060401010101" pitchFamily="34" charset="-79"/>
                <a:cs typeface="Fb Alfi" panose="02020503050405020304" pitchFamily="18" charset="-79"/>
              </a:rPr>
              <a:t>בְּגָלוּתָא</a:t>
            </a:r>
            <a:r>
              <a:rPr lang="he-IL" sz="1400" dirty="0">
                <a:effectLst/>
                <a:latin typeface="Fb Alfi" panose="02020503050405020304" pitchFamily="18" charset="-79"/>
                <a:ea typeface="David" panose="020E0502060401010101" pitchFamily="34" charset="-79"/>
                <a:cs typeface="Fb Alfi" panose="02020503050405020304" pitchFamily="18" charset="-79"/>
              </a:rPr>
              <a:t>, וְהַמֶּלֶךְ מִסְתּוֹבֵב אִתָּנוּ וְלֹא שׁוֹכֵן בְּאַרְמוֹן הַפְּאֵר שֶׁלּוֹ – בֵּית-הַמִּקְדָּשׁ, כָּרָאוּי לְמֶלֶךְ-מַלְכֵי-הַמְּלָכִים.</a:t>
            </a:r>
          </a:p>
          <a:p>
            <a:pPr algn="just" rtl="1">
              <a:lnSpc>
                <a:spcPct val="115000"/>
              </a:lnSpc>
              <a:spcAft>
                <a:spcPts val="600"/>
              </a:spcAft>
            </a:pPr>
            <a:r>
              <a:rPr lang="he-IL" sz="1400" dirty="0">
                <a:effectLst/>
                <a:latin typeface="Fb Alfi" panose="02020503050405020304" pitchFamily="18" charset="-79"/>
                <a:ea typeface="David" panose="020E0502060401010101" pitchFamily="34" charset="-79"/>
                <a:cs typeface="Fb Alfi" panose="02020503050405020304" pitchFamily="18" charset="-79"/>
              </a:rPr>
              <a:t>אוּלָם אָנוּ, שֶׁמְּאָרְחִים אוֹתוֹ בְּבֵיתֵנוּ, צְרִיכִים לְקַבְּלוֹ מִתּוֹךְ שִׂמְחָה </a:t>
            </a:r>
            <a:r>
              <a:rPr lang="he-IL" sz="1400" dirty="0" err="1">
                <a:effectLst/>
                <a:latin typeface="Fb Alfi" panose="02020503050405020304" pitchFamily="18" charset="-79"/>
                <a:ea typeface="David" panose="020E0502060401010101" pitchFamily="34" charset="-79"/>
                <a:cs typeface="Fb Alfi" panose="02020503050405020304" pitchFamily="18" charset="-79"/>
              </a:rPr>
              <a:t>אֲמִתִּית</a:t>
            </a:r>
            <a:r>
              <a:rPr lang="he-IL" sz="1400" dirty="0">
                <a:effectLst/>
                <a:latin typeface="Fb Alfi" panose="02020503050405020304" pitchFamily="18" charset="-79"/>
                <a:ea typeface="David" panose="020E0502060401010101" pitchFamily="34" charset="-79"/>
                <a:cs typeface="Fb Alfi" panose="02020503050405020304" pitchFamily="18" charset="-79"/>
              </a:rPr>
              <a:t> </a:t>
            </a:r>
            <a:r>
              <a:rPr lang="he-IL" sz="1400" dirty="0" err="1">
                <a:effectLst/>
                <a:latin typeface="Fb Alfi" panose="02020503050405020304" pitchFamily="18" charset="-79"/>
                <a:ea typeface="David" panose="020E0502060401010101" pitchFamily="34" charset="-79"/>
                <a:cs typeface="Fb Alfi" panose="02020503050405020304" pitchFamily="18" charset="-79"/>
              </a:rPr>
              <a:t>וְתִקְוָה</a:t>
            </a:r>
            <a:r>
              <a:rPr lang="he-IL" sz="1400" dirty="0">
                <a:effectLst/>
                <a:latin typeface="Fb Alfi" panose="02020503050405020304" pitchFamily="18" charset="-79"/>
                <a:ea typeface="David" panose="020E0502060401010101" pitchFamily="34" charset="-79"/>
                <a:cs typeface="Fb Alfi" panose="02020503050405020304" pitchFamily="18" charset="-79"/>
              </a:rPr>
              <a:t> תְּמִידִית שֶׁהִנֵּה... עוֹד מְעַט יַחְזֹר הַמַּצָּב לְקַדְמוּתוֹ </a:t>
            </a:r>
            <a:r>
              <a:rPr lang="he-IL" sz="1400" dirty="0" err="1">
                <a:effectLst/>
                <a:latin typeface="Fb Alfi" panose="02020503050405020304" pitchFamily="18" charset="-79"/>
                <a:ea typeface="David" panose="020E0502060401010101" pitchFamily="34" charset="-79"/>
                <a:cs typeface="Fb Alfi" panose="02020503050405020304" pitchFamily="18" charset="-79"/>
              </a:rPr>
              <a:t>וּבְיָפְיו</a:t>
            </a:r>
            <a:r>
              <a:rPr lang="he-IL" sz="1400" dirty="0">
                <a:effectLst/>
                <a:latin typeface="Fb Alfi" panose="02020503050405020304" pitchFamily="18" charset="-79"/>
                <a:ea typeface="David" panose="020E0502060401010101" pitchFamily="34" charset="-79"/>
                <a:cs typeface="Fb Alfi" panose="02020503050405020304" pitchFamily="18" charset="-79"/>
              </a:rPr>
              <a:t>ֹ תֶּחֱזֶינָה עֵינֵנוּ.</a:t>
            </a:r>
          </a:p>
        </p:txBody>
      </p:sp>
      <p:sp>
        <p:nvSpPr>
          <p:cNvPr id="8" name="מלבן 7">
            <a:extLst>
              <a:ext uri="{FF2B5EF4-FFF2-40B4-BE49-F238E27FC236}">
                <a16:creationId xmlns:a16="http://schemas.microsoft.com/office/drawing/2014/main" id="{0B1209A1-702F-4E4B-90A7-B069BE607B8B}"/>
              </a:ext>
            </a:extLst>
          </p:cNvPr>
          <p:cNvSpPr/>
          <p:nvPr/>
        </p:nvSpPr>
        <p:spPr>
          <a:xfrm>
            <a:off x="442594" y="6422514"/>
            <a:ext cx="6595004" cy="113729"/>
          </a:xfrm>
          <a:prstGeom prst="rect">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21AF86CC-6228-4813-A3A5-37D6D7FC81B0}"/>
              </a:ext>
            </a:extLst>
          </p:cNvPr>
          <p:cNvSpPr txBox="1"/>
          <p:nvPr/>
        </p:nvSpPr>
        <p:spPr>
          <a:xfrm>
            <a:off x="442594" y="6710082"/>
            <a:ext cx="6674486" cy="1487843"/>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לאחר הסיפור, נדון עם התלמידים ונחליט יחד על "הפקודה היומית" – החלטה כיתתית בנושא הטעימה מהגאולה, אותה נקיים היום כולנו. הילדים יכתבו את הפקודה בעמוד המתאים בחוברת.</a:t>
            </a:r>
          </a:p>
          <a:p>
            <a:pPr algn="just" rtl="1">
              <a:lnSpc>
                <a:spcPct val="115000"/>
              </a:lnSpc>
            </a:pPr>
            <a:r>
              <a:rPr lang="he-IL" sz="1600" dirty="0">
                <a:latin typeface="Fb Alfi" panose="02020503050405020304" pitchFamily="18" charset="-79"/>
                <a:ea typeface="David" panose="020E0502060401010101" pitchFamily="34" charset="-79"/>
                <a:cs typeface="Fb Alfi" panose="02020503050405020304" pitchFamily="18" charset="-79"/>
              </a:rPr>
              <a:t>א-ג: עמוד 11.</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ד-ח: עמוד 14.</a:t>
            </a:r>
          </a:p>
        </p:txBody>
      </p:sp>
      <p:sp>
        <p:nvSpPr>
          <p:cNvPr id="11" name="מלבן 10">
            <a:extLst>
              <a:ext uri="{FF2B5EF4-FFF2-40B4-BE49-F238E27FC236}">
                <a16:creationId xmlns:a16="http://schemas.microsoft.com/office/drawing/2014/main" id="{14551514-2CBA-431B-9227-0F1449B4FF95}"/>
              </a:ext>
            </a:extLst>
          </p:cNvPr>
          <p:cNvSpPr/>
          <p:nvPr/>
        </p:nvSpPr>
        <p:spPr>
          <a:xfrm>
            <a:off x="482335" y="8637702"/>
            <a:ext cx="6595004" cy="1663490"/>
          </a:xfrm>
          <a:prstGeom prst="rect">
            <a:avLst/>
          </a:prstGeom>
          <a:solidFill>
            <a:schemeClr val="bg1"/>
          </a:solidFill>
          <a:ln w="38100">
            <a:solidFill>
              <a:srgbClr val="FF84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תיבת טקסט 11">
            <a:extLst>
              <a:ext uri="{FF2B5EF4-FFF2-40B4-BE49-F238E27FC236}">
                <a16:creationId xmlns:a16="http://schemas.microsoft.com/office/drawing/2014/main" id="{82008470-0021-4B64-B6F3-2CD2BC72453A}"/>
              </a:ext>
            </a:extLst>
          </p:cNvPr>
          <p:cNvSpPr txBox="1"/>
          <p:nvPr/>
        </p:nvSpPr>
        <p:spPr>
          <a:xfrm>
            <a:off x="442594" y="8305815"/>
            <a:ext cx="6674486" cy="355225"/>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הצעות למשימות:</a:t>
            </a:r>
          </a:p>
        </p:txBody>
      </p:sp>
    </p:spTree>
    <p:extLst>
      <p:ext uri="{BB962C8B-B14F-4D97-AF65-F5344CB8AC3E}">
        <p14:creationId xmlns:p14="http://schemas.microsoft.com/office/powerpoint/2010/main" val="288419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BB02E2B-C03A-4C56-884A-4F05F6C22D42}"/>
              </a:ext>
            </a:extLst>
          </p:cNvPr>
          <p:cNvSpPr/>
          <p:nvPr/>
        </p:nvSpPr>
        <p:spPr>
          <a:xfrm>
            <a:off x="753533" y="478368"/>
            <a:ext cx="6595004" cy="381000"/>
          </a:xfrm>
          <a:prstGeom prst="rect">
            <a:avLst/>
          </a:prstGeom>
          <a:solidFill>
            <a:srgbClr val="FF3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תמונה 15" descr="תמונה שמכילה טקסט&#10;&#10;התיאור נוצר באופן אוטומטי">
            <a:extLst>
              <a:ext uri="{FF2B5EF4-FFF2-40B4-BE49-F238E27FC236}">
                <a16:creationId xmlns:a16="http://schemas.microsoft.com/office/drawing/2014/main" id="{8EBA3B46-D2AA-4062-A8D5-068C21142C3B}"/>
              </a:ext>
            </a:extLst>
          </p:cNvPr>
          <p:cNvPicPr>
            <a:picLocks noChangeAspect="1"/>
          </p:cNvPicPr>
          <p:nvPr/>
        </p:nvPicPr>
        <p:blipFill rotWithShape="1">
          <a:blip r:embed="rId2">
            <a:extLst>
              <a:ext uri="{28A0092B-C50C-407E-A947-70E740481C1C}">
                <a14:useLocalDpi xmlns:a14="http://schemas.microsoft.com/office/drawing/2010/main" val="0"/>
              </a:ext>
            </a:extLst>
          </a:blip>
          <a:srcRect b="31911"/>
          <a:stretch/>
        </p:blipFill>
        <p:spPr>
          <a:xfrm>
            <a:off x="-317499" y="-45979"/>
            <a:ext cx="2644774" cy="1286348"/>
          </a:xfrm>
          <a:prstGeom prst="rect">
            <a:avLst/>
          </a:prstGeom>
        </p:spPr>
      </p:pic>
      <p:sp>
        <p:nvSpPr>
          <p:cNvPr id="17" name="תיבת טקסט 16">
            <a:extLst>
              <a:ext uri="{FF2B5EF4-FFF2-40B4-BE49-F238E27FC236}">
                <a16:creationId xmlns:a16="http://schemas.microsoft.com/office/drawing/2014/main" id="{20120E81-FBEF-4014-BF66-69B69F806E62}"/>
              </a:ext>
            </a:extLst>
          </p:cNvPr>
          <p:cNvSpPr txBox="1"/>
          <p:nvPr/>
        </p:nvSpPr>
        <p:spPr>
          <a:xfrm>
            <a:off x="6968067" y="69275"/>
            <a:ext cx="504006" cy="355225"/>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ב"ה</a:t>
            </a:r>
            <a:endParaRPr lang="en-US" sz="1400" u="none" strike="noStrike" dirty="0">
              <a:effectLst/>
              <a:latin typeface="Fb Alfi" panose="02020503050405020304" pitchFamily="18" charset="-79"/>
              <a:ea typeface="Arial" panose="020B0604020202020204" pitchFamily="34" charset="0"/>
              <a:cs typeface="Fb Alfi" panose="02020503050405020304" pitchFamily="18" charset="-79"/>
            </a:endParaRPr>
          </a:p>
        </p:txBody>
      </p:sp>
      <p:sp>
        <p:nvSpPr>
          <p:cNvPr id="18" name="תיבת טקסט 17">
            <a:extLst>
              <a:ext uri="{FF2B5EF4-FFF2-40B4-BE49-F238E27FC236}">
                <a16:creationId xmlns:a16="http://schemas.microsoft.com/office/drawing/2014/main" id="{89A8215E-603F-4A35-B7C1-78979973E0CB}"/>
              </a:ext>
            </a:extLst>
          </p:cNvPr>
          <p:cNvSpPr txBox="1"/>
          <p:nvPr/>
        </p:nvSpPr>
        <p:spPr>
          <a:xfrm>
            <a:off x="1908704" y="478368"/>
            <a:ext cx="3742267" cy="355225"/>
          </a:xfrm>
          <a:prstGeom prst="rect">
            <a:avLst/>
          </a:prstGeom>
          <a:noFill/>
        </p:spPr>
        <p:txBody>
          <a:bodyPr wrap="square">
            <a:spAutoFit/>
          </a:bodyPr>
          <a:lstStyle/>
          <a:p>
            <a:pPr algn="just" rtl="1">
              <a:lnSpc>
                <a:spcPct val="115000"/>
              </a:lnSpc>
            </a:pPr>
            <a:r>
              <a:rPr lang="he-IL" sz="1600"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rPr>
              <a:t>תוכנית יום מס 1 | ציפייה – לימוד ופעילות</a:t>
            </a:r>
            <a:endParaRPr lang="en-US" sz="1600" u="none" strike="noStrike"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endParaRPr>
          </a:p>
        </p:txBody>
      </p:sp>
      <p:sp>
        <p:nvSpPr>
          <p:cNvPr id="19" name="תיבת טקסט 18">
            <a:extLst>
              <a:ext uri="{FF2B5EF4-FFF2-40B4-BE49-F238E27FC236}">
                <a16:creationId xmlns:a16="http://schemas.microsoft.com/office/drawing/2014/main" id="{4D2FEFB1-8B56-4F99-A892-296041FC51C1}"/>
              </a:ext>
            </a:extLst>
          </p:cNvPr>
          <p:cNvSpPr txBox="1"/>
          <p:nvPr/>
        </p:nvSpPr>
        <p:spPr>
          <a:xfrm>
            <a:off x="442594" y="1291166"/>
            <a:ext cx="6674486" cy="3186770"/>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היום נלמד בכיתה על נושא הציפיי</a:t>
            </a:r>
            <a:r>
              <a:rPr lang="he-IL" sz="1600" dirty="0">
                <a:latin typeface="Fb Alfi" panose="02020503050405020304" pitchFamily="18" charset="-79"/>
                <a:ea typeface="David" panose="020E0502060401010101" pitchFamily="34" charset="-79"/>
                <a:cs typeface="Fb Alfi" panose="02020503050405020304" pitchFamily="18" charset="-79"/>
              </a:rPr>
              <a:t>ה לגאולה באמצעות פעילות לימודית מאתגרת:</a:t>
            </a:r>
          </a:p>
          <a:p>
            <a:pPr algn="just" rtl="1">
              <a:lnSpc>
                <a:spcPct val="115000"/>
              </a:lnSpc>
            </a:pPr>
            <a:endParaRPr lang="he-IL" sz="1600" dirty="0">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u="sng" dirty="0">
                <a:effectLst/>
                <a:latin typeface="Fb Alfi" panose="02020503050405020304" pitchFamily="18" charset="-79"/>
                <a:ea typeface="David" panose="020E0502060401010101" pitchFamily="34" charset="-79"/>
                <a:cs typeface="Fb Alfi" panose="02020503050405020304" pitchFamily="18" charset="-79"/>
              </a:rPr>
              <a:t>כיתות </a:t>
            </a:r>
            <a:r>
              <a:rPr lang="he-IL" sz="1600" u="sng" dirty="0">
                <a:latin typeface="Fb Alfi" panose="02020503050405020304" pitchFamily="18" charset="-79"/>
                <a:ea typeface="David" panose="020E0502060401010101" pitchFamily="34" charset="-79"/>
                <a:cs typeface="Fb Alfi" panose="02020503050405020304" pitchFamily="18" charset="-79"/>
              </a:rPr>
              <a:t>א'-ג'</a:t>
            </a:r>
            <a:r>
              <a:rPr lang="he-IL" sz="1600" dirty="0">
                <a:latin typeface="Fb Alfi" panose="02020503050405020304" pitchFamily="18" charset="-79"/>
                <a:ea typeface="David" panose="020E0502060401010101" pitchFamily="34" charset="-79"/>
                <a:cs typeface="Fb Alfi" panose="02020503050405020304" pitchFamily="18" charset="-79"/>
              </a:rPr>
              <a:t> – מצגת לימודית עם משפחת בן דוד, מלווה במשימה בחוברת (עמודים 3-4).</a:t>
            </a:r>
          </a:p>
          <a:p>
            <a:pPr algn="just" rtl="1">
              <a:lnSpc>
                <a:spcPct val="115000"/>
              </a:lnSpc>
            </a:pPr>
            <a:endParaRPr lang="he-IL" sz="1600" u="sng"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u="sng" dirty="0">
                <a:effectLst/>
                <a:latin typeface="Fb Alfi" panose="02020503050405020304" pitchFamily="18" charset="-79"/>
                <a:ea typeface="David" panose="020E0502060401010101" pitchFamily="34" charset="-79"/>
                <a:cs typeface="Fb Alfi" panose="02020503050405020304" pitchFamily="18" charset="-79"/>
              </a:rPr>
              <a:t>כיתות ד-ח'</a:t>
            </a:r>
            <a:r>
              <a:rPr lang="he-IL" sz="1600" dirty="0">
                <a:effectLst/>
                <a:latin typeface="Fb Alfi" panose="02020503050405020304" pitchFamily="18" charset="-79"/>
                <a:ea typeface="David" panose="020E0502060401010101" pitchFamily="34" charset="-79"/>
                <a:cs typeface="Fb Alfi" panose="02020503050405020304" pitchFamily="18" charset="-79"/>
              </a:rPr>
              <a:t> – חדר בריחה וירטואלי. על מנת להפעיל את חדר הבריחה </a:t>
            </a:r>
            <a:r>
              <a:rPr lang="he-IL" sz="1600" b="1" dirty="0">
                <a:effectLst/>
                <a:latin typeface="Fb Alfi" panose="02020503050405020304" pitchFamily="18" charset="-79"/>
                <a:ea typeface="David" panose="020E0502060401010101" pitchFamily="34" charset="-79"/>
                <a:cs typeface="Fb Alfi" panose="02020503050405020304" pitchFamily="18" charset="-79"/>
              </a:rPr>
              <a:t>חובה </a:t>
            </a:r>
            <a:r>
              <a:rPr lang="he-IL" sz="1600" dirty="0">
                <a:effectLst/>
                <a:latin typeface="Fb Alfi" panose="02020503050405020304" pitchFamily="18" charset="-79"/>
                <a:ea typeface="David" panose="020E0502060401010101" pitchFamily="34" charset="-79"/>
                <a:cs typeface="Fb Alfi" panose="02020503050405020304" pitchFamily="18" charset="-79"/>
              </a:rPr>
              <a:t>לצפות במדריך למורה שיצורף למצגת הפעילות. החוברת תשמש את הילדים כדפי רמזים לפתרון החידות בחדר הבריחה (עמודים 4-6).</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latin typeface="Fb Alfi" panose="02020503050405020304" pitchFamily="18" charset="-79"/>
                <a:ea typeface="David" panose="020E0502060401010101" pitchFamily="34" charset="-79"/>
                <a:cs typeface="Fb Alfi" panose="02020503050405020304" pitchFamily="18" charset="-79"/>
              </a:rPr>
              <a:t>במהלך הפעילות חשוב להרחיב על הרעיונות אותם אנו קוראים מהחוברת. לצורך כך מצורפים עבורכם קטעי העשרה בנושא:</a:t>
            </a:r>
            <a:endParaRPr lang="he-IL" sz="1600" dirty="0">
              <a:effectLst/>
              <a:latin typeface="Fb Alfi" panose="02020503050405020304" pitchFamily="18" charset="-79"/>
              <a:ea typeface="David" panose="020E0502060401010101" pitchFamily="34" charset="-79"/>
              <a:cs typeface="Fb Alfi" panose="02020503050405020304" pitchFamily="18" charset="-79"/>
            </a:endParaRPr>
          </a:p>
        </p:txBody>
      </p:sp>
      <p:sp>
        <p:nvSpPr>
          <p:cNvPr id="20" name="תיבת טקסט 19">
            <a:extLst>
              <a:ext uri="{FF2B5EF4-FFF2-40B4-BE49-F238E27FC236}">
                <a16:creationId xmlns:a16="http://schemas.microsoft.com/office/drawing/2014/main" id="{CE564491-695D-45F3-9A57-3A97A5D9D304}"/>
              </a:ext>
            </a:extLst>
          </p:cNvPr>
          <p:cNvSpPr txBox="1"/>
          <p:nvPr/>
        </p:nvSpPr>
        <p:spPr>
          <a:xfrm>
            <a:off x="442594" y="4720411"/>
            <a:ext cx="6674486" cy="5452005"/>
          </a:xfrm>
          <a:prstGeom prst="rect">
            <a:avLst/>
          </a:prstGeom>
          <a:noFill/>
        </p:spPr>
        <p:txBody>
          <a:bodyPr wrap="square">
            <a:spAutoFit/>
          </a:bodyPr>
          <a:lstStyle/>
          <a:p>
            <a:pPr algn="just"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	הציפיה לגאולה - משפיעה ועוזרת, להביא את הגאולה יותר מהר.</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"אפילו אין ביד ישראל אלא הקיווי </a:t>
            </a:r>
            <a:r>
              <a:rPr lang="he-IL" sz="1600" dirty="0" err="1">
                <a:effectLst/>
                <a:latin typeface="Fb Alfi" panose="02020503050405020304" pitchFamily="18" charset="-79"/>
                <a:ea typeface="David" panose="020E0502060401010101" pitchFamily="34" charset="-79"/>
                <a:cs typeface="Fb Alfi" panose="02020503050405020304" pitchFamily="18" charset="-79"/>
              </a:rPr>
              <a:t>כדאים</a:t>
            </a:r>
            <a:r>
              <a:rPr lang="he-IL" sz="1600" dirty="0">
                <a:effectLst/>
                <a:latin typeface="Fb Alfi" panose="02020503050405020304" pitchFamily="18" charset="-79"/>
                <a:ea typeface="David" panose="020E0502060401010101" pitchFamily="34" charset="-79"/>
                <a:cs typeface="Fb Alfi" panose="02020503050405020304" pitchFamily="18" charset="-79"/>
              </a:rPr>
              <a:t> הם לגאולה בשכר הקווי" (במדרש, ילקוט שמעוני תהילים רמז תשלו)</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מה פירוש: "</a:t>
            </a:r>
            <a:r>
              <a:rPr lang="he-IL" sz="1600" dirty="0" err="1">
                <a:effectLst/>
                <a:latin typeface="Fb Alfi" panose="02020503050405020304" pitchFamily="18" charset="-79"/>
                <a:ea typeface="David" panose="020E0502060401010101" pitchFamily="34" charset="-79"/>
                <a:cs typeface="Fb Alfi" panose="02020503050405020304" pitchFamily="18" charset="-79"/>
              </a:rPr>
              <a:t>כדאים</a:t>
            </a:r>
            <a:r>
              <a:rPr lang="he-IL" sz="1600" dirty="0">
                <a:effectLst/>
                <a:latin typeface="Fb Alfi" panose="02020503050405020304" pitchFamily="18" charset="-79"/>
                <a:ea typeface="David" panose="020E0502060401010101" pitchFamily="34" charset="-79"/>
                <a:cs typeface="Fb Alfi" panose="02020503050405020304" pitchFamily="18" charset="-79"/>
              </a:rPr>
              <a:t> הם לגאולה בשכר הקיווי"? </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נכון, השכר על הציפיה, יהיה - הגאולה! </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	הרבי דיבר פעמים רבות מאד, על ההכרח שכל יהודי יבקש מהשם שיביא את הגאולה במהרה. </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מדברי הרבי:</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"הדבר היחיד שעדיין מעכב את הגאולה הוא הצורך שכל בני ישראל יבקשו וידרשו ויתבעו מהקדוש ברוך הוא להביא את הגאולה האמיתית והשלימה".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 (התוועדויות תשמ"ז כרך ב, עמ' 164)</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	רבי שמעון בר יוחאי (מדרש תהילים מזמור </a:t>
            </a:r>
            <a:r>
              <a:rPr lang="he-IL" sz="1600" dirty="0" err="1">
                <a:effectLst/>
                <a:latin typeface="Fb Alfi" panose="02020503050405020304" pitchFamily="18" charset="-79"/>
                <a:ea typeface="David" panose="020E0502060401010101" pitchFamily="34" charset="-79"/>
                <a:cs typeface="Fb Alfi" panose="02020503050405020304" pitchFamily="18" charset="-79"/>
              </a:rPr>
              <a:t>יז</a:t>
            </a:r>
            <a:r>
              <a:rPr lang="he-IL" sz="1600" dirty="0">
                <a:effectLst/>
                <a:latin typeface="Fb Alfi" panose="02020503050405020304" pitchFamily="18" charset="-79"/>
                <a:ea typeface="David" panose="020E0502060401010101" pitchFamily="34" charset="-79"/>
                <a:cs typeface="Fb Alfi" panose="02020503050405020304" pitchFamily="18" charset="-79"/>
              </a:rPr>
              <a:t>) אמר שכל האלפים שנפלו במלחמה בימי דוד, לא נפלו אלא על שלא תבעו את בנין בית המקדש. "לפיכך התקינו חסידים הראשונים שיהיו מתפללים שלוש תפילות בכל יום והתקינו בו "אנא רחום ברחמיך הרבים השב שכינתך לציון וסדר העבודה לירושלים" ותקנו "בונה ירושלים" ברכה בפני עצמה בתפילה ובברכת המזון". </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ואכן בתפילה ובברכת המזון, ישנם </a:t>
            </a:r>
            <a:r>
              <a:rPr lang="he-IL" sz="1600" dirty="0" err="1">
                <a:effectLst/>
                <a:latin typeface="Fb Alfi" panose="02020503050405020304" pitchFamily="18" charset="-79"/>
                <a:ea typeface="David" panose="020E0502060401010101" pitchFamily="34" charset="-79"/>
                <a:cs typeface="Fb Alfi" panose="02020503050405020304" pitchFamily="18" charset="-79"/>
              </a:rPr>
              <a:t>איזכורים</a:t>
            </a:r>
            <a:r>
              <a:rPr lang="he-IL" sz="1600" dirty="0">
                <a:effectLst/>
                <a:latin typeface="Fb Alfi" panose="02020503050405020304" pitchFamily="18" charset="-79"/>
                <a:ea typeface="David" panose="020E0502060401010101" pitchFamily="34" charset="-79"/>
                <a:cs typeface="Fb Alfi" panose="02020503050405020304" pitchFamily="18" charset="-79"/>
              </a:rPr>
              <a:t> רבים לבקשת הגאולה. </a:t>
            </a:r>
          </a:p>
        </p:txBody>
      </p:sp>
      <p:sp>
        <p:nvSpPr>
          <p:cNvPr id="22" name="מלבן 21">
            <a:extLst>
              <a:ext uri="{FF2B5EF4-FFF2-40B4-BE49-F238E27FC236}">
                <a16:creationId xmlns:a16="http://schemas.microsoft.com/office/drawing/2014/main" id="{82E9396F-5940-4C1F-A150-CD43D5953C03}"/>
              </a:ext>
            </a:extLst>
          </p:cNvPr>
          <p:cNvSpPr/>
          <p:nvPr/>
        </p:nvSpPr>
        <p:spPr>
          <a:xfrm>
            <a:off x="442594" y="4541402"/>
            <a:ext cx="6595004" cy="113729"/>
          </a:xfrm>
          <a:prstGeom prst="rect">
            <a:avLst/>
          </a:prstGeom>
          <a:solidFill>
            <a:srgbClr val="FF3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8558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תיבת טקסט 19">
            <a:extLst>
              <a:ext uri="{FF2B5EF4-FFF2-40B4-BE49-F238E27FC236}">
                <a16:creationId xmlns:a16="http://schemas.microsoft.com/office/drawing/2014/main" id="{CE564491-695D-45F3-9A57-3A97A5D9D304}"/>
              </a:ext>
            </a:extLst>
          </p:cNvPr>
          <p:cNvSpPr txBox="1"/>
          <p:nvPr/>
        </p:nvSpPr>
        <p:spPr>
          <a:xfrm>
            <a:off x="442594" y="397793"/>
            <a:ext cx="6674486" cy="3186770"/>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	בהלכות פרה אדומה אומר הרמב"ם: ותשע פרות אדומות נעשו משנצטוו במצווה זו עד שחרב הבית בשנייה, ראשונה עשה משה רבינו, שנייה עשה עזרא ושבע מעזרא עד חורבן הבית, והעשירית יעשה המלך המשיח מהרה יגלה אמן כן יהי רצון.</a:t>
            </a:r>
          </a:p>
          <a:p>
            <a:pPr algn="just"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מדוע מכניס הרמב"ם באמצע הלכות, מילים של תפילה וייחול לגאולה? </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הרבי מבאר את הדברים בהרחבה ומסכם: </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וזוהי כוונת הרמב"ם - א)הכניס את תפילת "מהרה יגלה אמן כן יהיה רצון", ב) הוסיף "מהרה", מה שיותר מהר, ג) דווקא שלא במקומה, בהלכות פרה אדומה – בכך מדגיש הרמב"ם הלכה, עד כמה צריך להיות ה"מחכה לביאתו", עד שגם כאשר עניין המשיח עולה בדרך אגב, בעניין אחר, צריך הדבר לעורר מיד אצל היהודי תפילה "מהרה יגלה אמן כן יהי רצון"!</a:t>
            </a:r>
          </a:p>
        </p:txBody>
      </p:sp>
    </p:spTree>
    <p:extLst>
      <p:ext uri="{BB962C8B-B14F-4D97-AF65-F5344CB8AC3E}">
        <p14:creationId xmlns:p14="http://schemas.microsoft.com/office/powerpoint/2010/main" val="127368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BB02E2B-C03A-4C56-884A-4F05F6C22D42}"/>
              </a:ext>
            </a:extLst>
          </p:cNvPr>
          <p:cNvSpPr/>
          <p:nvPr/>
        </p:nvSpPr>
        <p:spPr>
          <a:xfrm>
            <a:off x="753533" y="478368"/>
            <a:ext cx="6595004" cy="381000"/>
          </a:xfrm>
          <a:prstGeom prst="rect">
            <a:avLst/>
          </a:prstGeom>
          <a:solidFill>
            <a:srgbClr val="FF3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תמונה 15" descr="תמונה שמכילה טקסט&#10;&#10;התיאור נוצר באופן אוטומטי">
            <a:extLst>
              <a:ext uri="{FF2B5EF4-FFF2-40B4-BE49-F238E27FC236}">
                <a16:creationId xmlns:a16="http://schemas.microsoft.com/office/drawing/2014/main" id="{8EBA3B46-D2AA-4062-A8D5-068C21142C3B}"/>
              </a:ext>
            </a:extLst>
          </p:cNvPr>
          <p:cNvPicPr>
            <a:picLocks noChangeAspect="1"/>
          </p:cNvPicPr>
          <p:nvPr/>
        </p:nvPicPr>
        <p:blipFill rotWithShape="1">
          <a:blip r:embed="rId2">
            <a:extLst>
              <a:ext uri="{28A0092B-C50C-407E-A947-70E740481C1C}">
                <a14:useLocalDpi xmlns:a14="http://schemas.microsoft.com/office/drawing/2010/main" val="0"/>
              </a:ext>
            </a:extLst>
          </a:blip>
          <a:srcRect b="31911"/>
          <a:stretch/>
        </p:blipFill>
        <p:spPr>
          <a:xfrm>
            <a:off x="-317499" y="-45979"/>
            <a:ext cx="2644774" cy="1286348"/>
          </a:xfrm>
          <a:prstGeom prst="rect">
            <a:avLst/>
          </a:prstGeom>
        </p:spPr>
      </p:pic>
      <p:sp>
        <p:nvSpPr>
          <p:cNvPr id="17" name="תיבת טקסט 16">
            <a:extLst>
              <a:ext uri="{FF2B5EF4-FFF2-40B4-BE49-F238E27FC236}">
                <a16:creationId xmlns:a16="http://schemas.microsoft.com/office/drawing/2014/main" id="{20120E81-FBEF-4014-BF66-69B69F806E62}"/>
              </a:ext>
            </a:extLst>
          </p:cNvPr>
          <p:cNvSpPr txBox="1"/>
          <p:nvPr/>
        </p:nvSpPr>
        <p:spPr>
          <a:xfrm>
            <a:off x="6968067" y="69275"/>
            <a:ext cx="504006" cy="355225"/>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ב"ה</a:t>
            </a:r>
            <a:endParaRPr lang="en-US" sz="1400" u="none" strike="noStrike" dirty="0">
              <a:effectLst/>
              <a:latin typeface="Fb Alfi" panose="02020503050405020304" pitchFamily="18" charset="-79"/>
              <a:ea typeface="Arial" panose="020B0604020202020204" pitchFamily="34" charset="0"/>
              <a:cs typeface="Fb Alfi" panose="02020503050405020304" pitchFamily="18" charset="-79"/>
            </a:endParaRPr>
          </a:p>
        </p:txBody>
      </p:sp>
      <p:sp>
        <p:nvSpPr>
          <p:cNvPr id="18" name="תיבת טקסט 17">
            <a:extLst>
              <a:ext uri="{FF2B5EF4-FFF2-40B4-BE49-F238E27FC236}">
                <a16:creationId xmlns:a16="http://schemas.microsoft.com/office/drawing/2014/main" id="{89A8215E-603F-4A35-B7C1-78979973E0CB}"/>
              </a:ext>
            </a:extLst>
          </p:cNvPr>
          <p:cNvSpPr txBox="1"/>
          <p:nvPr/>
        </p:nvSpPr>
        <p:spPr>
          <a:xfrm>
            <a:off x="1908704" y="478368"/>
            <a:ext cx="3742267" cy="355225"/>
          </a:xfrm>
          <a:prstGeom prst="rect">
            <a:avLst/>
          </a:prstGeom>
          <a:noFill/>
        </p:spPr>
        <p:txBody>
          <a:bodyPr wrap="square">
            <a:spAutoFit/>
          </a:bodyPr>
          <a:lstStyle/>
          <a:p>
            <a:pPr algn="just" rtl="1">
              <a:lnSpc>
                <a:spcPct val="115000"/>
              </a:lnSpc>
            </a:pPr>
            <a:r>
              <a:rPr lang="he-IL" sz="1600"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rPr>
              <a:t>תוכנית יום מס 2 | ציפייה – סיפור ומשימה</a:t>
            </a:r>
            <a:endParaRPr lang="en-US" sz="1600" u="none" strike="noStrike"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endParaRPr>
          </a:p>
        </p:txBody>
      </p:sp>
      <p:sp>
        <p:nvSpPr>
          <p:cNvPr id="19" name="תיבת טקסט 18">
            <a:extLst>
              <a:ext uri="{FF2B5EF4-FFF2-40B4-BE49-F238E27FC236}">
                <a16:creationId xmlns:a16="http://schemas.microsoft.com/office/drawing/2014/main" id="{4D2FEFB1-8B56-4F99-A892-296041FC51C1}"/>
              </a:ext>
            </a:extLst>
          </p:cNvPr>
          <p:cNvSpPr txBox="1"/>
          <p:nvPr/>
        </p:nvSpPr>
        <p:spPr>
          <a:xfrm>
            <a:off x="442594" y="1305021"/>
            <a:ext cx="6674486" cy="9542356"/>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היום נעסוק בנושא הציפייה באמצעות סיפור בכיתה. ניתן לספר את הסיפור לתלמידים או לתת להם להמחיז אותו.</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הציפיה לגאולה מלווה את עמנו מאז התהוותו. כבר במצרים ציפו ישראל לגאולה ואכן - הם זכו לה. </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אנו יכולים ללמוד הרבה מן האמונה החזקה שליוותה אותם, ומן המעשים שהם עשו מתוך בטחון מוחלט שהנה תיכף… הם יגאלו. </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ctr"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עֵצִים שֶׁל תִּקְוָה</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"אַבָּא, לְשֵׁם מָה אַתָּה לוֹקֵחַ אִתְּךָ אֶת הַגְּזָעִים הָעֲנָקִיִּים הָאֵלֶּה?", שָׁאַל אִיעֶזֶר אֶת אָבִיו.</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זֶה הָיָה בַּיּוֹם שֶׁבּוֹ בְּנֵי יִשְׂרָאֵל יָצְאוּ מִמִּצְרַיִם. כֻּלָּם אָרְזוּ מַהֵר אֶת חֶפְצֵיהֶם וְהִתְכּוֹנְנוּ לָצֵאת לַדֶּרֶךְ. אֲבָל אַבָּא שֶׁל אִיעֶזֶר הִזְדָּרֵז לָלֶכֶת </a:t>
            </a:r>
            <a:r>
              <a:rPr lang="he-IL" sz="1600" dirty="0" err="1">
                <a:effectLst/>
                <a:latin typeface="Fb Alfi" panose="02020503050405020304" pitchFamily="18" charset="-79"/>
                <a:ea typeface="David" panose="020E0502060401010101" pitchFamily="34" charset="-79"/>
                <a:cs typeface="Fb Alfi" panose="02020503050405020304" pitchFamily="18" charset="-79"/>
              </a:rPr>
              <a:t>לְחֻרְשַׁת</a:t>
            </a:r>
            <a:r>
              <a:rPr lang="he-IL" sz="1600" dirty="0">
                <a:effectLst/>
                <a:latin typeface="Fb Alfi" panose="02020503050405020304" pitchFamily="18" charset="-79"/>
                <a:ea typeface="David" panose="020E0502060401010101" pitchFamily="34" charset="-79"/>
                <a:cs typeface="Fb Alfi" panose="02020503050405020304" pitchFamily="18" charset="-79"/>
              </a:rPr>
              <a:t> הָעֵצִים הַגְּדוֹלָה, וְכָרַת מִשָּׁם שְׁנֵי עֵצִים עֲנָקִיִּים. אֶת הָעֵצִים הֶעֱמִיס עַל עֲגָלָה וְלָקַח אוֹתָם עִמּוֹ.</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"עוֹד תִּרְאֶה, אִיעֶזֶר", עָנָה לִבְנוֹ. "אֲנַחְנוּ נִצְטָרֵךְ אֶת הָעֵצִים הָאֵלֶּה".</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אִיעֶזֶר הִבְחִין כִּי אָבִיו לֹא הָיָה הַיָּחִיד שֶׁלָּקַח אִתּוֹ גִּזְעֵי עֵצִים. עוֹד אֲנָשִׁים הֶעֱמִיסוּ גְּזָעִים עֲנָקִיִּים עַל עֲגָלוֹת וְיָצְאוּ אִתָּם אֶל הַמִּדְבָּר.</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"אַבָּא, מָה הֵם הָעֵצִים הָאֵלֶּה?", הִמְשִׁיךְ לִשְׁאוֹל.</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a:t>
            </a:r>
            <a:r>
              <a:rPr lang="he-IL" sz="1600" dirty="0" err="1">
                <a:effectLst/>
                <a:latin typeface="Fb Alfi" panose="02020503050405020304" pitchFamily="18" charset="-79"/>
                <a:ea typeface="David" panose="020E0502060401010101" pitchFamily="34" charset="-79"/>
                <a:cs typeface="Fb Alfi" panose="02020503050405020304" pitchFamily="18" charset="-79"/>
              </a:rPr>
              <a:t>עַכְשָׁו</a:t>
            </a:r>
            <a:r>
              <a:rPr lang="he-IL" sz="1600" dirty="0">
                <a:effectLst/>
                <a:latin typeface="Fb Alfi" panose="02020503050405020304" pitchFamily="18" charset="-79"/>
                <a:ea typeface="David" panose="020E0502060401010101" pitchFamily="34" charset="-79"/>
                <a:cs typeface="Fb Alfi" panose="02020503050405020304" pitchFamily="18" charset="-79"/>
              </a:rPr>
              <a:t> אֲנַחְנוּ מְמַהֲרִים", עָנָה אַבָּא. "בָּעֶרֶב, כְּשֶׁנָּנוּחַ, אֲסַפֵּר לְךָ".</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כָּל הַיּוֹם צִפָּה אִיעֶזֶר לִשְׁמֹעַ אֶת הַסּוֹד שֶׁל הָעֵצִים הָאֵלֶּה. וּבֶאֱמֶת, כְּשֶׁעָצְרוּ בָּעֶרֶב סִפֵּר לוֹ אַבָּא אֶת הַסִּפּוּר:</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"לִפְנֵי שָׁנִים רַבּוֹת, כְּשֶׁיַּעֲקֹב אָבִינוּ, הַסַּבָּא שֶׁל הַסַּבָּא שֶׁלָּנוּ, יָרַד לְמִצְרַיִם, הוּא הֵבִיא אִתּוֹ שְׁתִילִים שֶׁל עֲצֵי שִׁטָּה, וְנָטַע אוֹתָם בְּמִצְרַיִם. הוּא אָמַר לְבָנָיו שֶׁהוּא צוֹפֶה בְּרוּחַ הַקֹּדֶשׁ שֶׁכַּעֲבֹר שָׁנִים רַבּוֹת, כְּשֶׁנֵּצֵא מִמִּצְרַיִם, נִצְטָרֵךְ לִבְנוֹת מִשְׁכָּן </a:t>
            </a:r>
            <a:r>
              <a:rPr lang="he-IL" sz="1600" dirty="0" err="1">
                <a:effectLst/>
                <a:latin typeface="Fb Alfi" panose="02020503050405020304" pitchFamily="18" charset="-79"/>
                <a:ea typeface="David" panose="020E0502060401010101" pitchFamily="34" charset="-79"/>
                <a:cs typeface="Fb Alfi" panose="02020503050405020304" pitchFamily="18" charset="-79"/>
              </a:rPr>
              <a:t>לֵאלֹקִים</a:t>
            </a:r>
            <a:r>
              <a:rPr lang="he-IL" sz="1600" dirty="0">
                <a:effectLst/>
                <a:latin typeface="Fb Alfi" panose="02020503050405020304" pitchFamily="18" charset="-79"/>
                <a:ea typeface="David" panose="020E0502060401010101" pitchFamily="34" charset="-79"/>
                <a:cs typeface="Fb Alfi" panose="02020503050405020304" pitchFamily="18" charset="-79"/>
              </a:rPr>
              <a:t> מֵעֲצֵי שִׁטָּה, וְלָכֵן הוּא נוֹטֵעַ אֶת הָעֵצִים הָאֵלֶּה. הָעֵצִים יִגְדְּלוּ וְיִצְמְחוּ, וּבְבוֹא הַזְּמַן נִכְרֹת אוֹתָם </a:t>
            </a:r>
            <a:r>
              <a:rPr lang="he-IL" sz="1600" dirty="0" err="1">
                <a:effectLst/>
                <a:latin typeface="Fb Alfi" panose="02020503050405020304" pitchFamily="18" charset="-79"/>
                <a:ea typeface="David" panose="020E0502060401010101" pitchFamily="34" charset="-79"/>
                <a:cs typeface="Fb Alfi" panose="02020503050405020304" pitchFamily="18" charset="-79"/>
              </a:rPr>
              <a:t>וְנִקַּח</a:t>
            </a:r>
            <a:r>
              <a:rPr lang="he-IL" sz="1600" dirty="0">
                <a:effectLst/>
                <a:latin typeface="Fb Alfi" panose="02020503050405020304" pitchFamily="18" charset="-79"/>
                <a:ea typeface="David" panose="020E0502060401010101" pitchFamily="34" charset="-79"/>
                <a:cs typeface="Fb Alfi" panose="02020503050405020304" pitchFamily="18" charset="-79"/>
              </a:rPr>
              <a:t> אוֹתָם אִתָּנוּ וְנִבְנֶה מֵהֶם מִשְׁכָּן.</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כָּל הַשָּׁנִים שֶׁהָיִינוּ עֲבָדִים בְּמִצְרַיִם הָיִינוּ מַבִּיטִים בָּעֵצִים הָעוֹלִים וְצוֹמְחִים, וְהָיִינוּ שׁוֹאֲבִים מֵהֶם עִידוּד </a:t>
            </a:r>
            <a:r>
              <a:rPr lang="he-IL" sz="1600" dirty="0" err="1">
                <a:effectLst/>
                <a:latin typeface="Fb Alfi" panose="02020503050405020304" pitchFamily="18" charset="-79"/>
                <a:ea typeface="David" panose="020E0502060401010101" pitchFamily="34" charset="-79"/>
                <a:cs typeface="Fb Alfi" panose="02020503050405020304" pitchFamily="18" charset="-79"/>
              </a:rPr>
              <a:t>וְתִקְוָה</a:t>
            </a:r>
            <a:r>
              <a:rPr lang="he-IL" sz="1600" dirty="0">
                <a:effectLst/>
                <a:latin typeface="Fb Alfi" panose="02020503050405020304" pitchFamily="18" charset="-79"/>
                <a:ea typeface="David" panose="020E0502060401010101" pitchFamily="34" charset="-79"/>
                <a:cs typeface="Fb Alfi" panose="02020503050405020304" pitchFamily="18" charset="-79"/>
              </a:rPr>
              <a:t>. הָעֵצִים הָאֵלֶּה הִזְכִּירוּ לָנוּ אֶת הַבְטָחַת יַעֲקֹב, שֶׁיּוֹם אֶחָד נִגָּאֵל וְנֵצֵא מִמִּצְרַיִם, וְנִבְנֶה מִשְׁכָּן </a:t>
            </a:r>
            <a:r>
              <a:rPr lang="he-IL" sz="1600" dirty="0" err="1">
                <a:effectLst/>
                <a:latin typeface="Fb Alfi" panose="02020503050405020304" pitchFamily="18" charset="-79"/>
                <a:ea typeface="David" panose="020E0502060401010101" pitchFamily="34" charset="-79"/>
                <a:cs typeface="Fb Alfi" panose="02020503050405020304" pitchFamily="18" charset="-79"/>
              </a:rPr>
              <a:t>לֵאלֹקִים</a:t>
            </a:r>
            <a:r>
              <a:rPr lang="he-IL" sz="1600" dirty="0">
                <a:effectLst/>
                <a:latin typeface="Fb Alfi" panose="02020503050405020304" pitchFamily="18" charset="-79"/>
                <a:ea typeface="David" panose="020E0502060401010101" pitchFamily="34" charset="-79"/>
                <a:cs typeface="Fb Alfi" panose="02020503050405020304" pitchFamily="18" charset="-79"/>
              </a:rPr>
              <a:t>".</a:t>
            </a:r>
          </a:p>
        </p:txBody>
      </p:sp>
      <p:sp>
        <p:nvSpPr>
          <p:cNvPr id="9" name="מלבן 8">
            <a:extLst>
              <a:ext uri="{FF2B5EF4-FFF2-40B4-BE49-F238E27FC236}">
                <a16:creationId xmlns:a16="http://schemas.microsoft.com/office/drawing/2014/main" id="{06C16CCA-341E-466E-95D6-ED9E50DB4E38}"/>
              </a:ext>
            </a:extLst>
          </p:cNvPr>
          <p:cNvSpPr/>
          <p:nvPr/>
        </p:nvSpPr>
        <p:spPr>
          <a:xfrm>
            <a:off x="442594" y="3530012"/>
            <a:ext cx="6595004" cy="113729"/>
          </a:xfrm>
          <a:prstGeom prst="rect">
            <a:avLst/>
          </a:prstGeom>
          <a:solidFill>
            <a:srgbClr val="FF3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8197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תיבת טקסט 18">
            <a:extLst>
              <a:ext uri="{FF2B5EF4-FFF2-40B4-BE49-F238E27FC236}">
                <a16:creationId xmlns:a16="http://schemas.microsoft.com/office/drawing/2014/main" id="{4D2FEFB1-8B56-4F99-A892-296041FC51C1}"/>
              </a:ext>
            </a:extLst>
          </p:cNvPr>
          <p:cNvSpPr txBox="1"/>
          <p:nvPr/>
        </p:nvSpPr>
        <p:spPr>
          <a:xfrm>
            <a:off x="442594" y="473748"/>
            <a:ext cx="6674486" cy="2928238"/>
          </a:xfrm>
          <a:prstGeom prst="rect">
            <a:avLst/>
          </a:prstGeom>
          <a:noFill/>
        </p:spPr>
        <p:txBody>
          <a:bodyPr wrap="square">
            <a:spAutoFit/>
          </a:bodyPr>
          <a:lstStyle/>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"אָז מֵהָעֵצִים שֶׁלָּקַחְנוּ יִבָּנֶה הַמִּשְׁכָּן?", שָׁאַל אִיעֶזֶר.</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"כֵּן, אֲנַחְנוּ מְחַכִּים שֶׁנְּקַבֵּל אֶת </a:t>
            </a:r>
            <a:r>
              <a:rPr lang="he-IL" sz="1600" dirty="0" err="1">
                <a:effectLst/>
                <a:latin typeface="Fb Alfi" panose="02020503050405020304" pitchFamily="18" charset="-79"/>
                <a:ea typeface="David" panose="020E0502060401010101" pitchFamily="34" charset="-79"/>
                <a:cs typeface="Fb Alfi" panose="02020503050405020304" pitchFamily="18" charset="-79"/>
              </a:rPr>
              <a:t>הַצִּוּוּי</a:t>
            </a:r>
            <a:r>
              <a:rPr lang="he-IL" sz="1600" dirty="0">
                <a:effectLst/>
                <a:latin typeface="Fb Alfi" panose="02020503050405020304" pitchFamily="18" charset="-79"/>
                <a:ea typeface="David" panose="020E0502060401010101" pitchFamily="34" charset="-79"/>
                <a:cs typeface="Fb Alfi" panose="02020503050405020304" pitchFamily="18" charset="-79"/>
              </a:rPr>
              <a:t> לִבְנוֹת אֶת הַמִּשְׁכָּן, וְאָז כָּל מִי שֶׁהֵבִיא אִתּוֹ עֵצִים יִתְרֹם אוֹתָם לִמְלֶאכֶת הַמִּשְׁכָּן", עָנָה אַבָּא.</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אִיעֶזֶר הִתְרַגֵּשׁ מְאוֹד וְצִפָּה בְּקֹצֶר רוּחַ לַצִּוּוּי עַל עֲשִׂיַּת הַמִּשְׁכָּן. וְאָז זֶה קָרָה. מֹשֶׁה רַבֵּנוּ יָרַד מֵהַר סִינַי וּמָסַר לִבְנֵי יִשְׂרָאֵל כִּי הוֹלְכִים לִבְנוֹת מִשְׁכָּן </a:t>
            </a:r>
            <a:r>
              <a:rPr lang="he-IL" sz="1600" dirty="0" err="1">
                <a:effectLst/>
                <a:latin typeface="Fb Alfi" panose="02020503050405020304" pitchFamily="18" charset="-79"/>
                <a:ea typeface="David" panose="020E0502060401010101" pitchFamily="34" charset="-79"/>
                <a:cs typeface="Fb Alfi" panose="02020503050405020304" pitchFamily="18" charset="-79"/>
              </a:rPr>
              <a:t>לֵאלֹקִים</a:t>
            </a:r>
            <a:r>
              <a:rPr lang="he-IL" sz="1600" dirty="0">
                <a:effectLst/>
                <a:latin typeface="Fb Alfi" panose="02020503050405020304" pitchFamily="18" charset="-79"/>
                <a:ea typeface="David" panose="020E0502060401010101" pitchFamily="34" charset="-79"/>
                <a:cs typeface="Fb Alfi" panose="02020503050405020304" pitchFamily="18" charset="-79"/>
              </a:rPr>
              <a:t>. הוּא הוֹדִיעַ שֶׁכָּל מִי שֶׁיֵּשׁ לוֹ עֲצֵי שִׁטָּה, מֻזְמָן </a:t>
            </a:r>
            <a:r>
              <a:rPr lang="he-IL" sz="1600" dirty="0" err="1">
                <a:effectLst/>
                <a:latin typeface="Fb Alfi" panose="02020503050405020304" pitchFamily="18" charset="-79"/>
                <a:ea typeface="David" panose="020E0502060401010101" pitchFamily="34" charset="-79"/>
                <a:cs typeface="Fb Alfi" panose="02020503050405020304" pitchFamily="18" charset="-79"/>
              </a:rPr>
              <a:t>לִתְרֹם</a:t>
            </a:r>
            <a:r>
              <a:rPr lang="he-IL" sz="1600" dirty="0">
                <a:effectLst/>
                <a:latin typeface="Fb Alfi" panose="02020503050405020304" pitchFamily="18" charset="-79"/>
                <a:ea typeface="David" panose="020E0502060401010101" pitchFamily="34" charset="-79"/>
                <a:cs typeface="Fb Alfi" panose="02020503050405020304" pitchFamily="18" charset="-79"/>
              </a:rPr>
              <a:t> אוֹתָם בַּעֲבוּר הַבְּנִיָּה.</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"בּוֹא, אִיעֶזֶר", אָמַר לוֹ אַבָּא בְּשִׂמְחָה. "</a:t>
            </a:r>
            <a:r>
              <a:rPr lang="he-IL" sz="1600" dirty="0" err="1">
                <a:effectLst/>
                <a:latin typeface="Fb Alfi" panose="02020503050405020304" pitchFamily="18" charset="-79"/>
                <a:ea typeface="David" panose="020E0502060401010101" pitchFamily="34" charset="-79"/>
                <a:cs typeface="Fb Alfi" panose="02020503050405020304" pitchFamily="18" charset="-79"/>
              </a:rPr>
              <a:t>עַכְשָׁו</a:t>
            </a:r>
            <a:r>
              <a:rPr lang="he-IL" sz="1600" dirty="0">
                <a:effectLst/>
                <a:latin typeface="Fb Alfi" panose="02020503050405020304" pitchFamily="18" charset="-79"/>
                <a:ea typeface="David" panose="020E0502060401010101" pitchFamily="34" charset="-79"/>
                <a:cs typeface="Fb Alfi" panose="02020503050405020304" pitchFamily="18" charset="-79"/>
              </a:rPr>
              <a:t> נָבִיא אֶת הָעֵצִים שֶׁלָּנוּ אֶל מֹשֶׁה, וּמֵהָעֵצִים הָאֵלֶּה יִבָּנֶה הַמִּשְׁכָּן".</a:t>
            </a:r>
          </a:p>
          <a:p>
            <a:pPr rtl="1">
              <a:lnSpc>
                <a:spcPct val="115000"/>
              </a:lnSpc>
              <a:spcAft>
                <a:spcPts val="600"/>
              </a:spcAft>
            </a:pPr>
            <a:r>
              <a:rPr lang="he-IL" sz="1400" dirty="0">
                <a:effectLst/>
                <a:latin typeface="Fb Alfi" panose="02020503050405020304" pitchFamily="18" charset="-79"/>
                <a:ea typeface="David" panose="020E0502060401010101" pitchFamily="34" charset="-79"/>
                <a:cs typeface="Fb Alfi" panose="02020503050405020304" pitchFamily="18" charset="-79"/>
              </a:rPr>
              <a:t> (עַל-פִּי מִדְרַשׁ </a:t>
            </a:r>
            <a:r>
              <a:rPr lang="he-IL" sz="1400" dirty="0" err="1">
                <a:effectLst/>
                <a:latin typeface="Fb Alfi" panose="02020503050405020304" pitchFamily="18" charset="-79"/>
                <a:ea typeface="David" panose="020E0502060401010101" pitchFamily="34" charset="-79"/>
                <a:cs typeface="Fb Alfi" panose="02020503050405020304" pitchFamily="18" charset="-79"/>
              </a:rPr>
              <a:t>תַּנְחוּמָא</a:t>
            </a:r>
            <a:r>
              <a:rPr lang="he-IL" sz="1400" dirty="0">
                <a:effectLst/>
                <a:latin typeface="Fb Alfi" panose="02020503050405020304" pitchFamily="18" charset="-79"/>
                <a:ea typeface="David" panose="020E0502060401010101" pitchFamily="34" charset="-79"/>
                <a:cs typeface="Fb Alfi" panose="02020503050405020304" pitchFamily="18" charset="-79"/>
              </a:rPr>
              <a:t> פָּרָשַׁת תְּרוּמָה, סִימָן ט. </a:t>
            </a:r>
            <a:r>
              <a:rPr lang="he-IL" sz="1400" dirty="0" err="1">
                <a:effectLst/>
                <a:latin typeface="Fb Alfi" panose="02020503050405020304" pitchFamily="18" charset="-79"/>
                <a:ea typeface="David" panose="020E0502060401010101" pitchFamily="34" charset="-79"/>
                <a:cs typeface="Fb Alfi" panose="02020503050405020304" pitchFamily="18" charset="-79"/>
              </a:rPr>
              <a:t>לִקּוּטֵי</a:t>
            </a:r>
            <a:r>
              <a:rPr lang="he-IL" sz="1400" dirty="0">
                <a:effectLst/>
                <a:latin typeface="Fb Alfi" panose="02020503050405020304" pitchFamily="18" charset="-79"/>
                <a:ea typeface="David" panose="020E0502060401010101" pitchFamily="34" charset="-79"/>
                <a:cs typeface="Fb Alfi" panose="02020503050405020304" pitchFamily="18" charset="-79"/>
              </a:rPr>
              <a:t> שִׂיחוֹת, כֶּרֶךְ לא, עַמּוּד 146)</a:t>
            </a:r>
          </a:p>
        </p:txBody>
      </p:sp>
      <p:sp>
        <p:nvSpPr>
          <p:cNvPr id="9" name="מלבן 8">
            <a:extLst>
              <a:ext uri="{FF2B5EF4-FFF2-40B4-BE49-F238E27FC236}">
                <a16:creationId xmlns:a16="http://schemas.microsoft.com/office/drawing/2014/main" id="{06C16CCA-341E-466E-95D6-ED9E50DB4E38}"/>
              </a:ext>
            </a:extLst>
          </p:cNvPr>
          <p:cNvSpPr/>
          <p:nvPr/>
        </p:nvSpPr>
        <p:spPr>
          <a:xfrm>
            <a:off x="442594" y="3557722"/>
            <a:ext cx="6595004" cy="113729"/>
          </a:xfrm>
          <a:prstGeom prst="rect">
            <a:avLst/>
          </a:prstGeom>
          <a:solidFill>
            <a:srgbClr val="FF3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7">
            <a:extLst>
              <a:ext uri="{FF2B5EF4-FFF2-40B4-BE49-F238E27FC236}">
                <a16:creationId xmlns:a16="http://schemas.microsoft.com/office/drawing/2014/main" id="{0ED945F7-5AFA-4625-A7B6-D2DB42DB606D}"/>
              </a:ext>
            </a:extLst>
          </p:cNvPr>
          <p:cNvSpPr txBox="1"/>
          <p:nvPr/>
        </p:nvSpPr>
        <p:spPr>
          <a:xfrm>
            <a:off x="442594" y="3937385"/>
            <a:ext cx="6674486" cy="1487843"/>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לאחר הסיפור, נדון עם התלמידים ונחליט יחד על "הפקודה היומית" – החלטה כיתתית בנושא ציפייה לגאולה, אותה נקיים היום כולנו. הילדים יכתבו את הפקודה בעמוד המתאים בחוברת.</a:t>
            </a:r>
          </a:p>
          <a:p>
            <a:pPr algn="just" rtl="1">
              <a:lnSpc>
                <a:spcPct val="115000"/>
              </a:lnSpc>
            </a:pPr>
            <a:r>
              <a:rPr lang="he-IL" sz="1600" dirty="0">
                <a:latin typeface="Fb Alfi" panose="02020503050405020304" pitchFamily="18" charset="-79"/>
                <a:ea typeface="David" panose="020E0502060401010101" pitchFamily="34" charset="-79"/>
                <a:cs typeface="Fb Alfi" panose="02020503050405020304" pitchFamily="18" charset="-79"/>
              </a:rPr>
              <a:t>א-ג: עמוד 5.</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ד-ח: עמוד 7.</a:t>
            </a:r>
          </a:p>
        </p:txBody>
      </p:sp>
      <p:sp>
        <p:nvSpPr>
          <p:cNvPr id="3" name="מלבן 2">
            <a:extLst>
              <a:ext uri="{FF2B5EF4-FFF2-40B4-BE49-F238E27FC236}">
                <a16:creationId xmlns:a16="http://schemas.microsoft.com/office/drawing/2014/main" id="{F72772DA-97CC-41E8-8A92-1971F8EE492C}"/>
              </a:ext>
            </a:extLst>
          </p:cNvPr>
          <p:cNvSpPr/>
          <p:nvPr/>
        </p:nvSpPr>
        <p:spPr>
          <a:xfrm>
            <a:off x="482335" y="6386945"/>
            <a:ext cx="6595004" cy="3581738"/>
          </a:xfrm>
          <a:prstGeom prst="rect">
            <a:avLst/>
          </a:prstGeom>
          <a:solidFill>
            <a:schemeClr val="bg1"/>
          </a:solidFill>
          <a:ln w="38100">
            <a:solidFill>
              <a:srgbClr val="FF301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C8E948C8-15CE-408F-A8EA-25D9F29A9EE6}"/>
              </a:ext>
            </a:extLst>
          </p:cNvPr>
          <p:cNvSpPr txBox="1"/>
          <p:nvPr/>
        </p:nvSpPr>
        <p:spPr>
          <a:xfrm>
            <a:off x="442594" y="6055058"/>
            <a:ext cx="6674486" cy="355225"/>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הצעות למשימות:</a:t>
            </a:r>
          </a:p>
        </p:txBody>
      </p:sp>
    </p:spTree>
    <p:extLst>
      <p:ext uri="{BB962C8B-B14F-4D97-AF65-F5344CB8AC3E}">
        <p14:creationId xmlns:p14="http://schemas.microsoft.com/office/powerpoint/2010/main" val="108697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BB02E2B-C03A-4C56-884A-4F05F6C22D42}"/>
              </a:ext>
            </a:extLst>
          </p:cNvPr>
          <p:cNvSpPr/>
          <p:nvPr/>
        </p:nvSpPr>
        <p:spPr>
          <a:xfrm>
            <a:off x="753533" y="478368"/>
            <a:ext cx="6595004" cy="381000"/>
          </a:xfrm>
          <a:prstGeom prst="rect">
            <a:avLst/>
          </a:prstGeom>
          <a:solidFill>
            <a:srgbClr val="1D6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20120E81-FBEF-4014-BF66-69B69F806E62}"/>
              </a:ext>
            </a:extLst>
          </p:cNvPr>
          <p:cNvSpPr txBox="1"/>
          <p:nvPr/>
        </p:nvSpPr>
        <p:spPr>
          <a:xfrm>
            <a:off x="6968067" y="69275"/>
            <a:ext cx="504006" cy="355225"/>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ב"ה</a:t>
            </a:r>
            <a:endParaRPr lang="en-US" sz="1400" u="none" strike="noStrike" dirty="0">
              <a:effectLst/>
              <a:latin typeface="Fb Alfi" panose="02020503050405020304" pitchFamily="18" charset="-79"/>
              <a:ea typeface="Arial" panose="020B0604020202020204" pitchFamily="34" charset="0"/>
              <a:cs typeface="Fb Alfi" panose="02020503050405020304" pitchFamily="18" charset="-79"/>
            </a:endParaRPr>
          </a:p>
        </p:txBody>
      </p:sp>
      <p:sp>
        <p:nvSpPr>
          <p:cNvPr id="18" name="תיבת טקסט 17">
            <a:extLst>
              <a:ext uri="{FF2B5EF4-FFF2-40B4-BE49-F238E27FC236}">
                <a16:creationId xmlns:a16="http://schemas.microsoft.com/office/drawing/2014/main" id="{89A8215E-603F-4A35-B7C1-78979973E0CB}"/>
              </a:ext>
            </a:extLst>
          </p:cNvPr>
          <p:cNvSpPr txBox="1"/>
          <p:nvPr/>
        </p:nvSpPr>
        <p:spPr>
          <a:xfrm>
            <a:off x="1908704" y="478368"/>
            <a:ext cx="3742267" cy="355225"/>
          </a:xfrm>
          <a:prstGeom prst="rect">
            <a:avLst/>
          </a:prstGeom>
          <a:noFill/>
        </p:spPr>
        <p:txBody>
          <a:bodyPr wrap="square">
            <a:spAutoFit/>
          </a:bodyPr>
          <a:lstStyle/>
          <a:p>
            <a:pPr algn="just" rtl="1">
              <a:lnSpc>
                <a:spcPct val="115000"/>
              </a:lnSpc>
            </a:pPr>
            <a:r>
              <a:rPr lang="he-IL" sz="1600"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rPr>
              <a:t>תוכנית יום מס 3 | פעולה – לימוד ופעילות</a:t>
            </a:r>
            <a:endParaRPr lang="en-US" sz="1600" u="none" strike="noStrike"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endParaRPr>
          </a:p>
        </p:txBody>
      </p:sp>
      <p:sp>
        <p:nvSpPr>
          <p:cNvPr id="19" name="תיבת טקסט 18">
            <a:extLst>
              <a:ext uri="{FF2B5EF4-FFF2-40B4-BE49-F238E27FC236}">
                <a16:creationId xmlns:a16="http://schemas.microsoft.com/office/drawing/2014/main" id="{4D2FEFB1-8B56-4F99-A892-296041FC51C1}"/>
              </a:ext>
            </a:extLst>
          </p:cNvPr>
          <p:cNvSpPr txBox="1"/>
          <p:nvPr/>
        </p:nvSpPr>
        <p:spPr>
          <a:xfrm>
            <a:off x="442594" y="1291166"/>
            <a:ext cx="6674486" cy="3469924"/>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היום נלמד בכיתה על הפעולות הנדרשות מאתנו </a:t>
            </a:r>
            <a:r>
              <a:rPr lang="he-IL" sz="1600" dirty="0">
                <a:latin typeface="Fb Alfi" panose="02020503050405020304" pitchFamily="18" charset="-79"/>
                <a:ea typeface="David" panose="020E0502060401010101" pitchFamily="34" charset="-79"/>
                <a:cs typeface="Fb Alfi" panose="02020503050405020304" pitchFamily="18" charset="-79"/>
              </a:rPr>
              <a:t>להבאת הגאולה, באמצעות פעילות לימודית מאתגרת:</a:t>
            </a:r>
          </a:p>
          <a:p>
            <a:pPr algn="just" rtl="1">
              <a:lnSpc>
                <a:spcPct val="115000"/>
              </a:lnSpc>
            </a:pPr>
            <a:endParaRPr lang="he-IL" sz="1600" dirty="0">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u="sng" dirty="0">
                <a:effectLst/>
                <a:latin typeface="Fb Alfi" panose="02020503050405020304" pitchFamily="18" charset="-79"/>
                <a:ea typeface="David" panose="020E0502060401010101" pitchFamily="34" charset="-79"/>
                <a:cs typeface="Fb Alfi" panose="02020503050405020304" pitchFamily="18" charset="-79"/>
              </a:rPr>
              <a:t>כיתות </a:t>
            </a:r>
            <a:r>
              <a:rPr lang="he-IL" sz="1600" u="sng" dirty="0">
                <a:latin typeface="Fb Alfi" panose="02020503050405020304" pitchFamily="18" charset="-79"/>
                <a:ea typeface="David" panose="020E0502060401010101" pitchFamily="34" charset="-79"/>
                <a:cs typeface="Fb Alfi" panose="02020503050405020304" pitchFamily="18" charset="-79"/>
              </a:rPr>
              <a:t>א'-ג'</a:t>
            </a:r>
            <a:r>
              <a:rPr lang="he-IL" sz="1600" dirty="0">
                <a:latin typeface="Fb Alfi" panose="02020503050405020304" pitchFamily="18" charset="-79"/>
                <a:ea typeface="David" panose="020E0502060401010101" pitchFamily="34" charset="-79"/>
                <a:cs typeface="Fb Alfi" panose="02020503050405020304" pitchFamily="18" charset="-79"/>
              </a:rPr>
              <a:t> – מצגת לימודית אינטראקטיבית עם משפחת בן דוד, מלווה במשימה בחוברת (עמודים 6-7).</a:t>
            </a:r>
          </a:p>
          <a:p>
            <a:pPr algn="just" rtl="1">
              <a:lnSpc>
                <a:spcPct val="115000"/>
              </a:lnSpc>
            </a:pPr>
            <a:endParaRPr lang="he-IL" sz="1600" u="sng"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u="sng" dirty="0">
                <a:effectLst/>
                <a:latin typeface="Fb Alfi" panose="02020503050405020304" pitchFamily="18" charset="-79"/>
                <a:ea typeface="David" panose="020E0502060401010101" pitchFamily="34" charset="-79"/>
                <a:cs typeface="Fb Alfi" panose="02020503050405020304" pitchFamily="18" charset="-79"/>
              </a:rPr>
              <a:t>כיתות ד-ח'</a:t>
            </a:r>
            <a:r>
              <a:rPr lang="he-IL" sz="1600" dirty="0">
                <a:effectLst/>
                <a:latin typeface="Fb Alfi" panose="02020503050405020304" pitchFamily="18" charset="-79"/>
                <a:ea typeface="David" panose="020E0502060401010101" pitchFamily="34" charset="-79"/>
                <a:cs typeface="Fb Alfi" panose="02020503050405020304" pitchFamily="18" charset="-79"/>
              </a:rPr>
              <a:t> – חדר בריחה וירטואלי. על מנת להפעיל את חדר הבריחה </a:t>
            </a:r>
            <a:r>
              <a:rPr lang="he-IL" sz="1600" b="1" dirty="0">
                <a:effectLst/>
                <a:latin typeface="Fb Alfi" panose="02020503050405020304" pitchFamily="18" charset="-79"/>
                <a:ea typeface="David" panose="020E0502060401010101" pitchFamily="34" charset="-79"/>
                <a:cs typeface="Fb Alfi" panose="02020503050405020304" pitchFamily="18" charset="-79"/>
              </a:rPr>
              <a:t>חובה </a:t>
            </a:r>
            <a:r>
              <a:rPr lang="he-IL" sz="1600" dirty="0">
                <a:effectLst/>
                <a:latin typeface="Fb Alfi" panose="02020503050405020304" pitchFamily="18" charset="-79"/>
                <a:ea typeface="David" panose="020E0502060401010101" pitchFamily="34" charset="-79"/>
                <a:cs typeface="Fb Alfi" panose="02020503050405020304" pitchFamily="18" charset="-79"/>
              </a:rPr>
              <a:t>לצפות במדריך למורה שיצורף למצגת הפעילות. החוברת תשמש את הילדים כדפי רמזים לפתרון החידות בחדר הבריחה (עמודים 8-10).</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latin typeface="Fb Alfi" panose="02020503050405020304" pitchFamily="18" charset="-79"/>
                <a:ea typeface="David" panose="020E0502060401010101" pitchFamily="34" charset="-79"/>
                <a:cs typeface="Fb Alfi" panose="02020503050405020304" pitchFamily="18" charset="-79"/>
              </a:rPr>
              <a:t>במהלך הפעילות חשוב להרחיב על הרעיונות אותם אנו קוראים מהחוברת. לצורך כך מצורפים עבורכם קטעי העשרה בנושא:</a:t>
            </a:r>
            <a:endParaRPr lang="he-IL" sz="1600" dirty="0">
              <a:effectLst/>
              <a:latin typeface="Fb Alfi" panose="02020503050405020304" pitchFamily="18" charset="-79"/>
              <a:ea typeface="David" panose="020E0502060401010101" pitchFamily="34" charset="-79"/>
              <a:cs typeface="Fb Alfi" panose="02020503050405020304" pitchFamily="18" charset="-79"/>
            </a:endParaRPr>
          </a:p>
        </p:txBody>
      </p:sp>
      <p:sp>
        <p:nvSpPr>
          <p:cNvPr id="20" name="תיבת טקסט 19">
            <a:extLst>
              <a:ext uri="{FF2B5EF4-FFF2-40B4-BE49-F238E27FC236}">
                <a16:creationId xmlns:a16="http://schemas.microsoft.com/office/drawing/2014/main" id="{CE564491-695D-45F3-9A57-3A97A5D9D304}"/>
              </a:ext>
            </a:extLst>
          </p:cNvPr>
          <p:cNvSpPr txBox="1"/>
          <p:nvPr/>
        </p:nvSpPr>
        <p:spPr>
          <a:xfrm>
            <a:off x="442594" y="5163761"/>
            <a:ext cx="6674486" cy="4749185"/>
          </a:xfrm>
          <a:prstGeom prst="rect">
            <a:avLst/>
          </a:prstGeom>
          <a:noFill/>
        </p:spPr>
        <p:txBody>
          <a:bodyPr wrap="square">
            <a:spAutoFit/>
          </a:bodyPr>
          <a:lstStyle/>
          <a:p>
            <a:pPr algn="just" rtl="1">
              <a:lnSpc>
                <a:spcPct val="115000"/>
              </a:lnSpc>
            </a:pPr>
            <a:r>
              <a:rPr lang="he-IL" sz="1600" dirty="0">
                <a:effectLst/>
                <a:latin typeface="Fb Alfi Medium" panose="02020503050405020304" pitchFamily="18" charset="-79"/>
                <a:ea typeface="David" panose="020E0502060401010101" pitchFamily="34" charset="-79"/>
                <a:cs typeface="Fb Alfi Medium" panose="02020503050405020304" pitchFamily="18" charset="-79"/>
              </a:rPr>
              <a:t>דווקא לפעולה של ילדים, יש ערך מיוחד:</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חַיָּלֵי "צִבְאוֹת הַשֵּׁם" מְבִיאִים אֶת שִׂמְחַת הַגְּאֻלָּה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כַּאֲשֶׁר הַקָּדוֹשׁ בָּרוּךְ הוּא רוֹאֶה כֵּיצַד יַלְדֵי יִשְׂרָאֵל מִתְנַהֲגִים בַּחַיִּים הַיּוֹם יוֹמִיִּים שֶׁלָּהֶם כַּיָּאוּת </a:t>
            </a:r>
            <a:r>
              <a:rPr lang="he-IL" sz="1600" dirty="0" err="1">
                <a:effectLst/>
                <a:latin typeface="Fb Alfi" panose="02020503050405020304" pitchFamily="18" charset="-79"/>
                <a:ea typeface="David" panose="020E0502060401010101" pitchFamily="34" charset="-79"/>
                <a:cs typeface="Fb Alfi" panose="02020503050405020304" pitchFamily="18" charset="-79"/>
              </a:rPr>
              <a:t>לְ"צִבְאוֹת</a:t>
            </a:r>
            <a:r>
              <a:rPr lang="he-IL" sz="1600" dirty="0">
                <a:effectLst/>
                <a:latin typeface="Fb Alfi" panose="02020503050405020304" pitchFamily="18" charset="-79"/>
                <a:ea typeface="David" panose="020E0502060401010101" pitchFamily="34" charset="-79"/>
                <a:cs typeface="Fb Alfi" panose="02020503050405020304" pitchFamily="18" charset="-79"/>
              </a:rPr>
              <a:t> הַשֵּׁם", הֲרֵי זֶה גּוֹרֵם לוֹ שִׂמְחָה גְּדוֹלָה, "יִשְׂמַח הַשֵּׁם בְּמַעֲשָׂיו", שֶׁזֶּה מֵבִיא "אוֹרָה וְשִׂמְחָה" לַיֶּלֶד הַיְּהוּדִי, לְכָל עִירוֹ וְכָל מְדִינָתוֹ, וְעַד לְכָל הָעוֹלָם, וְעַד לַשִּׂמְחָה </a:t>
            </a:r>
            <a:r>
              <a:rPr lang="he-IL" sz="1600" dirty="0" err="1">
                <a:effectLst/>
                <a:latin typeface="Fb Alfi" panose="02020503050405020304" pitchFamily="18" charset="-79"/>
                <a:ea typeface="David" panose="020E0502060401010101" pitchFamily="34" charset="-79"/>
                <a:cs typeface="Fb Alfi" panose="02020503050405020304" pitchFamily="18" charset="-79"/>
              </a:rPr>
              <a:t>הָאֲמִתִּית</a:t>
            </a:r>
            <a:r>
              <a:rPr lang="he-IL" sz="1600" dirty="0">
                <a:effectLst/>
                <a:latin typeface="Fb Alfi" panose="02020503050405020304" pitchFamily="18" charset="-79"/>
                <a:ea typeface="David" panose="020E0502060401010101" pitchFamily="34" charset="-79"/>
                <a:cs typeface="Fb Alfi" panose="02020503050405020304" pitchFamily="18" charset="-79"/>
              </a:rPr>
              <a:t> וְהַנִּצְחִית שֶׁל הַגְּאֻלָּה </a:t>
            </a:r>
            <a:r>
              <a:rPr lang="he-IL" sz="1600" dirty="0" err="1">
                <a:effectLst/>
                <a:latin typeface="Fb Alfi" panose="02020503050405020304" pitchFamily="18" charset="-79"/>
                <a:ea typeface="David" panose="020E0502060401010101" pitchFamily="34" charset="-79"/>
                <a:cs typeface="Fb Alfi" panose="02020503050405020304" pitchFamily="18" charset="-79"/>
              </a:rPr>
              <a:t>הָאֲמִתִּית</a:t>
            </a:r>
            <a:r>
              <a:rPr lang="he-IL" sz="1600" dirty="0">
                <a:effectLst/>
                <a:latin typeface="Fb Alfi" panose="02020503050405020304" pitchFamily="18" charset="-79"/>
                <a:ea typeface="David" panose="020E0502060401010101" pitchFamily="34" charset="-79"/>
                <a:cs typeface="Fb Alfi" panose="02020503050405020304" pitchFamily="18" charset="-79"/>
              </a:rPr>
              <a:t> וְהַשְּׁלֵמָה, "שִׂמְחַת עוֹלָם עַל רֹאשָׁם", בִּמְהֵרָה בְּיָמֵינוּ מַמָּשׁ.</a:t>
            </a:r>
          </a:p>
          <a:p>
            <a:pPr algn="just" rtl="1">
              <a:lnSpc>
                <a:spcPct val="115000"/>
              </a:lnSpc>
            </a:pPr>
            <a:r>
              <a:rPr lang="he-IL" sz="1200" dirty="0">
                <a:effectLst/>
                <a:latin typeface="Fb Alfi" panose="02020503050405020304" pitchFamily="18" charset="-79"/>
                <a:ea typeface="David" panose="020E0502060401010101" pitchFamily="34" charset="-79"/>
                <a:cs typeface="Fb Alfi" panose="02020503050405020304" pitchFamily="18" charset="-79"/>
              </a:rPr>
              <a:t>(שִׂיחַת י' אֲדָר שֵׁנִי </a:t>
            </a:r>
            <a:r>
              <a:rPr lang="he-IL" sz="1200" dirty="0" err="1">
                <a:effectLst/>
                <a:latin typeface="Fb Alfi" panose="02020503050405020304" pitchFamily="18" charset="-79"/>
                <a:ea typeface="David" panose="020E0502060401010101" pitchFamily="34" charset="-79"/>
                <a:cs typeface="Fb Alfi" panose="02020503050405020304" pitchFamily="18" charset="-79"/>
              </a:rPr>
              <a:t>תשד"מ</a:t>
            </a:r>
            <a:r>
              <a:rPr lang="he-IL" sz="1200" dirty="0">
                <a:effectLst/>
                <a:latin typeface="Fb Alfi" panose="02020503050405020304" pitchFamily="18" charset="-79"/>
                <a:ea typeface="David" panose="020E0502060401010101" pitchFamily="34" charset="-79"/>
                <a:cs typeface="Fb Alfi" panose="02020503050405020304" pitchFamily="18" charset="-79"/>
              </a:rPr>
              <a:t>)</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 </a:t>
            </a:r>
          </a:p>
          <a:p>
            <a:pPr algn="just" rtl="1">
              <a:lnSpc>
                <a:spcPct val="115000"/>
              </a:lnSpc>
            </a:pPr>
            <a:r>
              <a:rPr lang="he-IL" sz="1600" u="sng" dirty="0">
                <a:effectLst/>
                <a:latin typeface="Fb Alfi Medium" panose="02020503050405020304" pitchFamily="18" charset="-79"/>
                <a:ea typeface="David" panose="020E0502060401010101" pitchFamily="34" charset="-79"/>
                <a:cs typeface="Fb Alfi Medium" panose="02020503050405020304" pitchFamily="18" charset="-79"/>
              </a:rPr>
              <a:t>ישנן עוד פעולות רבות שיש להן </a:t>
            </a:r>
            <a:r>
              <a:rPr lang="he-IL" sz="1600" u="sng" dirty="0" err="1">
                <a:effectLst/>
                <a:latin typeface="Fb Alfi Medium" panose="02020503050405020304" pitchFamily="18" charset="-79"/>
                <a:ea typeface="David" panose="020E0502060401010101" pitchFamily="34" charset="-79"/>
                <a:cs typeface="Fb Alfi Medium" panose="02020503050405020304" pitchFamily="18" charset="-79"/>
              </a:rPr>
              <a:t>כח</a:t>
            </a:r>
            <a:r>
              <a:rPr lang="he-IL" sz="1600" u="sng" dirty="0">
                <a:effectLst/>
                <a:latin typeface="Fb Alfi Medium" panose="02020503050405020304" pitchFamily="18" charset="-79"/>
                <a:ea typeface="David" panose="020E0502060401010101" pitchFamily="34" charset="-79"/>
                <a:cs typeface="Fb Alfi Medium" panose="02020503050405020304" pitchFamily="18" charset="-79"/>
              </a:rPr>
              <a:t> מיוחד להביא את הגאולה:</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effectLst/>
                <a:latin typeface="Fb Alfi Medium" panose="02020503050405020304" pitchFamily="18" charset="-79"/>
                <a:ea typeface="David" panose="020E0502060401010101" pitchFamily="34" charset="-79"/>
                <a:cs typeface="Fb Alfi Medium" panose="02020503050405020304" pitchFamily="18" charset="-79"/>
              </a:rPr>
              <a:t>לימוד והפצת חסידות</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יְדוּעָה אִגַּרְתּוֹ שֶׁל הַבַּעַל שֵׁם טוֹב, שֶׁבָּהּ הוּא מְסַפֵּר עַל 'עֲלִיַּת הַנְּשָׁמָה' </a:t>
            </a:r>
            <a:r>
              <a:rPr lang="he-IL" sz="1600" dirty="0" err="1">
                <a:effectLst/>
                <a:latin typeface="Fb Alfi" panose="02020503050405020304" pitchFamily="18" charset="-79"/>
                <a:ea typeface="David" panose="020E0502060401010101" pitchFamily="34" charset="-79"/>
                <a:cs typeface="Fb Alfi" panose="02020503050405020304" pitchFamily="18" charset="-79"/>
              </a:rPr>
              <a:t>שֶׁהָיְתָה</a:t>
            </a:r>
            <a:r>
              <a:rPr lang="he-IL" sz="1600" dirty="0">
                <a:effectLst/>
                <a:latin typeface="Fb Alfi" panose="02020503050405020304" pitchFamily="18" charset="-79"/>
                <a:ea typeface="David" panose="020E0502060401010101" pitchFamily="34" charset="-79"/>
                <a:cs typeface="Fb Alfi" panose="02020503050405020304" pitchFamily="18" charset="-79"/>
              </a:rPr>
              <a:t> לוֹ, וְשֶׁבְּמַהֲלָכָהּ הִגִּיעַ עַד 'הֵיכַל הַמָּשִׁיחַ', וּשְׁאָלוֹ: "אֵימָתַי </a:t>
            </a:r>
            <a:r>
              <a:rPr lang="he-IL" sz="1600" dirty="0" err="1">
                <a:effectLst/>
                <a:latin typeface="Fb Alfi" panose="02020503050405020304" pitchFamily="18" charset="-79"/>
                <a:ea typeface="David" panose="020E0502060401010101" pitchFamily="34" charset="-79"/>
                <a:cs typeface="Fb Alfi" panose="02020503050405020304" pitchFamily="18" charset="-79"/>
              </a:rPr>
              <a:t>קָאָתֵי</a:t>
            </a:r>
            <a:r>
              <a:rPr lang="he-IL" sz="1600" dirty="0">
                <a:effectLst/>
                <a:latin typeface="Fb Alfi" panose="02020503050405020304" pitchFamily="18" charset="-79"/>
                <a:ea typeface="David" panose="020E0502060401010101" pitchFamily="34" charset="-79"/>
                <a:cs typeface="Fb Alfi" panose="02020503050405020304" pitchFamily="18" charset="-79"/>
              </a:rPr>
              <a:t> מַר" (=מָתַי יָבוֹא מַר); וְעָנָהוּ הַמָּשִׁיחַ – "לִכְשֶׁיָּפוּצוּ </a:t>
            </a:r>
            <a:r>
              <a:rPr lang="he-IL" sz="1600" dirty="0" err="1">
                <a:effectLst/>
                <a:latin typeface="Fb Alfi" panose="02020503050405020304" pitchFamily="18" charset="-79"/>
                <a:ea typeface="David" panose="020E0502060401010101" pitchFamily="34" charset="-79"/>
                <a:cs typeface="Fb Alfi" panose="02020503050405020304" pitchFamily="18" charset="-79"/>
              </a:rPr>
              <a:t>מַעְיְנֹתֶיך</a:t>
            </a:r>
            <a:r>
              <a:rPr lang="he-IL" sz="1600" dirty="0">
                <a:effectLst/>
                <a:latin typeface="Fb Alfi" panose="02020503050405020304" pitchFamily="18" charset="-79"/>
                <a:ea typeface="David" panose="020E0502060401010101" pitchFamily="34" charset="-79"/>
                <a:cs typeface="Fb Alfi" panose="02020503050405020304" pitchFamily="18" charset="-79"/>
              </a:rPr>
              <a:t>ָ חוּצָה". הֲרֵי שֶׁגִּלּוּי מַעַיְנוֹת הַחֲסִידוּת מְהַוֶּה הֲכָנָה יְשִׁירָה, שֶׁמְּבִיאָה אֶת הַגְּאֻלָּה.</a:t>
            </a:r>
          </a:p>
          <a:p>
            <a:pPr algn="just" rtl="1">
              <a:lnSpc>
                <a:spcPct val="115000"/>
              </a:lnSpc>
            </a:pPr>
            <a:r>
              <a:rPr lang="he-IL" sz="1200" dirty="0">
                <a:effectLst/>
                <a:latin typeface="Fb Alfi" panose="02020503050405020304" pitchFamily="18" charset="-79"/>
                <a:ea typeface="David" panose="020E0502060401010101" pitchFamily="34" charset="-79"/>
                <a:cs typeface="Fb Alfi" panose="02020503050405020304" pitchFamily="18" charset="-79"/>
              </a:rPr>
              <a:t>(מִכְתַּב הַבַּעַל שֵׁם טוֹב – 'כֶּתֶר שֵׁם טוֹב' </a:t>
            </a:r>
            <a:r>
              <a:rPr lang="he-IL" sz="1200" dirty="0" err="1">
                <a:effectLst/>
                <a:latin typeface="Fb Alfi" panose="02020503050405020304" pitchFamily="18" charset="-79"/>
                <a:ea typeface="David" panose="020E0502060401010101" pitchFamily="34" charset="-79"/>
                <a:cs typeface="Fb Alfi" panose="02020503050405020304" pitchFamily="18" charset="-79"/>
              </a:rPr>
              <a:t>בִּתְחִלָּתו</a:t>
            </a:r>
            <a:r>
              <a:rPr lang="he-IL" sz="1200" dirty="0">
                <a:effectLst/>
                <a:latin typeface="Fb Alfi" panose="02020503050405020304" pitchFamily="18" charset="-79"/>
                <a:ea typeface="David" panose="020E0502060401010101" pitchFamily="34" charset="-79"/>
                <a:cs typeface="Fb Alfi" panose="02020503050405020304" pitchFamily="18" charset="-79"/>
              </a:rPr>
              <a:t>ֹ)</a:t>
            </a:r>
          </a:p>
        </p:txBody>
      </p:sp>
      <p:sp>
        <p:nvSpPr>
          <p:cNvPr id="22" name="מלבן 21">
            <a:extLst>
              <a:ext uri="{FF2B5EF4-FFF2-40B4-BE49-F238E27FC236}">
                <a16:creationId xmlns:a16="http://schemas.microsoft.com/office/drawing/2014/main" id="{82E9396F-5940-4C1F-A150-CD43D5953C03}"/>
              </a:ext>
            </a:extLst>
          </p:cNvPr>
          <p:cNvSpPr/>
          <p:nvPr/>
        </p:nvSpPr>
        <p:spPr>
          <a:xfrm>
            <a:off x="442594" y="4846204"/>
            <a:ext cx="6595004" cy="113729"/>
          </a:xfrm>
          <a:prstGeom prst="rect">
            <a:avLst/>
          </a:prstGeom>
          <a:solidFill>
            <a:srgbClr val="1D6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descr="תמונה שמכילה מפה&#10;&#10;התיאור נוצר באופן אוטומטי">
            <a:extLst>
              <a:ext uri="{FF2B5EF4-FFF2-40B4-BE49-F238E27FC236}">
                <a16:creationId xmlns:a16="http://schemas.microsoft.com/office/drawing/2014/main" id="{8CEEAB1D-C2EE-4038-8053-1691252E66D9}"/>
              </a:ext>
            </a:extLst>
          </p:cNvPr>
          <p:cNvPicPr>
            <a:picLocks noChangeAspect="1"/>
          </p:cNvPicPr>
          <p:nvPr/>
        </p:nvPicPr>
        <p:blipFill rotWithShape="1">
          <a:blip r:embed="rId2">
            <a:extLst>
              <a:ext uri="{28A0092B-C50C-407E-A947-70E740481C1C}">
                <a14:useLocalDpi xmlns:a14="http://schemas.microsoft.com/office/drawing/2010/main" val="0"/>
              </a:ext>
            </a:extLst>
          </a:blip>
          <a:srcRect l="13744" t="7446" r="25249" b="22255"/>
          <a:stretch/>
        </p:blipFill>
        <p:spPr>
          <a:xfrm>
            <a:off x="-118544" y="127456"/>
            <a:ext cx="1413773" cy="1163710"/>
          </a:xfrm>
          <a:prstGeom prst="rect">
            <a:avLst/>
          </a:prstGeom>
        </p:spPr>
      </p:pic>
    </p:spTree>
    <p:extLst>
      <p:ext uri="{BB962C8B-B14F-4D97-AF65-F5344CB8AC3E}">
        <p14:creationId xmlns:p14="http://schemas.microsoft.com/office/powerpoint/2010/main" val="90970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09BE9B5-EC6C-4E9B-93D2-B9DE53494767}"/>
              </a:ext>
            </a:extLst>
          </p:cNvPr>
          <p:cNvSpPr txBox="1"/>
          <p:nvPr/>
        </p:nvSpPr>
        <p:spPr>
          <a:xfrm>
            <a:off x="442594" y="189976"/>
            <a:ext cx="6674486" cy="10690362"/>
          </a:xfrm>
          <a:prstGeom prst="rect">
            <a:avLst/>
          </a:prstGeom>
          <a:noFill/>
        </p:spPr>
        <p:txBody>
          <a:bodyPr wrap="square">
            <a:spAutoFit/>
          </a:bodyPr>
          <a:lstStyle/>
          <a:p>
            <a:pPr algn="just" rtl="1">
              <a:lnSpc>
                <a:spcPct val="115000"/>
              </a:lnSpc>
            </a:pPr>
            <a:r>
              <a:rPr lang="he-IL" sz="1600" dirty="0">
                <a:effectLst/>
                <a:latin typeface="Fb Alfi Medium" panose="02020503050405020304" pitchFamily="18" charset="-79"/>
                <a:ea typeface="David" panose="020E0502060401010101" pitchFamily="34" charset="-79"/>
                <a:cs typeface="Fb Alfi Medium" panose="02020503050405020304" pitchFamily="18" charset="-79"/>
              </a:rPr>
              <a:t>לִבְנוֹת אֶת בֵּית הַמִּקְדָּשׁ</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כָּל הָעוֹסֵק בְּתוֹרַת בֵּית הַמִּקְדָּשׁ כְּאִלּוּ עוֹסֵק בְּבִנְיָנוֹ. וְכָךְ אָמַר הַקָּדוֹשׁ בָּרוּךְ הוּא לִיחֶזְקֵאל הַנָּבִיא בְּנוֹגֵעַ לְלִמּוּד עִנְיְנֵי בֵּית הַמִּקְדָּשׁ בַּתּוֹרָה: "גָּדוֹל </a:t>
            </a:r>
            <a:r>
              <a:rPr lang="he-IL" sz="1600" dirty="0" err="1">
                <a:effectLst/>
                <a:latin typeface="Fb Alfi" panose="02020503050405020304" pitchFamily="18" charset="-79"/>
                <a:ea typeface="David" panose="020E0502060401010101" pitchFamily="34" charset="-79"/>
                <a:cs typeface="Fb Alfi" panose="02020503050405020304" pitchFamily="18" charset="-79"/>
              </a:rPr>
              <a:t>קְרִיָּתָה</a:t>
            </a:r>
            <a:r>
              <a:rPr lang="he-IL" sz="1600" dirty="0">
                <a:effectLst/>
                <a:latin typeface="Fb Alfi" panose="02020503050405020304" pitchFamily="18" charset="-79"/>
                <a:ea typeface="David" panose="020E0502060401010101" pitchFamily="34" charset="-79"/>
                <a:cs typeface="Fb Alfi" panose="02020503050405020304" pitchFamily="18" charset="-79"/>
              </a:rPr>
              <a:t>ּ בַּתּוֹרָה – כְּבִנְיָנָהּ. לֵךְ אֱמֹר לָהֶם, וְיִתְעַסְּקוּ לִקְרוֹת צוּרַת הַבַּיִת בַּתּוֹרָה, וּבִשְׂכַר </a:t>
            </a:r>
            <a:r>
              <a:rPr lang="he-IL" sz="1600" dirty="0" err="1">
                <a:effectLst/>
                <a:latin typeface="Fb Alfi" panose="02020503050405020304" pitchFamily="18" charset="-79"/>
                <a:ea typeface="David" panose="020E0502060401010101" pitchFamily="34" charset="-79"/>
                <a:cs typeface="Fb Alfi" panose="02020503050405020304" pitchFamily="18" charset="-79"/>
              </a:rPr>
              <a:t>קְרִיָּתָה</a:t>
            </a:r>
            <a:r>
              <a:rPr lang="he-IL" sz="1600" dirty="0">
                <a:effectLst/>
                <a:latin typeface="Fb Alfi" panose="02020503050405020304" pitchFamily="18" charset="-79"/>
                <a:ea typeface="David" panose="020E0502060401010101" pitchFamily="34" charset="-79"/>
                <a:cs typeface="Fb Alfi" panose="02020503050405020304" pitchFamily="18" charset="-79"/>
              </a:rPr>
              <a:t>ּ שֶׁיִּתְעַסְּקוּ לִקְרוֹת בָּהּ – אֲנִי מַעֲלֶה כְּאִלּוּ הֵם עוֹסְקִים </a:t>
            </a:r>
            <a:r>
              <a:rPr lang="he-IL" sz="1600" dirty="0" err="1">
                <a:effectLst/>
                <a:latin typeface="Fb Alfi" panose="02020503050405020304" pitchFamily="18" charset="-79"/>
                <a:ea typeface="David" panose="020E0502060401010101" pitchFamily="34" charset="-79"/>
                <a:cs typeface="Fb Alfi" panose="02020503050405020304" pitchFamily="18" charset="-79"/>
              </a:rPr>
              <a:t>בְּבִנְיַן</a:t>
            </a:r>
            <a:r>
              <a:rPr lang="he-IL" sz="1600" dirty="0">
                <a:effectLst/>
                <a:latin typeface="Fb Alfi" panose="02020503050405020304" pitchFamily="18" charset="-79"/>
                <a:ea typeface="David" panose="020E0502060401010101" pitchFamily="34" charset="-79"/>
                <a:cs typeface="Fb Alfi" panose="02020503050405020304" pitchFamily="18" charset="-79"/>
              </a:rPr>
              <a:t> הַבַּיִת".</a:t>
            </a:r>
          </a:p>
          <a:p>
            <a:pPr algn="just" rtl="1">
              <a:lnSpc>
                <a:spcPct val="115000"/>
              </a:lnSpc>
            </a:pPr>
            <a:r>
              <a:rPr lang="he-IL" sz="1200" dirty="0">
                <a:effectLst/>
                <a:latin typeface="Fb Alfi" panose="02020503050405020304" pitchFamily="18" charset="-79"/>
                <a:ea typeface="David" panose="020E0502060401010101" pitchFamily="34" charset="-79"/>
                <a:cs typeface="Fb Alfi" panose="02020503050405020304" pitchFamily="18" charset="-79"/>
              </a:rPr>
              <a:t>(מִדְרַשׁ </a:t>
            </a:r>
            <a:r>
              <a:rPr lang="he-IL" sz="1200" dirty="0" err="1">
                <a:effectLst/>
                <a:latin typeface="Fb Alfi" panose="02020503050405020304" pitchFamily="18" charset="-79"/>
                <a:ea typeface="David" panose="020E0502060401010101" pitchFamily="34" charset="-79"/>
                <a:cs typeface="Fb Alfi" panose="02020503050405020304" pitchFamily="18" charset="-79"/>
              </a:rPr>
              <a:t>תַּנְחוּמָא</a:t>
            </a:r>
            <a:r>
              <a:rPr lang="he-IL" sz="1200" dirty="0">
                <a:effectLst/>
                <a:latin typeface="Fb Alfi" panose="02020503050405020304" pitchFamily="18" charset="-79"/>
                <a:ea typeface="David" panose="020E0502060401010101" pitchFamily="34" charset="-79"/>
                <a:cs typeface="Fb Alfi" panose="02020503050405020304" pitchFamily="18" charset="-79"/>
              </a:rPr>
              <a:t> פָּרָשַׁת צַו, יד)</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effectLst/>
                <a:latin typeface="Fb Alfi Medium" panose="02020503050405020304" pitchFamily="18" charset="-79"/>
                <a:ea typeface="David" panose="020E0502060401010101" pitchFamily="34" charset="-79"/>
                <a:cs typeface="Fb Alfi Medium" panose="02020503050405020304" pitchFamily="18" charset="-79"/>
              </a:rPr>
              <a:t>לִמּוּד הָרַמְבַּ"ם הַיּוֹמִי</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לִמּוּד יוֹמִי בָּרַמְבַּ"ם בְּכָל תְּפוּצוֹת יִשְׂרָאֵל הוּא </a:t>
            </a:r>
            <a:r>
              <a:rPr lang="he-IL" sz="1600" dirty="0" err="1">
                <a:effectLst/>
                <a:latin typeface="Fb Alfi" panose="02020503050405020304" pitchFamily="18" charset="-79"/>
                <a:ea typeface="David" panose="020E0502060401010101" pitchFamily="34" charset="-79"/>
                <a:cs typeface="Fb Alfi" panose="02020503050405020304" pitchFamily="18" charset="-79"/>
              </a:rPr>
              <a:t>מֵהָעִנְיָנִים</a:t>
            </a:r>
            <a:r>
              <a:rPr lang="he-IL" sz="1600" dirty="0">
                <a:effectLst/>
                <a:latin typeface="Fb Alfi" panose="02020503050405020304" pitchFamily="18" charset="-79"/>
                <a:ea typeface="David" panose="020E0502060401010101" pitchFamily="34" charset="-79"/>
                <a:cs typeface="Fb Alfi" panose="02020503050405020304" pitchFamily="18" charset="-79"/>
              </a:rPr>
              <a:t> הַמְּמַהֲרִים וּמְבִיאִים אֶת הַגְּאֻלָּה.</a:t>
            </a:r>
          </a:p>
          <a:p>
            <a:pPr algn="just" rtl="1">
              <a:lnSpc>
                <a:spcPct val="115000"/>
              </a:lnSpc>
            </a:pPr>
            <a:r>
              <a:rPr lang="he-IL" sz="1200" dirty="0">
                <a:effectLst/>
                <a:latin typeface="Fb Alfi" panose="02020503050405020304" pitchFamily="18" charset="-79"/>
                <a:ea typeface="David" panose="020E0502060401010101" pitchFamily="34" charset="-79"/>
                <a:cs typeface="Fb Alfi" panose="02020503050405020304" pitchFamily="18" charset="-79"/>
              </a:rPr>
              <a:t>(שִׂיחַת שַׁבַּת פָּרָשַׁת בָּלָק </a:t>
            </a:r>
            <a:r>
              <a:rPr lang="he-IL" sz="1200" dirty="0" err="1">
                <a:effectLst/>
                <a:latin typeface="Fb Alfi" panose="02020503050405020304" pitchFamily="18" charset="-79"/>
                <a:ea typeface="David" panose="020E0502060401010101" pitchFamily="34" charset="-79"/>
                <a:cs typeface="Fb Alfi" panose="02020503050405020304" pitchFamily="18" charset="-79"/>
              </a:rPr>
              <a:t>התשמ"ח</a:t>
            </a:r>
            <a:r>
              <a:rPr lang="he-IL" sz="1200" dirty="0">
                <a:effectLst/>
                <a:latin typeface="Fb Alfi" panose="02020503050405020304" pitchFamily="18" charset="-79"/>
                <a:ea typeface="David" panose="020E0502060401010101" pitchFamily="34" charset="-79"/>
                <a:cs typeface="Fb Alfi" panose="02020503050405020304" pitchFamily="18" charset="-79"/>
              </a:rPr>
              <a:t>)</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effectLst/>
                <a:latin typeface="Fb Alfi Medium" panose="02020503050405020304" pitchFamily="18" charset="-79"/>
                <a:ea typeface="David" panose="020E0502060401010101" pitchFamily="34" charset="-79"/>
                <a:cs typeface="Fb Alfi Medium" panose="02020503050405020304" pitchFamily="18" charset="-79"/>
              </a:rPr>
              <a:t>לִמּוּד עִנְיְנֵי מָשִׁיחַ וּגְאֻלָּה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הַהוֹסָפָה בְּלִמּוּד הַתּוֹרָה </a:t>
            </a:r>
            <a:r>
              <a:rPr lang="he-IL" sz="1600" dirty="0" err="1">
                <a:effectLst/>
                <a:latin typeface="Fb Alfi" panose="02020503050405020304" pitchFamily="18" charset="-79"/>
                <a:ea typeface="David" panose="020E0502060401010101" pitchFamily="34" charset="-79"/>
                <a:cs typeface="Fb Alfi" panose="02020503050405020304" pitchFamily="18" charset="-79"/>
              </a:rPr>
              <a:t>וּבְעִנְיְנֵי</a:t>
            </a:r>
            <a:r>
              <a:rPr lang="he-IL" sz="1600" dirty="0">
                <a:effectLst/>
                <a:latin typeface="Fb Alfi" panose="02020503050405020304" pitchFamily="18" charset="-79"/>
                <a:ea typeface="David" panose="020E0502060401010101" pitchFamily="34" charset="-79"/>
                <a:cs typeface="Fb Alfi" panose="02020503050405020304" pitchFamily="18" charset="-79"/>
              </a:rPr>
              <a:t> מָשִׁיחַ וְהַגְּאֻלָּה הִיא הַדֶּרֶךְ הַיְּשָׁרָה לִפְעֹל הִתְגַּלּוּת וּבִיאַת מָשִׁיחַ וְהַגְּאֻלָּה בְּפֹעַל מַמָּשׁ.</a:t>
            </a:r>
          </a:p>
          <a:p>
            <a:pPr algn="just" rtl="1">
              <a:lnSpc>
                <a:spcPct val="115000"/>
              </a:lnSpc>
            </a:pPr>
            <a:r>
              <a:rPr lang="he-IL" sz="1200" dirty="0">
                <a:effectLst/>
                <a:latin typeface="Fb Alfi" panose="02020503050405020304" pitchFamily="18" charset="-79"/>
                <a:ea typeface="David" panose="020E0502060401010101" pitchFamily="34" charset="-79"/>
                <a:cs typeface="Fb Alfi" panose="02020503050405020304" pitchFamily="18" charset="-79"/>
              </a:rPr>
              <a:t>(שִׂיחַת שַׁבַּת פָּרָשַׁת </a:t>
            </a:r>
            <a:r>
              <a:rPr lang="he-IL" sz="1200" dirty="0" err="1">
                <a:effectLst/>
                <a:latin typeface="Fb Alfi" panose="02020503050405020304" pitchFamily="18" charset="-79"/>
                <a:ea typeface="David" panose="020E0502060401010101" pitchFamily="34" charset="-79"/>
                <a:cs typeface="Fb Alfi" panose="02020503050405020304" pitchFamily="18" charset="-79"/>
              </a:rPr>
              <a:t>תַּזְרִיעַ-מְצֹרָע</a:t>
            </a:r>
            <a:r>
              <a:rPr lang="he-IL" sz="1200" dirty="0">
                <a:effectLst/>
                <a:latin typeface="Fb Alfi" panose="02020503050405020304" pitchFamily="18" charset="-79"/>
                <a:ea typeface="David" panose="020E0502060401010101" pitchFamily="34" charset="-79"/>
                <a:cs typeface="Fb Alfi" panose="02020503050405020304" pitchFamily="18" charset="-79"/>
              </a:rPr>
              <a:t> </a:t>
            </a:r>
            <a:r>
              <a:rPr lang="he-IL" sz="1200" dirty="0" err="1">
                <a:effectLst/>
                <a:latin typeface="Fb Alfi" panose="02020503050405020304" pitchFamily="18" charset="-79"/>
                <a:ea typeface="David" panose="020E0502060401010101" pitchFamily="34" charset="-79"/>
                <a:cs typeface="Fb Alfi" panose="02020503050405020304" pitchFamily="18" charset="-79"/>
              </a:rPr>
              <a:t>ה'תנש"א</a:t>
            </a:r>
            <a:r>
              <a:rPr lang="he-IL" sz="1200" dirty="0">
                <a:effectLst/>
                <a:latin typeface="Fb Alfi" panose="02020503050405020304" pitchFamily="18" charset="-79"/>
                <a:ea typeface="David" panose="020E0502060401010101" pitchFamily="34" charset="-79"/>
                <a:cs typeface="Fb Alfi" panose="02020503050405020304" pitchFamily="18" charset="-79"/>
              </a:rPr>
              <a:t>)</a:t>
            </a:r>
          </a:p>
          <a:p>
            <a:pPr algn="just" rtl="1">
              <a:lnSpc>
                <a:spcPct val="115000"/>
              </a:lnSpc>
            </a:pPr>
            <a:endParaRPr lang="he-IL" sz="12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effectLst/>
                <a:latin typeface="Fb Alfi Medium" panose="02020503050405020304" pitchFamily="18" charset="-79"/>
                <a:ea typeface="David" panose="020E0502060401010101" pitchFamily="34" charset="-79"/>
                <a:cs typeface="Fb Alfi Medium" panose="02020503050405020304" pitchFamily="18" charset="-79"/>
              </a:rPr>
              <a:t>אַהֲבַת יִשְׂרָאֵל וְהַגְּאֻלָּה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בְּאַהֲבַת יִשְׂרָאֵל נָבִיא אֶת הַגּוֹאֵל. מֵאַחַר </a:t>
            </a:r>
            <a:r>
              <a:rPr lang="he-IL" sz="1600" dirty="0" err="1">
                <a:effectLst/>
                <a:latin typeface="Fb Alfi" panose="02020503050405020304" pitchFamily="18" charset="-79"/>
                <a:ea typeface="David" panose="020E0502060401010101" pitchFamily="34" charset="-79"/>
                <a:cs typeface="Fb Alfi" panose="02020503050405020304" pitchFamily="18" charset="-79"/>
              </a:rPr>
              <a:t>שֶׁהַחֻרְבָּן</a:t>
            </a:r>
            <a:r>
              <a:rPr lang="he-IL" sz="1600" dirty="0">
                <a:effectLst/>
                <a:latin typeface="Fb Alfi" panose="02020503050405020304" pitchFamily="18" charset="-79"/>
                <a:ea typeface="David" panose="020E0502060401010101" pitchFamily="34" charset="-79"/>
                <a:cs typeface="Fb Alfi" panose="02020503050405020304" pitchFamily="18" charset="-79"/>
              </a:rPr>
              <a:t> נִגְרַם בַּעֲווֹן שִׂנְאַת-חִנָּם, תַּקָּנָתוֹ הִיא עַל-יְדֵי אַהֲבַת-חִנָּם, שֶׁפֵּרוּשָׁהּ – אַהֲבָה לְלֹא תְּמוּרָה.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 </a:t>
            </a:r>
          </a:p>
          <a:p>
            <a:pPr algn="just" rtl="1">
              <a:lnSpc>
                <a:spcPct val="115000"/>
              </a:lnSpc>
            </a:pPr>
            <a:r>
              <a:rPr lang="he-IL" sz="1600" dirty="0">
                <a:effectLst/>
                <a:latin typeface="Fb Alfi Medium" panose="02020503050405020304" pitchFamily="18" charset="-79"/>
                <a:ea typeface="David" panose="020E0502060401010101" pitchFamily="34" charset="-79"/>
                <a:cs typeface="Fb Alfi Medium" panose="02020503050405020304" pitchFamily="18" charset="-79"/>
              </a:rPr>
              <a:t>צְדָקָה וּגְאֻלָּה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"גְּדוֹלָה צְדָקָה שֶׁמְּקָרֶבֶת אֶת הַגְּאֻלָּה". (בָּבָא </a:t>
            </a:r>
            <a:r>
              <a:rPr lang="he-IL" sz="1600" dirty="0" err="1">
                <a:effectLst/>
                <a:latin typeface="Fb Alfi" panose="02020503050405020304" pitchFamily="18" charset="-79"/>
                <a:ea typeface="David" panose="020E0502060401010101" pitchFamily="34" charset="-79"/>
                <a:cs typeface="Fb Alfi" panose="02020503050405020304" pitchFamily="18" charset="-79"/>
              </a:rPr>
              <a:t>בָּתְרָא</a:t>
            </a:r>
            <a:r>
              <a:rPr lang="he-IL" sz="1600" dirty="0">
                <a:effectLst/>
                <a:latin typeface="Fb Alfi" panose="02020503050405020304" pitchFamily="18" charset="-79"/>
                <a:ea typeface="David" panose="020E0502060401010101" pitchFamily="34" charset="-79"/>
                <a:cs typeface="Fb Alfi" panose="02020503050405020304" pitchFamily="18" charset="-79"/>
              </a:rPr>
              <a:t> </a:t>
            </a:r>
            <a:r>
              <a:rPr lang="he-IL" sz="1600" dirty="0" err="1">
                <a:effectLst/>
                <a:latin typeface="Fb Alfi" panose="02020503050405020304" pitchFamily="18" charset="-79"/>
                <a:ea typeface="David" panose="020E0502060401010101" pitchFamily="34" charset="-79"/>
                <a:cs typeface="Fb Alfi" panose="02020503050405020304" pitchFamily="18" charset="-79"/>
              </a:rPr>
              <a:t>י,א</a:t>
            </a:r>
            <a:r>
              <a:rPr lang="he-IL" sz="1600" dirty="0">
                <a:effectLst/>
                <a:latin typeface="Fb Alfi" panose="02020503050405020304" pitchFamily="18" charset="-79"/>
                <a:ea typeface="David" panose="020E0502060401010101" pitchFamily="34" charset="-79"/>
                <a:cs typeface="Fb Alfi" panose="02020503050405020304" pitchFamily="18" charset="-79"/>
              </a:rPr>
              <a:t>)</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"צִיּוֹן בְּמִשְׁפָּט תִּפָּדֶה וְשָׁבֶיהָ בִּצְדָקָה". (יְשַׁעְיָה </a:t>
            </a:r>
            <a:r>
              <a:rPr lang="he-IL" sz="1600" dirty="0" err="1">
                <a:effectLst/>
                <a:latin typeface="Fb Alfi" panose="02020503050405020304" pitchFamily="18" charset="-79"/>
                <a:ea typeface="David" panose="020E0502060401010101" pitchFamily="34" charset="-79"/>
                <a:cs typeface="Fb Alfi" panose="02020503050405020304" pitchFamily="18" charset="-79"/>
              </a:rPr>
              <a:t>א,כז</a:t>
            </a:r>
            <a:r>
              <a:rPr lang="he-IL" sz="1600" dirty="0">
                <a:effectLst/>
                <a:latin typeface="Fb Alfi" panose="02020503050405020304" pitchFamily="18" charset="-79"/>
                <a:ea typeface="David" panose="020E0502060401010101" pitchFamily="34" charset="-79"/>
                <a:cs typeface="Fb Alfi" panose="02020503050405020304" pitchFamily="18" charset="-79"/>
              </a:rPr>
              <a:t>)</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 </a:t>
            </a:r>
          </a:p>
          <a:p>
            <a:pPr algn="just" rtl="1">
              <a:lnSpc>
                <a:spcPct val="115000"/>
              </a:lnSpc>
            </a:pPr>
            <a:r>
              <a:rPr lang="he-IL" sz="1600" dirty="0">
                <a:effectLst/>
                <a:latin typeface="Fb Alfi Medium" panose="02020503050405020304" pitchFamily="18" charset="-79"/>
                <a:ea typeface="David" panose="020E0502060401010101" pitchFamily="34" charset="-79"/>
                <a:cs typeface="Fb Alfi Medium" panose="02020503050405020304" pitchFamily="18" charset="-79"/>
              </a:rPr>
              <a:t>שִׂמְחָה וּגְאֻלָּה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רַק בִּזְמַן הַגְּאֻלָּה תִּהְיֶה הַשִּׂמְחָה שְׁלֵמָה, כְּפִי שֶׁנֶּאֱמַר (תְּהִלִּים </a:t>
            </a:r>
            <a:r>
              <a:rPr lang="he-IL" sz="1600" dirty="0" err="1">
                <a:effectLst/>
                <a:latin typeface="Fb Alfi" panose="02020503050405020304" pitchFamily="18" charset="-79"/>
                <a:ea typeface="David" panose="020E0502060401010101" pitchFamily="34" charset="-79"/>
                <a:cs typeface="Fb Alfi" panose="02020503050405020304" pitchFamily="18" charset="-79"/>
              </a:rPr>
              <a:t>קכו,ב</a:t>
            </a:r>
            <a:r>
              <a:rPr lang="he-IL" sz="1600" dirty="0">
                <a:effectLst/>
                <a:latin typeface="Fb Alfi" panose="02020503050405020304" pitchFamily="18" charset="-79"/>
                <a:ea typeface="David" panose="020E0502060401010101" pitchFamily="34" charset="-79"/>
                <a:cs typeface="Fb Alfi" panose="02020503050405020304" pitchFamily="18" charset="-79"/>
              </a:rPr>
              <a:t>): "אָז יִמָּלֵא שְׂחוֹק פִּינוּ", וְעַל-יְדֵי הַשִּׂמְחָה אָנוּ מוֹשְׁכִים אֶת הַגְּאֻלָּה אֵלֵינוּ.</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אוֹתִיּוֹת-הַיְּסוֹד שֶׁל הַמִּלָּה שִׂמְחָה – שָׂמֵחַ, הֵן אוֹתִיּוֹת-הַיְּסוֹד שֶׁל הַמִּלָּה מָשִׁיחַ – מָשַׁח. 'מָשִׁיחַ', אוֹתִיּוֹת – יִשְׂמַח.</a:t>
            </a:r>
          </a:p>
          <a:p>
            <a:pPr algn="just" rtl="1">
              <a:lnSpc>
                <a:spcPct val="115000"/>
              </a:lnSpc>
            </a:pPr>
            <a:endParaRPr lang="he-IL" sz="1600" dirty="0">
              <a:effectLst/>
              <a:latin typeface="Fb Alfi Medium" panose="02020503050405020304" pitchFamily="18" charset="-79"/>
              <a:ea typeface="David" panose="020E0502060401010101" pitchFamily="34" charset="-79"/>
              <a:cs typeface="Fb Alfi Medium" panose="02020503050405020304" pitchFamily="18" charset="-79"/>
            </a:endParaRPr>
          </a:p>
          <a:p>
            <a:pPr algn="just" rtl="1">
              <a:lnSpc>
                <a:spcPct val="115000"/>
              </a:lnSpc>
            </a:pPr>
            <a:r>
              <a:rPr lang="he-IL" sz="1600" dirty="0">
                <a:effectLst/>
                <a:latin typeface="Fb Alfi Medium" panose="02020503050405020304" pitchFamily="18" charset="-79"/>
                <a:ea typeface="David" panose="020E0502060401010101" pitchFamily="34" charset="-79"/>
                <a:cs typeface="Fb Alfi Medium" panose="02020503050405020304" pitchFamily="18" charset="-79"/>
              </a:rPr>
              <a:t>תְּשׁוּבָה וּגְאֻלָּה</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"יִשְׂרָאֵל עוֹשִׂים תְּשׁוּבָה – וּמִיָּד הֵם נִגְאָלִים".</a:t>
            </a:r>
          </a:p>
          <a:p>
            <a:pPr algn="just" rtl="1">
              <a:lnSpc>
                <a:spcPct val="115000"/>
              </a:lnSpc>
            </a:pPr>
            <a:r>
              <a:rPr lang="he-IL" sz="1200" dirty="0">
                <a:effectLst/>
                <a:latin typeface="Fb Alfi" panose="02020503050405020304" pitchFamily="18" charset="-79"/>
                <a:ea typeface="David" panose="020E0502060401010101" pitchFamily="34" charset="-79"/>
                <a:cs typeface="Fb Alfi" panose="02020503050405020304" pitchFamily="18" charset="-79"/>
              </a:rPr>
              <a:t>(רַמְבַּ"ם הִלְכוֹת תְּשׁוּבָה, פֶּרֶק ז הֲלָכָה ה)</a:t>
            </a:r>
          </a:p>
          <a:p>
            <a:pPr algn="just" rtl="1">
              <a:lnSpc>
                <a:spcPct val="115000"/>
              </a:lnSpc>
            </a:pPr>
            <a:endParaRPr lang="he-IL" sz="1600" dirty="0">
              <a:effectLst/>
              <a:latin typeface="Fb Alfi Medium" panose="02020503050405020304" pitchFamily="18" charset="-79"/>
              <a:ea typeface="David" panose="020E0502060401010101" pitchFamily="34" charset="-79"/>
              <a:cs typeface="Fb Alfi Medium" panose="02020503050405020304" pitchFamily="18" charset="-79"/>
            </a:endParaRPr>
          </a:p>
          <a:p>
            <a:pPr algn="just" rtl="1">
              <a:lnSpc>
                <a:spcPct val="115000"/>
              </a:lnSpc>
            </a:pPr>
            <a:r>
              <a:rPr lang="he-IL" sz="1600" dirty="0">
                <a:effectLst/>
                <a:latin typeface="Fb Alfi Medium" panose="02020503050405020304" pitchFamily="18" charset="-79"/>
                <a:ea typeface="David" panose="020E0502060401010101" pitchFamily="34" charset="-79"/>
                <a:cs typeface="Fb Alfi Medium" panose="02020503050405020304" pitchFamily="18" charset="-79"/>
              </a:rPr>
              <a:t>דָּבָר בְּשֵׁם אוֹמְרוֹ</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כָּל הָאוֹמֵר דָּבָר בְּשֵׁם אוֹמְרוֹ מֵבִיא גְּאֻלָּה לָעוֹלָם.</a:t>
            </a:r>
          </a:p>
          <a:p>
            <a:pPr algn="just" rtl="1">
              <a:lnSpc>
                <a:spcPct val="115000"/>
              </a:lnSpc>
            </a:pPr>
            <a:r>
              <a:rPr lang="he-IL" sz="1200" dirty="0">
                <a:effectLst/>
                <a:latin typeface="Fb Alfi" panose="02020503050405020304" pitchFamily="18" charset="-79"/>
                <a:ea typeface="David" panose="020E0502060401010101" pitchFamily="34" charset="-79"/>
                <a:cs typeface="Fb Alfi" panose="02020503050405020304" pitchFamily="18" charset="-79"/>
              </a:rPr>
              <a:t>(מַסֶּכֶת אָבוֹת, פֶּרֶק ו מִשְׁנָה ו)</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p:txBody>
      </p:sp>
    </p:spTree>
    <p:extLst>
      <p:ext uri="{BB962C8B-B14F-4D97-AF65-F5344CB8AC3E}">
        <p14:creationId xmlns:p14="http://schemas.microsoft.com/office/powerpoint/2010/main" val="422653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BB02E2B-C03A-4C56-884A-4F05F6C22D42}"/>
              </a:ext>
            </a:extLst>
          </p:cNvPr>
          <p:cNvSpPr/>
          <p:nvPr/>
        </p:nvSpPr>
        <p:spPr>
          <a:xfrm>
            <a:off x="753533" y="478368"/>
            <a:ext cx="6595004" cy="381000"/>
          </a:xfrm>
          <a:prstGeom prst="rect">
            <a:avLst/>
          </a:prstGeom>
          <a:solidFill>
            <a:srgbClr val="1D6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20120E81-FBEF-4014-BF66-69B69F806E62}"/>
              </a:ext>
            </a:extLst>
          </p:cNvPr>
          <p:cNvSpPr txBox="1"/>
          <p:nvPr/>
        </p:nvSpPr>
        <p:spPr>
          <a:xfrm>
            <a:off x="6968067" y="69275"/>
            <a:ext cx="504006" cy="355225"/>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ב"ה</a:t>
            </a:r>
            <a:endParaRPr lang="en-US" sz="1400" u="none" strike="noStrike" dirty="0">
              <a:effectLst/>
              <a:latin typeface="Fb Alfi" panose="02020503050405020304" pitchFamily="18" charset="-79"/>
              <a:ea typeface="Arial" panose="020B0604020202020204" pitchFamily="34" charset="0"/>
              <a:cs typeface="Fb Alfi" panose="02020503050405020304" pitchFamily="18" charset="-79"/>
            </a:endParaRPr>
          </a:p>
        </p:txBody>
      </p:sp>
      <p:sp>
        <p:nvSpPr>
          <p:cNvPr id="18" name="תיבת טקסט 17">
            <a:extLst>
              <a:ext uri="{FF2B5EF4-FFF2-40B4-BE49-F238E27FC236}">
                <a16:creationId xmlns:a16="http://schemas.microsoft.com/office/drawing/2014/main" id="{89A8215E-603F-4A35-B7C1-78979973E0CB}"/>
              </a:ext>
            </a:extLst>
          </p:cNvPr>
          <p:cNvSpPr txBox="1"/>
          <p:nvPr/>
        </p:nvSpPr>
        <p:spPr>
          <a:xfrm>
            <a:off x="1908704" y="478368"/>
            <a:ext cx="3742267" cy="355225"/>
          </a:xfrm>
          <a:prstGeom prst="rect">
            <a:avLst/>
          </a:prstGeom>
          <a:noFill/>
        </p:spPr>
        <p:txBody>
          <a:bodyPr wrap="square">
            <a:spAutoFit/>
          </a:bodyPr>
          <a:lstStyle/>
          <a:p>
            <a:pPr algn="just" rtl="1">
              <a:lnSpc>
                <a:spcPct val="115000"/>
              </a:lnSpc>
            </a:pPr>
            <a:r>
              <a:rPr lang="he-IL" sz="1600"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rPr>
              <a:t>תוכנית יום מס 4 | פעולה – סיפור ומשימה</a:t>
            </a:r>
            <a:endParaRPr lang="en-US" sz="1600" u="none" strike="noStrike" dirty="0">
              <a:solidFill>
                <a:schemeClr val="bg1"/>
              </a:solidFill>
              <a:effectLst/>
              <a:latin typeface="Fb Alfi Medium" panose="02020503050405020304" pitchFamily="18" charset="-79"/>
              <a:ea typeface="Arial" panose="020B0604020202020204" pitchFamily="34" charset="0"/>
              <a:cs typeface="Fb Alfi Medium" panose="02020503050405020304" pitchFamily="18" charset="-79"/>
            </a:endParaRPr>
          </a:p>
        </p:txBody>
      </p:sp>
      <p:pic>
        <p:nvPicPr>
          <p:cNvPr id="4" name="תמונה 3" descr="תמונה שמכילה מפה&#10;&#10;התיאור נוצר באופן אוטומטי">
            <a:extLst>
              <a:ext uri="{FF2B5EF4-FFF2-40B4-BE49-F238E27FC236}">
                <a16:creationId xmlns:a16="http://schemas.microsoft.com/office/drawing/2014/main" id="{8CEEAB1D-C2EE-4038-8053-1691252E66D9}"/>
              </a:ext>
            </a:extLst>
          </p:cNvPr>
          <p:cNvPicPr>
            <a:picLocks noChangeAspect="1"/>
          </p:cNvPicPr>
          <p:nvPr/>
        </p:nvPicPr>
        <p:blipFill rotWithShape="1">
          <a:blip r:embed="rId2">
            <a:extLst>
              <a:ext uri="{28A0092B-C50C-407E-A947-70E740481C1C}">
                <a14:useLocalDpi xmlns:a14="http://schemas.microsoft.com/office/drawing/2010/main" val="0"/>
              </a:ext>
            </a:extLst>
          </a:blip>
          <a:srcRect l="13744" t="7446" r="25249" b="22255"/>
          <a:stretch/>
        </p:blipFill>
        <p:spPr>
          <a:xfrm>
            <a:off x="-118544" y="127456"/>
            <a:ext cx="1413773" cy="1163710"/>
          </a:xfrm>
          <a:prstGeom prst="rect">
            <a:avLst/>
          </a:prstGeom>
        </p:spPr>
      </p:pic>
      <p:sp>
        <p:nvSpPr>
          <p:cNvPr id="9" name="תיבת טקסט 8">
            <a:extLst>
              <a:ext uri="{FF2B5EF4-FFF2-40B4-BE49-F238E27FC236}">
                <a16:creationId xmlns:a16="http://schemas.microsoft.com/office/drawing/2014/main" id="{FD1A8F73-6D44-4CFD-BAA1-1BBB06EB0EBA}"/>
              </a:ext>
            </a:extLst>
          </p:cNvPr>
          <p:cNvSpPr txBox="1"/>
          <p:nvPr/>
        </p:nvSpPr>
        <p:spPr>
          <a:xfrm>
            <a:off x="442594" y="1305021"/>
            <a:ext cx="6674486" cy="8049640"/>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היום נעסוק בנושא הפעולה להבאת הגאולה באמצעות סיפור בכיתה. ניתן לספר את הסיפור לתלמידים או לתת להם להמחיז אותו.</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כל מעשה וכל פעולה, יכולים להיות אלו שמכריעים את העולם לכף זכות ומביאים את הגאולה. אין אחד שיכול לטעון שהתפקיד אינו מוטל על כתפיו. האחריות משותפת לכולנו. וגם אם אנחנו לא רואים את ההשפעה הגדולה שיש למעשה הקטן שלנו, עלינו לדעת ולהאמין שלכל פעולה, השפעה נצחית. </a:t>
            </a: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pPr>
            <a:endParaRPr lang="he-IL" sz="1600" dirty="0">
              <a:effectLst/>
              <a:latin typeface="Fb Alfi" panose="02020503050405020304" pitchFamily="18" charset="-79"/>
              <a:ea typeface="David" panose="020E0502060401010101" pitchFamily="34" charset="-79"/>
              <a:cs typeface="Fb Alfi" panose="02020503050405020304" pitchFamily="18" charset="-79"/>
            </a:endParaRPr>
          </a:p>
          <a:p>
            <a:pPr algn="ctr" rtl="1">
              <a:lnSpc>
                <a:spcPct val="115000"/>
              </a:lnSpc>
            </a:pPr>
            <a:r>
              <a:rPr lang="he-IL" sz="1600" b="1" dirty="0">
                <a:effectLst/>
                <a:latin typeface="Fb Alfi" panose="02020503050405020304" pitchFamily="18" charset="-79"/>
                <a:ea typeface="David" panose="020E0502060401010101" pitchFamily="34" charset="-79"/>
                <a:cs typeface="Fb Alfi" panose="02020503050405020304" pitchFamily="18" charset="-79"/>
              </a:rPr>
              <a:t>לעשות, גם </a:t>
            </a:r>
            <a:r>
              <a:rPr lang="he-IL" sz="1600" b="1" dirty="0" err="1">
                <a:effectLst/>
                <a:latin typeface="Fb Alfi" panose="02020503050405020304" pitchFamily="18" charset="-79"/>
                <a:ea typeface="David" panose="020E0502060401010101" pitchFamily="34" charset="-79"/>
                <a:cs typeface="Fb Alfi" panose="02020503050405020304" pitchFamily="18" charset="-79"/>
              </a:rPr>
              <a:t>כשלא</a:t>
            </a:r>
            <a:r>
              <a:rPr lang="he-IL" sz="1600" b="1" dirty="0">
                <a:effectLst/>
                <a:latin typeface="Fb Alfi" panose="02020503050405020304" pitchFamily="18" charset="-79"/>
                <a:ea typeface="David" panose="020E0502060401010101" pitchFamily="34" charset="-79"/>
                <a:cs typeface="Fb Alfi" panose="02020503050405020304" pitchFamily="18" charset="-79"/>
              </a:rPr>
              <a:t> מבינים</a:t>
            </a:r>
          </a:p>
          <a:p>
            <a:pPr algn="ctr" rtl="1">
              <a:lnSpc>
                <a:spcPct val="115000"/>
              </a:lnSpc>
            </a:pPr>
            <a:endParaRPr lang="he-IL" sz="1600" b="1" dirty="0">
              <a:effectLst/>
              <a:latin typeface="Fb Alfi" panose="02020503050405020304" pitchFamily="18" charset="-79"/>
              <a:ea typeface="David" panose="020E0502060401010101" pitchFamily="34" charset="-79"/>
              <a:cs typeface="Fb Alfi" panose="02020503050405020304" pitchFamily="18" charset="-79"/>
            </a:endParaRP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פעם יצא לדרך איש חכם, </a:t>
            </a:r>
            <a:r>
              <a:rPr lang="he-IL" sz="1600" dirty="0" err="1">
                <a:effectLst/>
                <a:latin typeface="Fb Alfi" panose="02020503050405020304" pitchFamily="18" charset="-79"/>
                <a:ea typeface="David" panose="020E0502060401010101" pitchFamily="34" charset="-79"/>
                <a:cs typeface="Fb Alfi" panose="02020503050405020304" pitchFamily="18" charset="-79"/>
              </a:rPr>
              <a:t>שהיתה</a:t>
            </a:r>
            <a:r>
              <a:rPr lang="he-IL" sz="1600" dirty="0">
                <a:effectLst/>
                <a:latin typeface="Fb Alfi" panose="02020503050405020304" pitchFamily="18" charset="-79"/>
                <a:ea typeface="David" panose="020E0502060401010101" pitchFamily="34" charset="-79"/>
                <a:cs typeface="Fb Alfi" panose="02020503050405020304" pitchFamily="18" charset="-79"/>
              </a:rPr>
              <a:t> לו שליחות חכמה וחשובה לעשות. הוא ישב בכרכרה, רתומה לסוס, ונסע לדרכו.</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ובכן שלושה נסעו וחשבו, כל אחד מחשבות לגמרי אחרות...</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הסוס דהר וחשב. על מה חשב? על התבן שיקבל בסוף המסע!</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העגלון זרז את הסוס וחשב. על מה חשב? על הכסף שיקבל בסוף המסע.</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והאיש החכם... הוא כמובן הבין את התכלית של המסע וחשב על השליחות המיוחדת שעליו לבצע.</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האם הפריע לאיש החכם העובדה שהעגלון לא מבין את משמעות הנסיעה? לא. כי הכרכרה כל הזמן התקדמה... </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גם אנחנו כאן, בעולם הזה, נמצאים במסע חשוב מאין כמותו. אנחנו עושים עוד פעולה ועוד פעולה, וכך מאירים את העולם ומביאים את הגאולה. </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אז נכון שלא תמיד אנחנו ממש מבינים ורואים איך הפעולות שלנו הופכות את העולם, אבל זה לא נורא! </a:t>
            </a:r>
          </a:p>
          <a:p>
            <a:pPr algn="just" rtl="1">
              <a:lnSpc>
                <a:spcPct val="115000"/>
              </a:lnSpc>
              <a:spcAft>
                <a:spcPts val="600"/>
              </a:spcAft>
            </a:pPr>
            <a:r>
              <a:rPr lang="he-IL" sz="1600" dirty="0">
                <a:effectLst/>
                <a:latin typeface="Fb Alfi" panose="02020503050405020304" pitchFamily="18" charset="-79"/>
                <a:ea typeface="David" panose="020E0502060401010101" pitchFamily="34" charset="-79"/>
                <a:cs typeface="Fb Alfi" panose="02020503050405020304" pitchFamily="18" charset="-79"/>
              </a:rPr>
              <a:t>כל זמן שאנחנו עובדים, "הכרכרה" של העולם מתקדמת והשליחות מתבצעת. וכשנגיע ליעד, נראה כולנו ש"הנה הנה משיח בא". </a:t>
            </a:r>
          </a:p>
        </p:txBody>
      </p:sp>
      <p:sp>
        <p:nvSpPr>
          <p:cNvPr id="10" name="מלבן 9">
            <a:extLst>
              <a:ext uri="{FF2B5EF4-FFF2-40B4-BE49-F238E27FC236}">
                <a16:creationId xmlns:a16="http://schemas.microsoft.com/office/drawing/2014/main" id="{3CF8DECB-51EE-473D-B79C-71EF255C6478}"/>
              </a:ext>
            </a:extLst>
          </p:cNvPr>
          <p:cNvSpPr/>
          <p:nvPr/>
        </p:nvSpPr>
        <p:spPr>
          <a:xfrm>
            <a:off x="442594" y="3530012"/>
            <a:ext cx="6595004" cy="113729"/>
          </a:xfrm>
          <a:prstGeom prst="rect">
            <a:avLst/>
          </a:prstGeom>
          <a:solidFill>
            <a:srgbClr val="1D6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3357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a:extLst>
              <a:ext uri="{FF2B5EF4-FFF2-40B4-BE49-F238E27FC236}">
                <a16:creationId xmlns:a16="http://schemas.microsoft.com/office/drawing/2014/main" id="{06C16CCA-341E-466E-95D6-ED9E50DB4E38}"/>
              </a:ext>
            </a:extLst>
          </p:cNvPr>
          <p:cNvSpPr/>
          <p:nvPr/>
        </p:nvSpPr>
        <p:spPr>
          <a:xfrm>
            <a:off x="442594" y="426597"/>
            <a:ext cx="6595004" cy="113729"/>
          </a:xfrm>
          <a:prstGeom prst="rect">
            <a:avLst/>
          </a:prstGeom>
          <a:solidFill>
            <a:srgbClr val="1D6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7">
            <a:extLst>
              <a:ext uri="{FF2B5EF4-FFF2-40B4-BE49-F238E27FC236}">
                <a16:creationId xmlns:a16="http://schemas.microsoft.com/office/drawing/2014/main" id="{0ED945F7-5AFA-4625-A7B6-D2DB42DB606D}"/>
              </a:ext>
            </a:extLst>
          </p:cNvPr>
          <p:cNvSpPr txBox="1"/>
          <p:nvPr/>
        </p:nvSpPr>
        <p:spPr>
          <a:xfrm>
            <a:off x="442594" y="806260"/>
            <a:ext cx="6674486" cy="1487843"/>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לאחר הסיפור, נדון עם התלמידים ונחליט יחד על "הפקודה היומית" – החלטה כיתתית בנושא פעולה להבאת הגאולה, אותה נקיים היום כולנו. הילדים יכתבו את הפקודה בעמוד המתאים בחוברת.</a:t>
            </a:r>
          </a:p>
          <a:p>
            <a:pPr algn="just" rtl="1">
              <a:lnSpc>
                <a:spcPct val="115000"/>
              </a:lnSpc>
            </a:pPr>
            <a:r>
              <a:rPr lang="he-IL" sz="1600" dirty="0">
                <a:latin typeface="Fb Alfi" panose="02020503050405020304" pitchFamily="18" charset="-79"/>
                <a:ea typeface="David" panose="020E0502060401010101" pitchFamily="34" charset="-79"/>
                <a:cs typeface="Fb Alfi" panose="02020503050405020304" pitchFamily="18" charset="-79"/>
              </a:rPr>
              <a:t>א-ג: עמוד 8.</a:t>
            </a:r>
          </a:p>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ד-ח: עמוד 11.</a:t>
            </a:r>
          </a:p>
        </p:txBody>
      </p:sp>
      <p:sp>
        <p:nvSpPr>
          <p:cNvPr id="3" name="מלבן 2">
            <a:extLst>
              <a:ext uri="{FF2B5EF4-FFF2-40B4-BE49-F238E27FC236}">
                <a16:creationId xmlns:a16="http://schemas.microsoft.com/office/drawing/2014/main" id="{F72772DA-97CC-41E8-8A92-1971F8EE492C}"/>
              </a:ext>
            </a:extLst>
          </p:cNvPr>
          <p:cNvSpPr/>
          <p:nvPr/>
        </p:nvSpPr>
        <p:spPr>
          <a:xfrm>
            <a:off x="482335" y="3255820"/>
            <a:ext cx="6595004" cy="3581738"/>
          </a:xfrm>
          <a:prstGeom prst="rect">
            <a:avLst/>
          </a:prstGeom>
          <a:solidFill>
            <a:schemeClr val="bg1"/>
          </a:solidFill>
          <a:ln w="38100">
            <a:solidFill>
              <a:srgbClr val="1D6BE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C8E948C8-15CE-408F-A8EA-25D9F29A9EE6}"/>
              </a:ext>
            </a:extLst>
          </p:cNvPr>
          <p:cNvSpPr txBox="1"/>
          <p:nvPr/>
        </p:nvSpPr>
        <p:spPr>
          <a:xfrm>
            <a:off x="442594" y="2923933"/>
            <a:ext cx="6674486" cy="355225"/>
          </a:xfrm>
          <a:prstGeom prst="rect">
            <a:avLst/>
          </a:prstGeom>
          <a:noFill/>
        </p:spPr>
        <p:txBody>
          <a:bodyPr wrap="square">
            <a:spAutoFit/>
          </a:bodyPr>
          <a:lstStyle/>
          <a:p>
            <a:pPr algn="just" rtl="1">
              <a:lnSpc>
                <a:spcPct val="115000"/>
              </a:lnSpc>
            </a:pPr>
            <a:r>
              <a:rPr lang="he-IL" sz="1600" dirty="0">
                <a:effectLst/>
                <a:latin typeface="Fb Alfi" panose="02020503050405020304" pitchFamily="18" charset="-79"/>
                <a:ea typeface="David" panose="020E0502060401010101" pitchFamily="34" charset="-79"/>
                <a:cs typeface="Fb Alfi" panose="02020503050405020304" pitchFamily="18" charset="-79"/>
              </a:rPr>
              <a:t>הצעות למשימות:</a:t>
            </a:r>
          </a:p>
        </p:txBody>
      </p:sp>
    </p:spTree>
    <p:extLst>
      <p:ext uri="{BB962C8B-B14F-4D97-AF65-F5344CB8AC3E}">
        <p14:creationId xmlns:p14="http://schemas.microsoft.com/office/powerpoint/2010/main" val="2111915204"/>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3121</Words>
  <Application>Microsoft Office PowerPoint</Application>
  <PresentationFormat>מותאם אישית</PresentationFormat>
  <Paragraphs>205</Paragraphs>
  <Slides>13</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13</vt:i4>
      </vt:variant>
    </vt:vector>
  </HeadingPairs>
  <TitlesOfParts>
    <vt:vector size="19" baseType="lpstr">
      <vt:lpstr>Arial</vt:lpstr>
      <vt:lpstr>Calibri</vt:lpstr>
      <vt:lpstr>Calibri Light</vt:lpstr>
      <vt:lpstr>Fb Alfi Medium</vt:lpstr>
      <vt:lpstr>Fb Alfi</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שטערני פש</dc:creator>
  <cp:lastModifiedBy>שטערני פש</cp:lastModifiedBy>
  <cp:revision>22</cp:revision>
  <dcterms:created xsi:type="dcterms:W3CDTF">2021-01-06T19:25:20Z</dcterms:created>
  <dcterms:modified xsi:type="dcterms:W3CDTF">2021-01-06T20:44:24Z</dcterms:modified>
</cp:coreProperties>
</file>