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614"/>
    <a:srgbClr val="003300"/>
    <a:srgbClr val="DD9E01"/>
    <a:srgbClr val="DD6603"/>
    <a:srgbClr val="6F0725"/>
    <a:srgbClr val="B00C27"/>
    <a:srgbClr val="006666"/>
    <a:srgbClr val="98220A"/>
    <a:srgbClr val="C0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492;&#1502;&#1505;&#1502;&#1499;&#1497;&#1501;%20&#1513;&#1500;&#1497;\&#1510;&#1489;&#1497;&#1492;\&#1500;&#1491;&#1504;&#1497;&#1492;%20&#1491;&#1492;&#1503;\&#1493;&#1497;&#1491;&#1488;&#1493;%20&#1500;&#1502;&#1510;&#1490;&#1514;%20&#1505;&#1493;&#1508;&#1497;\WMV\&#1504;&#1489;&#1493;&#1488;&#1492;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492;&#1502;&#1505;&#1502;&#1499;&#1497;&#1501;%20&#1513;&#1500;&#1497;\&#1510;&#1489;&#1497;&#1492;\&#1500;&#1491;&#1504;&#1497;&#1492;%20&#1491;&#1492;&#1503;\&#1493;&#1497;&#1491;&#1488;&#1493;%20&#1500;&#1502;&#1510;&#1490;&#1514;%20&#1505;&#1493;&#1508;&#1497;\WMV\&#1506;&#1513;&#1493;%20&#1499;&#1500;%20&#1488;&#1513;&#1512;%20&#1489;&#1497;&#1499;&#1493;&#1500;&#1514;&#1499;&#1501;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gif"/><Relationship Id="rId5" Type="http://schemas.openxmlformats.org/officeDocument/2006/relationships/image" Target="../media/image44.jpe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12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38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47664" y="4797152"/>
            <a:ext cx="5904656" cy="8320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60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מבצע הכנה לי' שבט</a:t>
            </a:r>
            <a:endParaRPr lang="he-IL" sz="6000" b="1" i="1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980728"/>
            <a:ext cx="6120680" cy="707886"/>
          </a:xfrm>
          <a:prstGeom prst="rect">
            <a:avLst/>
          </a:prstGeom>
          <a:noFill/>
        </p:spPr>
        <p:txBody>
          <a:bodyPr vert="horz"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e-IL" sz="4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"ובא השמש...  וזרח השמש"</a:t>
            </a:r>
            <a:endParaRPr lang="he-IL" sz="40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4344" name="Picture 8" descr="http://www.chabad.org.il/_Uploads/813rabbies1.jpg"/>
          <p:cNvPicPr>
            <a:picLocks noChangeAspect="1" noChangeArrowheads="1"/>
          </p:cNvPicPr>
          <p:nvPr/>
        </p:nvPicPr>
        <p:blipFill>
          <a:blip r:embed="rId2" cstate="print"/>
          <a:srcRect b="2380"/>
          <a:stretch>
            <a:fillRect/>
          </a:stretch>
        </p:blipFill>
        <p:spPr bwMode="auto">
          <a:xfrm>
            <a:off x="3059832" y="1844824"/>
            <a:ext cx="302433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נבואה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1142983"/>
            <a:ext cx="6929486" cy="5197115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מלבן 36"/>
          <p:cNvSpPr/>
          <p:nvPr/>
        </p:nvSpPr>
        <p:spPr>
          <a:xfrm>
            <a:off x="6156176" y="4869160"/>
            <a:ext cx="2664296" cy="17281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הרבי כבר אמר שהגאולה בפתח- ויש לכך סימנים רבים.</a:t>
            </a:r>
            <a:endParaRPr lang="he-IL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4" descr="http://4.bp.blogspot.com/-U-MQya2k8X8/UAcqtetrjMI/AAAAAAAAGm8/91HVcnc2tjY/s1600/7283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92696"/>
            <a:ext cx="1656184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611560" y="980728"/>
            <a:ext cx="6460677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1">
            <a:spAutoFit/>
            <a:sp3d extrusionH="57150">
              <a:bevelT w="38100" h="38100"/>
            </a:sp3d>
          </a:bodyPr>
          <a:lstStyle/>
          <a:p>
            <a:r>
              <a:rPr lang="he-I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הלכה: ישנו חיוב לשמוע לדברי נביא.</a:t>
            </a:r>
            <a:endParaRPr lang="he-IL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556792"/>
            <a:ext cx="6460677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1">
            <a:spAutoFit/>
            <a:sp3d extrusionH="57150">
              <a:bevelT w="38100" h="38100"/>
            </a:sp3d>
          </a:bodyPr>
          <a:lstStyle/>
          <a:p>
            <a:r>
              <a:rPr lang="he-I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הרבי הוא נביא </a:t>
            </a:r>
            <a:r>
              <a:rPr lang="he-IL" sz="3200" b="1" dirty="0" smtClean="0">
                <a:solidFill>
                  <a:srgbClr val="C00000"/>
                </a:solidFill>
              </a:rPr>
              <a:t>וחייבים</a:t>
            </a:r>
            <a:r>
              <a:rPr lang="he-I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לשמוע לדבריו!</a:t>
            </a:r>
            <a:endParaRPr lang="he-IL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4" descr="http://3.bp.blogspot.com/-IDs5sdFkQmY/UBUNGYEoSUI/AAAAAAAADvM/VkG2P24Zv4w/s1600/beithamikdash+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924944"/>
            <a:ext cx="2376264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://www.cow.org.il/files/23/chassid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933450" cy="1457326"/>
          </a:xfrm>
          <a:prstGeom prst="rect">
            <a:avLst/>
          </a:prstGeom>
          <a:noFill/>
        </p:spPr>
      </p:pic>
      <p:sp>
        <p:nvSpPr>
          <p:cNvPr id="15" name="תרשים זרימה: תהליך 14"/>
          <p:cNvSpPr/>
          <p:nvPr/>
        </p:nvSpPr>
        <p:spPr>
          <a:xfrm>
            <a:off x="1475656" y="3861048"/>
            <a:ext cx="4176464" cy="43204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i="1" dirty="0" smtClean="0">
                <a:solidFill>
                  <a:schemeClr val="bg1"/>
                </a:solidFill>
              </a:rPr>
              <a:t>עלינו לקיים את בקשת הרבי:</a:t>
            </a:r>
            <a:endParaRPr lang="he-IL" sz="24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4437112"/>
            <a:ext cx="4961615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i="1" dirty="0" smtClean="0">
                <a:solidFill>
                  <a:srgbClr val="9C0614"/>
                </a:solidFill>
              </a:rPr>
              <a:t>"...עשו כל אשר ביכולתכם..."</a:t>
            </a:r>
          </a:p>
          <a:p>
            <a:r>
              <a:rPr lang="he-IL" sz="2800" b="1" i="1" dirty="0" smtClean="0">
                <a:solidFill>
                  <a:schemeClr val="bg1"/>
                </a:solidFill>
              </a:rPr>
              <a:t>להביא את משיח צדקנו בפועל ממש!</a:t>
            </a:r>
            <a:endParaRPr lang="he-IL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6" grpId="0"/>
      <p:bldP spid="12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עשו כל אשר ביכולתכם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285860"/>
            <a:ext cx="6500858" cy="487564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23528" y="1124744"/>
            <a:ext cx="720080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1">
            <a:spAutoFit/>
            <a:sp3d extrusionH="57150">
              <a:bevelT w="38100" h="38100"/>
            </a:sp3d>
          </a:bodyPr>
          <a:lstStyle/>
          <a:p>
            <a:r>
              <a:rPr lang="he-IL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איך מביאים את המשיח?</a:t>
            </a:r>
          </a:p>
          <a:p>
            <a:r>
              <a:rPr lang="he-IL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מה אני צריכה לעשות בפועל?</a:t>
            </a:r>
            <a:r>
              <a:rPr lang="he-IL" sz="3200" dirty="0" smtClean="0"/>
              <a:t/>
            </a:r>
            <a:br>
              <a:rPr lang="he-IL" sz="3200" dirty="0" smtClean="0"/>
            </a:br>
            <a:endParaRPr lang="he-IL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580112" y="3429000"/>
            <a:ext cx="3006080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לזכור מעכשיו שכל מעשה ופעולה שאני עושה צריכה להיות חדורה בכוונה להביא את המשיח. </a:t>
            </a:r>
            <a:endParaRPr lang="he-IL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4" name="Picture 2" descr="http://portal.herzliya.k12.il/sites/BGP-OR/DocLib2/question-mar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822"/>
          <a:stretch>
            <a:fillRect/>
          </a:stretch>
        </p:blipFill>
        <p:spPr bwMode="auto">
          <a:xfrm rot="1266902">
            <a:off x="7253332" y="890876"/>
            <a:ext cx="1728192" cy="1224136"/>
          </a:xfrm>
          <a:prstGeom prst="rect">
            <a:avLst/>
          </a:prstGeom>
          <a:noFill/>
        </p:spPr>
      </p:pic>
      <p:pic>
        <p:nvPicPr>
          <p:cNvPr id="23556" name="Picture 4" descr="http://w3.chabad.org/media/images/348/xkVy3482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1453">
            <a:off x="2978812" y="2448767"/>
            <a:ext cx="1152128" cy="147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http://www.tfilaleshlomo.com/image/users/185382/ftp/my_files/botoon/%D7%9B%D7%A4%D7%AA%D7%95%D7%A8%20%D7%AA%D7%A4%D7%99%D7%9C%D7%94.png?id=95155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3295">
            <a:off x="4283968" y="2492896"/>
            <a:ext cx="1368152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http://chabad.info/images/news/7356/735579.jpg"/>
          <p:cNvPicPr>
            <a:picLocks noChangeAspect="1" noChangeArrowheads="1"/>
          </p:cNvPicPr>
          <p:nvPr/>
        </p:nvPicPr>
        <p:blipFill>
          <a:blip r:embed="rId5" cstate="print"/>
          <a:srcRect l="82216" t="25767" b="34233"/>
          <a:stretch>
            <a:fillRect/>
          </a:stretch>
        </p:blipFill>
        <p:spPr bwMode="auto">
          <a:xfrm rot="810748">
            <a:off x="1611151" y="2537548"/>
            <a:ext cx="1152128" cy="129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chabad.info/images/news/7356/735579.jpg"/>
          <p:cNvPicPr>
            <a:picLocks noChangeAspect="1" noChangeArrowheads="1"/>
          </p:cNvPicPr>
          <p:nvPr/>
        </p:nvPicPr>
        <p:blipFill>
          <a:blip r:embed="rId5" cstate="print"/>
          <a:srcRect t="64761" r="74255"/>
          <a:stretch>
            <a:fillRect/>
          </a:stretch>
        </p:blipFill>
        <p:spPr bwMode="auto">
          <a:xfrm rot="21294256">
            <a:off x="304933" y="2327387"/>
            <a:ext cx="1193354" cy="125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קבוצה 14"/>
          <p:cNvGrpSpPr/>
          <p:nvPr/>
        </p:nvGrpSpPr>
        <p:grpSpPr>
          <a:xfrm rot="21383155">
            <a:off x="461809" y="4049869"/>
            <a:ext cx="4896544" cy="2626333"/>
            <a:chOff x="467544" y="4049688"/>
            <a:chExt cx="4896544" cy="2808312"/>
          </a:xfrm>
        </p:grpSpPr>
        <p:sp>
          <p:nvSpPr>
            <p:cNvPr id="11" name="ענן 10"/>
            <p:cNvSpPr/>
            <p:nvPr/>
          </p:nvSpPr>
          <p:spPr>
            <a:xfrm rot="279432">
              <a:off x="467544" y="4049688"/>
              <a:ext cx="4896544" cy="2808312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חשבי על משפט שמהיום תאמרי לפני כל מצווה שתקיימי, על מנת שתזכרי לקיים את המצווה בשביל להביא את הגאולה.</a:t>
              </a:r>
              <a:endPara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he-IL" sz="2000" b="1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3560" name="Picture 8" descr="http://www.mikepauljr.com/wp-content/uploads/2011/06/think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9952" y="4869160"/>
              <a:ext cx="1085106" cy="1085106"/>
            </a:xfrm>
            <a:prstGeom prst="cloud">
              <a:avLst/>
            </a:prstGeom>
            <a:noFill/>
          </p:spPr>
        </p:pic>
        <p:pic>
          <p:nvPicPr>
            <p:cNvPr id="23564" name="Picture 12" descr="http://www.mibemall.co.il/Image.ashx?image=diva/4129651519378890000.jpg&amp;width=380&amp;height=40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8024" y="4941168"/>
              <a:ext cx="288032" cy="5760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tfirstthought.co.il/files/wordocs/12404760722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0225">
            <a:off x="6169501" y="1184961"/>
            <a:ext cx="2128406" cy="131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980728"/>
            <a:ext cx="421717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משימה:</a:t>
            </a:r>
            <a:endParaRPr lang="he-IL" sz="6600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59632" y="2852936"/>
            <a:ext cx="67687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</a:rPr>
              <a:t>כל הכיתה יחד נסחו משפט (2 או 3 מילים)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</a:rPr>
              <a:t>שתאמרו לפני מצוות שאתן מקיימות –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</a:rPr>
              <a:t>שיזכיר לכם שאנחנו מצפות לגאולה.</a:t>
            </a:r>
            <a:endParaRPr kumimoji="0" lang="he-IL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7653" name="Picture 5" descr="http://www.stav-ltd.co.il/userfiles/image/big1/DSC_004qq4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2"/>
              </a:clrFrom>
              <a:clrTo>
                <a:srgbClr val="F0F0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91811">
            <a:off x="-147646" y="3458219"/>
            <a:ext cx="2539524" cy="2011304"/>
          </a:xfrm>
          <a:prstGeom prst="rect">
            <a:avLst/>
          </a:prstGeom>
          <a:noFill/>
        </p:spPr>
      </p:pic>
      <p:pic>
        <p:nvPicPr>
          <p:cNvPr id="6" name="Picture 14" descr="http://3.bp.blogspot.com/-IDs5sdFkQmY/UBUNGYEoSUI/AAAAAAAADvM/VkG2P24Zv4w/s1600/beithamikdash+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1224136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8396962" y="6110962"/>
            <a:ext cx="11247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Forte" pitchFamily="66" charset="0"/>
              </a:rPr>
              <a:t>mitz770</a:t>
            </a:r>
            <a:endParaRPr lang="he-IL" b="1" i="1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395536" y="4293096"/>
            <a:ext cx="8568952" cy="93610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b="1" dirty="0" smtClean="0">
                <a:solidFill>
                  <a:schemeClr val="bg1"/>
                </a:solidFill>
              </a:rPr>
              <a:t>במשך כל השנה שלאחר הפטירה לא הסכים הרבי מה"מ לקבל על עצמו את הנשיאות, למרות לחצים ובקשות רבות של חסידים.</a:t>
            </a:r>
            <a:endParaRPr lang="he-IL" sz="24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tanyaor.com/userfiles/image/s1279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08720"/>
            <a:ext cx="2376264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מלבן מעוגל 8"/>
          <p:cNvSpPr/>
          <p:nvPr/>
        </p:nvSpPr>
        <p:spPr>
          <a:xfrm>
            <a:off x="4788024" y="3717032"/>
            <a:ext cx="3600400" cy="432048"/>
          </a:xfrm>
          <a:prstGeom prst="roundRect">
            <a:avLst/>
          </a:prstGeom>
          <a:solidFill>
            <a:srgbClr val="DD9E0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</a:rPr>
              <a:t> שבת קודש, י' שבט </a:t>
            </a:r>
            <a:r>
              <a:rPr lang="he-IL" sz="2400" b="1" dirty="0" err="1" smtClean="0">
                <a:solidFill>
                  <a:schemeClr val="bg1"/>
                </a:solidFill>
              </a:rPr>
              <a:t>ה'תש"י</a:t>
            </a:r>
            <a:endParaRPr lang="he-IL" sz="2400" b="1" dirty="0">
              <a:solidFill>
                <a:schemeClr val="bg1"/>
              </a:solidFill>
            </a:endParaRPr>
          </a:p>
        </p:txBody>
      </p:sp>
      <p:pic>
        <p:nvPicPr>
          <p:cNvPr id="15368" name="Picture 8" descr="http://t0.gstatic.com/images?q=tbn:ANd9GcT5OPGXU9Gq-6YyPXpfdd5g9nT8msmMBw-KLVrax1hps6Yp-hYgj78SWq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3429000"/>
            <a:ext cx="82809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קבוצה 20"/>
          <p:cNvGrpSpPr/>
          <p:nvPr/>
        </p:nvGrpSpPr>
        <p:grpSpPr>
          <a:xfrm>
            <a:off x="539552" y="1052736"/>
            <a:ext cx="4464496" cy="2160240"/>
            <a:chOff x="539552" y="1052736"/>
            <a:chExt cx="4464496" cy="2160240"/>
          </a:xfrm>
        </p:grpSpPr>
        <p:pic>
          <p:nvPicPr>
            <p:cNvPr id="15364" name="Picture 4" descr="http://www.chabad.info/n/image_gen/?l=news&amp;lo=none&amp;h=0&amp;w=600&amp;id=458102&amp;nocut=true&amp;mode="/>
            <p:cNvPicPr>
              <a:picLocks noChangeAspect="1" noChangeArrowheads="1"/>
            </p:cNvPicPr>
            <p:nvPr/>
          </p:nvPicPr>
          <p:blipFill>
            <a:blip r:embed="rId4" cstate="print"/>
            <a:srcRect b="41132"/>
            <a:stretch>
              <a:fillRect/>
            </a:stretch>
          </p:blipFill>
          <p:spPr bwMode="auto">
            <a:xfrm>
              <a:off x="539552" y="1052736"/>
              <a:ext cx="4464496" cy="21602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2" descr="http://blog.tapuz.co.il/nofi81/images/%7BF2A88310-72DD-4A7F-9634-0CE739D1F0EC%7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15816" y="1196752"/>
              <a:ext cx="1872208" cy="12961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5372" name="Picture 12" descr="http://www.col.org.il/pics/s_nf_0979_57320.jpg"/>
          <p:cNvPicPr>
            <a:picLocks noChangeAspect="1" noChangeArrowheads="1"/>
          </p:cNvPicPr>
          <p:nvPr/>
        </p:nvPicPr>
        <p:blipFill>
          <a:blip r:embed="rId6" cstate="print"/>
          <a:srcRect l="14706" t="3225" r="11765"/>
          <a:stretch>
            <a:fillRect/>
          </a:stretch>
        </p:blipFill>
        <p:spPr bwMode="auto">
          <a:xfrm>
            <a:off x="323528" y="4797152"/>
            <a:ext cx="2088232" cy="23042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7" name="מלבן מעוגל 16"/>
          <p:cNvSpPr/>
          <p:nvPr/>
        </p:nvSpPr>
        <p:spPr>
          <a:xfrm>
            <a:off x="5364088" y="3717032"/>
            <a:ext cx="2627784" cy="432048"/>
          </a:xfrm>
          <a:prstGeom prst="roundRect">
            <a:avLst/>
          </a:prstGeom>
          <a:solidFill>
            <a:srgbClr val="DD9E01"/>
          </a:solidFill>
          <a:ln>
            <a:solidFill>
              <a:srgbClr val="DD9E0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</a:rPr>
              <a:t>י' שבט </a:t>
            </a:r>
            <a:r>
              <a:rPr lang="he-IL" sz="2400" b="1" dirty="0" err="1" smtClean="0">
                <a:solidFill>
                  <a:schemeClr val="bg1"/>
                </a:solidFill>
              </a:rPr>
              <a:t>ה'תשי"א</a:t>
            </a:r>
            <a:endParaRPr lang="he-IL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http://t2.gstatic.com/images?q=tbn:ANd9GcRqgZkJI4OxDvolu_xN-BRl8r8WffNvcCrl-qy_zn2Vz95pzPVVEoctGqiITA"/>
          <p:cNvPicPr>
            <a:picLocks noChangeAspect="1" noChangeArrowheads="1"/>
          </p:cNvPicPr>
          <p:nvPr/>
        </p:nvPicPr>
        <p:blipFill>
          <a:blip r:embed="rId7" cstate="print"/>
          <a:srcRect b="19146"/>
          <a:stretch>
            <a:fillRect/>
          </a:stretch>
        </p:blipFill>
        <p:spPr bwMode="auto">
          <a:xfrm>
            <a:off x="5004048" y="1196752"/>
            <a:ext cx="3456384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220072" y="764704"/>
            <a:ext cx="3384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i="1" dirty="0" smtClean="0">
                <a:solidFill>
                  <a:srgbClr val="FFC000"/>
                </a:solidFill>
              </a:rPr>
              <a:t>לאחר שנה, בעת התוועדות...</a:t>
            </a:r>
            <a:endParaRPr lang="he-IL" sz="2400" b="1" i="1" dirty="0">
              <a:solidFill>
                <a:srgbClr val="FFC000"/>
              </a:solidFill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755576" y="1916832"/>
            <a:ext cx="3960440" cy="1296144"/>
          </a:xfrm>
          <a:prstGeom prst="roundRect">
            <a:avLst/>
          </a:prstGeom>
          <a:gradFill>
            <a:gsLst>
              <a:gs pos="50000">
                <a:srgbClr val="C00808">
                  <a:alpha val="96000"/>
                </a:srgbClr>
              </a:gs>
              <a:gs pos="50000">
                <a:srgbClr val="C00808">
                  <a:alpha val="96000"/>
                </a:srgbClr>
              </a:gs>
              <a:gs pos="23000">
                <a:srgbClr val="B00C27">
                  <a:alpha val="89000"/>
                </a:srgbClr>
              </a:gs>
            </a:gsLst>
            <a:lin ang="5400000" scaled="0"/>
          </a:gradFill>
          <a:ln w="76200">
            <a:solidFill>
              <a:schemeClr val="bg1"/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he-IL" sz="2800" b="1" i="1" dirty="0" smtClean="0">
                <a:solidFill>
                  <a:schemeClr val="bg1"/>
                </a:solidFill>
              </a:rPr>
              <a:t>קיבל על עצמו הרבי את הנשיאות באמירת המאמר "באתי לגני".</a:t>
            </a:r>
            <a:endParaRPr lang="he-IL" sz="2800" b="1" i="1" dirty="0">
              <a:solidFill>
                <a:schemeClr val="bg1"/>
              </a:solidFill>
            </a:endParaRPr>
          </a:p>
        </p:txBody>
      </p:sp>
      <p:pic>
        <p:nvPicPr>
          <p:cNvPr id="15376" name="Picture 16" descr="http://www.hidabroot.org/Img/Blogs/05092012101020_0129112100.jpg"/>
          <p:cNvPicPr>
            <a:picLocks noChangeAspect="1" noChangeArrowheads="1"/>
          </p:cNvPicPr>
          <p:nvPr/>
        </p:nvPicPr>
        <p:blipFill>
          <a:blip r:embed="rId8" cstate="print"/>
          <a:srcRect l="6041" r="6730"/>
          <a:stretch>
            <a:fillRect/>
          </a:stretch>
        </p:blipFill>
        <p:spPr bwMode="auto">
          <a:xfrm>
            <a:off x="3635896" y="908720"/>
            <a:ext cx="1224136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366" name="Picture 6" descr="http://www.cow.org.il/files/23/chassid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924944"/>
            <a:ext cx="933450" cy="14573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259632" y="3356992"/>
            <a:ext cx="309571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i="1" dirty="0" smtClean="0">
                <a:solidFill>
                  <a:schemeClr val="bg1"/>
                </a:solidFill>
              </a:rPr>
              <a:t>אין לתאר את השמחה </a:t>
            </a:r>
          </a:p>
          <a:p>
            <a:r>
              <a:rPr lang="he-IL" sz="2400" b="1" i="1" dirty="0" smtClean="0">
                <a:solidFill>
                  <a:schemeClr val="bg1"/>
                </a:solidFill>
              </a:rPr>
              <a:t>שאחזה בקרב החסידים...</a:t>
            </a:r>
            <a:endParaRPr lang="he-IL" sz="2400" b="1" i="1" dirty="0">
              <a:solidFill>
                <a:schemeClr val="bg1"/>
              </a:solidFill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4355976" y="1052736"/>
            <a:ext cx="2952328" cy="4320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DD9E01"/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i="1" u="sng" dirty="0" smtClean="0">
                <a:solidFill>
                  <a:srgbClr val="DD9E01"/>
                </a:solidFill>
              </a:rPr>
              <a:t>במאמר מסביר הרבי:</a:t>
            </a:r>
            <a:endParaRPr lang="he-IL" sz="2400" b="1" i="1" u="sng" dirty="0">
              <a:solidFill>
                <a:srgbClr val="DD9E01"/>
              </a:solidFill>
            </a:endParaRPr>
          </a:p>
        </p:txBody>
      </p:sp>
      <p:pic>
        <p:nvPicPr>
          <p:cNvPr id="15378" name="Picture 18" descr="http://www.shturem.net/images/news/40468_news_30122009_6317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59772">
            <a:off x="7107392" y="950669"/>
            <a:ext cx="1368152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80" name="Picture 20" descr="http://www.fat-guy.net/image/users/30924/ftp/my_files/world.jpg?id=10124205"/>
          <p:cNvPicPr>
            <a:picLocks noChangeAspect="1" noChangeArrowheads="1"/>
          </p:cNvPicPr>
          <p:nvPr/>
        </p:nvPicPr>
        <p:blipFill>
          <a:blip r:embed="rId11" cstate="print"/>
          <a:srcRect l="1822" t="1791" r="1630" b="3262"/>
          <a:stretch>
            <a:fillRect/>
          </a:stretch>
        </p:blipFill>
        <p:spPr bwMode="auto">
          <a:xfrm>
            <a:off x="251520" y="4437112"/>
            <a:ext cx="2160240" cy="216024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מלבן מעוגל 28"/>
          <p:cNvSpPr/>
          <p:nvPr/>
        </p:nvSpPr>
        <p:spPr>
          <a:xfrm>
            <a:off x="2483768" y="5301208"/>
            <a:ext cx="6480720" cy="504056"/>
          </a:xfrm>
          <a:prstGeom prst="roundRect">
            <a:avLst/>
          </a:prstGeom>
          <a:solidFill>
            <a:srgbClr val="DD9E0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i="1" dirty="0" smtClean="0">
                <a:solidFill>
                  <a:schemeClr val="accent1">
                    <a:lumMod val="50000"/>
                  </a:schemeClr>
                </a:solidFill>
              </a:rPr>
              <a:t>בתחילת בריאת העולם, עיקר השכינה היה בעולם הזה.</a:t>
            </a:r>
            <a:endParaRPr lang="he-IL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אליפסה 29"/>
          <p:cNvSpPr/>
          <p:nvPr/>
        </p:nvSpPr>
        <p:spPr>
          <a:xfrm>
            <a:off x="251520" y="4437112"/>
            <a:ext cx="2160240" cy="216024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33" name="מחבר ישר 32"/>
          <p:cNvCxnSpPr/>
          <p:nvPr/>
        </p:nvCxnSpPr>
        <p:spPr>
          <a:xfrm>
            <a:off x="251520" y="4149080"/>
            <a:ext cx="21602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251520" y="2852936"/>
            <a:ext cx="21602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251520" y="1556792"/>
            <a:ext cx="21602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251520" y="3284984"/>
            <a:ext cx="21602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51520" y="1988840"/>
            <a:ext cx="21602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1520" y="3717032"/>
            <a:ext cx="21602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51520" y="2420888"/>
            <a:ext cx="21602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קבוצה 47"/>
          <p:cNvGrpSpPr/>
          <p:nvPr/>
        </p:nvGrpSpPr>
        <p:grpSpPr>
          <a:xfrm>
            <a:off x="3419872" y="3573016"/>
            <a:ext cx="4968552" cy="1152128"/>
            <a:chOff x="-2412776" y="188640"/>
            <a:chExt cx="4968552" cy="1152128"/>
          </a:xfrm>
        </p:grpSpPr>
        <p:pic>
          <p:nvPicPr>
            <p:cNvPr id="15382" name="Picture 22" descr="http://shamayim.info/images/stories/new/etzhadaat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47664" y="188640"/>
              <a:ext cx="1008112" cy="11521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7" name="מלבן 46"/>
            <p:cNvSpPr/>
            <p:nvPr/>
          </p:nvSpPr>
          <p:spPr>
            <a:xfrm>
              <a:off x="-2412776" y="188640"/>
              <a:ext cx="3888432" cy="1152128"/>
            </a:xfrm>
            <a:prstGeom prst="rect">
              <a:avLst/>
            </a:prstGeom>
            <a:solidFill>
              <a:srgbClr val="DD9E0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ועל ידי חטא עץ הדעת, הסתלקה השכינה ועברה לרקיע הראשון</a:t>
              </a:r>
              <a:endParaRPr lang="he-IL" sz="24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cxnSp>
        <p:nvCxnSpPr>
          <p:cNvPr id="50" name="מחבר חץ ישר 49"/>
          <p:cNvCxnSpPr>
            <a:stCxn id="47" idx="1"/>
          </p:cNvCxnSpPr>
          <p:nvPr/>
        </p:nvCxnSpPr>
        <p:spPr>
          <a:xfrm flipH="1" flipV="1">
            <a:off x="2339752" y="4077072"/>
            <a:ext cx="1080120" cy="72008"/>
          </a:xfrm>
          <a:prstGeom prst="straightConnector1">
            <a:avLst/>
          </a:prstGeom>
          <a:ln w="76200">
            <a:solidFill>
              <a:srgbClr val="6F0725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מלבן 50"/>
          <p:cNvSpPr/>
          <p:nvPr/>
        </p:nvSpPr>
        <p:spPr>
          <a:xfrm>
            <a:off x="3347864" y="1700808"/>
            <a:ext cx="4032448" cy="1584176"/>
          </a:xfrm>
          <a:prstGeom prst="rect">
            <a:avLst/>
          </a:prstGeom>
          <a:solidFill>
            <a:srgbClr val="DD9E0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</a:rPr>
              <a:t>וכך עוד חטאים שנעשו לאחר חטא עץ הדעת גרמו לשכינה להתרחק יותר ויותר עד שעיקר השכינה הגיע לרקיע השביעי </a:t>
            </a:r>
            <a:endParaRPr lang="he-IL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611560" y="5373216"/>
            <a:ext cx="1440160" cy="288032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bg1"/>
                </a:solidFill>
              </a:rPr>
              <a:t>עיקר שכינה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53" name="מלבן 52"/>
          <p:cNvSpPr/>
          <p:nvPr/>
        </p:nvSpPr>
        <p:spPr>
          <a:xfrm>
            <a:off x="3275856" y="3068960"/>
            <a:ext cx="5256584" cy="1584176"/>
          </a:xfrm>
          <a:prstGeom prst="rect">
            <a:avLst/>
          </a:prstGeom>
          <a:solidFill>
            <a:srgbClr val="DD9E0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</a:rPr>
              <a:t>האבות הקדושים - מאברהם אבינו וצדיקים נוספים אחריהם התחילו ע"י עבודתם להוריד את השכינה חזרה אלינו, כל אחד מהם הוריד את השכינה דרגה אחת למטה</a:t>
            </a:r>
            <a:endParaRPr lang="he-IL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6" name="קבוצה 55"/>
          <p:cNvGrpSpPr/>
          <p:nvPr/>
        </p:nvGrpSpPr>
        <p:grpSpPr>
          <a:xfrm>
            <a:off x="3203848" y="5013176"/>
            <a:ext cx="5400600" cy="1080120"/>
            <a:chOff x="3131840" y="6317940"/>
            <a:chExt cx="5400600" cy="1080120"/>
          </a:xfrm>
        </p:grpSpPr>
        <p:sp>
          <p:nvSpPr>
            <p:cNvPr id="54" name="מלבן 53"/>
            <p:cNvSpPr/>
            <p:nvPr/>
          </p:nvSpPr>
          <p:spPr>
            <a:xfrm>
              <a:off x="3131840" y="6317940"/>
              <a:ext cx="4248472" cy="1080120"/>
            </a:xfrm>
            <a:prstGeom prst="rect">
              <a:avLst/>
            </a:prstGeom>
            <a:solidFill>
              <a:srgbClr val="DD9E0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עד משה </a:t>
              </a:r>
              <a:r>
                <a:rPr lang="he-IL" sz="2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רבינו</a:t>
              </a:r>
              <a:r>
                <a:rPr lang="he-IL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 שזכה וע"י מתן תורה הוריד את עיקר השכינה חזרה אל העולם הזה.</a:t>
              </a:r>
              <a:endParaRPr lang="he-IL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5384" name="Picture 24" descr="http://www.chabadrh.org.il/files/155/shavuot/matantora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380312" y="6317940"/>
              <a:ext cx="1152128" cy="10801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9191E-6 L 0.00017 -0.23052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23052 L 0.00017 -0.6080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60809 L 0.00017 -0.23052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23052 L 0.00017 1.79191E-6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9" grpId="0" animBg="1"/>
      <p:bldP spid="9" grpId="1" animBg="1"/>
      <p:bldP spid="17" grpId="0" animBg="1"/>
      <p:bldP spid="17" grpId="1" animBg="1"/>
      <p:bldP spid="19" grpId="0"/>
      <p:bldP spid="19" grpId="1"/>
      <p:bldP spid="22" grpId="0" animBg="1"/>
      <p:bldP spid="22" grpId="1" animBg="1"/>
      <p:bldP spid="25" grpId="0"/>
      <p:bldP spid="25" grpId="1"/>
      <p:bldP spid="27" grpId="0" animBg="1"/>
      <p:bldP spid="29" grpId="0" animBg="1"/>
      <p:bldP spid="29" grpId="1" animBg="1"/>
      <p:bldP spid="30" grpId="0" animBg="1"/>
      <p:bldP spid="51" grpId="0" animBg="1"/>
      <p:bldP spid="51" grpId="1" animBg="1"/>
      <p:bldP spid="31" grpId="0" animBg="1"/>
      <p:bldP spid="31" grpId="1" animBg="1"/>
      <p:bldP spid="31" grpId="2" animBg="1"/>
      <p:bldP spid="31" grpId="3" animBg="1"/>
      <p:bldP spid="31" grpId="4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/>
          <p:cNvSpPr/>
          <p:nvPr/>
        </p:nvSpPr>
        <p:spPr>
          <a:xfrm>
            <a:off x="4499992" y="4725144"/>
            <a:ext cx="4104456" cy="1916832"/>
          </a:xfrm>
          <a:prstGeom prst="roundRect">
            <a:avLst/>
          </a:prstGeom>
          <a:solidFill>
            <a:srgbClr val="DD6603"/>
          </a:solidFill>
          <a:ln>
            <a:solidFill>
              <a:srgbClr val="DD660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2">
                    <a:lumMod val="75000"/>
                  </a:schemeClr>
                </a:solidFill>
              </a:rPr>
              <a:t>על ידי שכל יהודי ויהודיה יקיימו תורה מצוות וישתמשו עם הגשמיות של העולם לשם כך ועל ידי זה יחדירו את השכינה לעולם ויעלו אותו לקדושה</a:t>
            </a:r>
            <a:r>
              <a:rPr lang="he-IL" sz="2000" b="1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endParaRPr lang="he-I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4572000" y="4221088"/>
            <a:ext cx="4136570" cy="432048"/>
          </a:xfrm>
          <a:prstGeom prst="roundRect">
            <a:avLst/>
          </a:prstGeom>
          <a:solidFill>
            <a:srgbClr val="DD6603"/>
          </a:solidFill>
          <a:ln>
            <a:solidFill>
              <a:srgbClr val="DD660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2">
                    <a:lumMod val="75000"/>
                  </a:schemeClr>
                </a:solidFill>
              </a:rPr>
              <a:t>כיצד עושים זאת?</a:t>
            </a:r>
            <a:endParaRPr lang="he-IL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6840760" cy="122413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he-IL" sz="1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</a:rPr>
              <a:t>הצדיקים הגדולים החדירו את השכינה אל העולם, האם זה שייך גם אלי להחדיר אלוקות בעולם?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8674" name="Picture 2" descr="http://www.presentermedia.com/files/clipart/00001000/1680/stickman_question_mark_thinking_pc_md_wm.jpg"/>
          <p:cNvPicPr>
            <a:picLocks noChangeAspect="1" noChangeArrowheads="1"/>
          </p:cNvPicPr>
          <p:nvPr/>
        </p:nvPicPr>
        <p:blipFill>
          <a:blip r:embed="rId2" cstate="print"/>
          <a:srcRect l="13726" r="33333" b="11171"/>
          <a:stretch>
            <a:fillRect/>
          </a:stretch>
        </p:blipFill>
        <p:spPr bwMode="auto">
          <a:xfrm rot="1060062">
            <a:off x="7720965" y="1126742"/>
            <a:ext cx="1164319" cy="1300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מלבן מעוגל 3"/>
          <p:cNvSpPr/>
          <p:nvPr/>
        </p:nvSpPr>
        <p:spPr>
          <a:xfrm>
            <a:off x="4572000" y="3068960"/>
            <a:ext cx="4104456" cy="432048"/>
          </a:xfrm>
          <a:prstGeom prst="roundRect">
            <a:avLst/>
          </a:prstGeom>
          <a:solidFill>
            <a:srgbClr val="DD6603"/>
          </a:solidFill>
          <a:ln>
            <a:solidFill>
              <a:srgbClr val="DD660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i="1" u="sng" dirty="0" smtClean="0">
                <a:solidFill>
                  <a:schemeClr val="bg2">
                    <a:lumMod val="75000"/>
                  </a:schemeClr>
                </a:solidFill>
              </a:rPr>
              <a:t>כוונת הקב"ה בבריאת העולם</a:t>
            </a:r>
            <a:r>
              <a:rPr lang="he-IL" sz="2400" b="1" i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he-IL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20" descr="http://www.fat-guy.net/image/users/30924/ftp/my_files/world.jpg?id=10124205"/>
          <p:cNvPicPr>
            <a:picLocks noChangeAspect="1" noChangeArrowheads="1"/>
          </p:cNvPicPr>
          <p:nvPr/>
        </p:nvPicPr>
        <p:blipFill>
          <a:blip r:embed="rId3" cstate="print"/>
          <a:srcRect l="1822" t="1791" r="1630" b="3262"/>
          <a:stretch>
            <a:fillRect/>
          </a:stretch>
        </p:blipFill>
        <p:spPr bwMode="auto">
          <a:xfrm>
            <a:off x="1475656" y="3501008"/>
            <a:ext cx="2376264" cy="230425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http://www.1001dirot.co.il/media%5Cimages%5Cessense%5C11840937%D7%91%D7%99%D7%AA%20%D7%95%D7%99%D7%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492896"/>
            <a:ext cx="1728192" cy="2218965"/>
          </a:xfrm>
          <a:prstGeom prst="rect">
            <a:avLst/>
          </a:prstGeom>
          <a:noFill/>
        </p:spPr>
      </p:pic>
      <p:sp>
        <p:nvSpPr>
          <p:cNvPr id="7" name="מלבן מעוגל 6"/>
          <p:cNvSpPr/>
          <p:nvPr/>
        </p:nvSpPr>
        <p:spPr>
          <a:xfrm>
            <a:off x="4572000" y="3645024"/>
            <a:ext cx="4104456" cy="432048"/>
          </a:xfrm>
          <a:prstGeom prst="roundRect">
            <a:avLst/>
          </a:prstGeom>
          <a:solidFill>
            <a:srgbClr val="DD6603"/>
          </a:solidFill>
          <a:ln>
            <a:solidFill>
              <a:srgbClr val="DD660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2">
                    <a:lumMod val="75000"/>
                  </a:schemeClr>
                </a:solidFill>
              </a:rPr>
              <a:t>לעשות לו יתברך דירה בתחתונים</a:t>
            </a:r>
            <a:endParaRPr lang="he-IL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2" name="Picture 4" descr="http://lomdiml.co.il/wp-content/uploads/2012/05/%D7%A1%D7%99%D7%9E%D7%9F-%D7%95%D7%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8549">
            <a:off x="7655986" y="1073374"/>
            <a:ext cx="1296144" cy="1448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www.presentermedia.com/files/clipart/00001000/1680/stickman_question_mark_thinking_pc_md_wm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13726" r="33333" b="11171"/>
          <a:stretch>
            <a:fillRect/>
          </a:stretch>
        </p:blipFill>
        <p:spPr bwMode="auto">
          <a:xfrm rot="1060062">
            <a:off x="8040493" y="4155673"/>
            <a:ext cx="619072" cy="650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0" descr="http://www.ha-zohar.info/wp-content/uploads/2012/09/%D7%A1%D7%95%D7%9B%D7%9412.bmp"/>
          <p:cNvPicPr>
            <a:picLocks noChangeAspect="1" noChangeArrowheads="1"/>
          </p:cNvPicPr>
          <p:nvPr/>
        </p:nvPicPr>
        <p:blipFill>
          <a:blip r:embed="rId7" cstate="print"/>
          <a:srcRect l="30731" t="28130" r="13952" b="15610"/>
          <a:stretch>
            <a:fillRect/>
          </a:stretch>
        </p:blipFill>
        <p:spPr bwMode="auto">
          <a:xfrm>
            <a:off x="2699792" y="3212976"/>
            <a:ext cx="864096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4" descr="http://www.picjew.com/Preview/140920101338134492390lijky155xctxff45s2tf5d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04354">
            <a:off x="3203848" y="4149080"/>
            <a:ext cx="936104" cy="119613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" name="Picture 26" descr="http://www.picjew.com/Preview/2812201022515115833831658440spbjsf45qnihmhrdb10s3n5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5445224"/>
            <a:ext cx="576064" cy="66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2" descr="http://www.judaica3000.co.il/uplaod/item27.JPG"/>
          <p:cNvPicPr>
            <a:picLocks noChangeAspect="1" noChangeArrowheads="1"/>
          </p:cNvPicPr>
          <p:nvPr/>
        </p:nvPicPr>
        <p:blipFill>
          <a:blip r:embed="rId10" cstate="print"/>
          <a:srcRect t="23897" r="38235" b="16544"/>
          <a:stretch>
            <a:fillRect/>
          </a:stretch>
        </p:blipFill>
        <p:spPr bwMode="auto">
          <a:xfrm>
            <a:off x="1619672" y="5229200"/>
            <a:ext cx="732081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8" descr="http://www.daat.ac.il/encyclopedia/photos/4mini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105724">
            <a:off x="1234638" y="3993987"/>
            <a:ext cx="514832" cy="102095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7" name="מלבן 16"/>
          <p:cNvSpPr/>
          <p:nvPr/>
        </p:nvSpPr>
        <p:spPr>
          <a:xfrm>
            <a:off x="2699792" y="2564904"/>
            <a:ext cx="1440160" cy="288032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bg1"/>
                </a:solidFill>
              </a:rPr>
              <a:t>עיקר שכינה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1340768"/>
            <a:ext cx="18184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i="1" u="sng" dirty="0" smtClean="0">
                <a:solidFill>
                  <a:schemeClr val="tx2">
                    <a:lumMod val="90000"/>
                  </a:schemeClr>
                </a:solidFill>
              </a:rPr>
              <a:t>למשל</a:t>
            </a:r>
            <a:r>
              <a:rPr lang="he-IL" sz="4000" b="1" i="1" dirty="0" smtClean="0">
                <a:solidFill>
                  <a:schemeClr val="tx2">
                    <a:lumMod val="90000"/>
                  </a:schemeClr>
                </a:solidFill>
              </a:rPr>
              <a:t>:</a:t>
            </a:r>
            <a:endParaRPr lang="he-IL" sz="4000" b="1" i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054" name="Picture 6" descr="http://img.mako.co.il/2012/08/28/girl_eating_b.jpg"/>
          <p:cNvPicPr>
            <a:picLocks noChangeAspect="1" noChangeArrowheads="1"/>
          </p:cNvPicPr>
          <p:nvPr/>
        </p:nvPicPr>
        <p:blipFill>
          <a:blip r:embed="rId13" cstate="print"/>
          <a:srcRect r="20833"/>
          <a:stretch>
            <a:fillRect/>
          </a:stretch>
        </p:blipFill>
        <p:spPr bwMode="auto">
          <a:xfrm>
            <a:off x="2195736" y="3068960"/>
            <a:ext cx="1584176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http://www.scooper.co.il/pr/1018654/3446f505-2da0-4d1a-b1eb-456f339769ce/0/%D7%9B%D7%A8%D7%99%D7%9A-%D7%97%D7%9C%D7%94%20%D7%92%D7%91%D7%99%D7%A0%D7%94%20%D7%A6%D7%94%D7%95%D7%91%D7%94%20%D7%A9%D7%9C%20%D7%A2%D7%99%D7%A0%D7%AA.%20%D7%A6%D7%99%D7%9C%D7%95%D7%9D%20%D7%99%D7%97%D7%A6.jpg"/>
          <p:cNvPicPr>
            <a:picLocks noChangeAspect="1" noChangeArrowheads="1"/>
          </p:cNvPicPr>
          <p:nvPr/>
        </p:nvPicPr>
        <p:blipFill>
          <a:blip r:embed="rId14" cstate="print"/>
          <a:srcRect l="9302" t="11564" r="9302" b="10376"/>
          <a:stretch>
            <a:fillRect/>
          </a:stretch>
        </p:blipFill>
        <p:spPr bwMode="auto">
          <a:xfrm>
            <a:off x="323528" y="3068960"/>
            <a:ext cx="165618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מלבן 21"/>
          <p:cNvSpPr/>
          <p:nvPr/>
        </p:nvSpPr>
        <p:spPr>
          <a:xfrm>
            <a:off x="7740352" y="3068960"/>
            <a:ext cx="1152128" cy="1728192"/>
          </a:xfrm>
          <a:prstGeom prst="rect">
            <a:avLst/>
          </a:prstGeom>
          <a:solidFill>
            <a:srgbClr val="DD6603"/>
          </a:solidFill>
          <a:ln>
            <a:solidFill>
              <a:srgbClr val="DD660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2"/>
                </a:solidFill>
              </a:rPr>
              <a:t>כאשר את רוצה לאכול:</a:t>
            </a:r>
            <a:endParaRPr lang="he-IL" sz="2800" b="1" dirty="0">
              <a:solidFill>
                <a:schemeClr val="bg2"/>
              </a:solidFill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179512" y="4869160"/>
            <a:ext cx="2088232" cy="1800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i="1" dirty="0" smtClean="0">
                <a:solidFill>
                  <a:srgbClr val="6F0725"/>
                </a:solidFill>
              </a:rPr>
              <a:t>ובכך את מחדירה אלוקות במאכל ומעלה אותו לקדושה.</a:t>
            </a:r>
            <a:endParaRPr lang="he-IL" sz="2400" b="1" i="1" dirty="0">
              <a:solidFill>
                <a:srgbClr val="6F0725"/>
              </a:solidFill>
            </a:endParaRPr>
          </a:p>
        </p:txBody>
      </p:sp>
      <p:grpSp>
        <p:nvGrpSpPr>
          <p:cNvPr id="27" name="קבוצה 26"/>
          <p:cNvGrpSpPr/>
          <p:nvPr/>
        </p:nvGrpSpPr>
        <p:grpSpPr>
          <a:xfrm>
            <a:off x="3923928" y="3068960"/>
            <a:ext cx="3744416" cy="1719808"/>
            <a:chOff x="1691680" y="0"/>
            <a:chExt cx="3744416" cy="1719808"/>
          </a:xfrm>
        </p:grpSpPr>
        <p:sp>
          <p:nvSpPr>
            <p:cNvPr id="23" name="מלבן 22"/>
            <p:cNvSpPr/>
            <p:nvPr/>
          </p:nvSpPr>
          <p:spPr>
            <a:xfrm>
              <a:off x="2987824" y="0"/>
              <a:ext cx="2448272" cy="1719808"/>
            </a:xfrm>
            <a:prstGeom prst="rect">
              <a:avLst/>
            </a:prstGeom>
            <a:solidFill>
              <a:srgbClr val="DD6603"/>
            </a:solidFill>
            <a:ln>
              <a:solidFill>
                <a:srgbClr val="DD660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b="1" dirty="0" smtClean="0">
                  <a:solidFill>
                    <a:schemeClr val="bg2"/>
                  </a:solidFill>
                </a:rPr>
                <a:t>קודם את מברכת את הברכה המתאימה, למשל:</a:t>
              </a:r>
              <a:endParaRPr lang="he-IL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6" name="מלבן 25"/>
            <p:cNvSpPr/>
            <p:nvPr/>
          </p:nvSpPr>
          <p:spPr>
            <a:xfrm>
              <a:off x="1691680" y="0"/>
              <a:ext cx="1296144" cy="17008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 smtClean="0">
                  <a:solidFill>
                    <a:schemeClr val="bg1"/>
                  </a:solidFill>
                </a:rPr>
                <a:t>"ברוך אתה ה' אלוקינו מלך העולם המוציא לחם מן הארץ.."</a:t>
              </a:r>
              <a:endParaRPr lang="he-IL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4208 L -0.08663 0.3146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5" grpId="0" build="p"/>
      <p:bldP spid="5" grpId="1" build="p"/>
      <p:bldP spid="4" grpId="0" animBg="1"/>
      <p:bldP spid="4" grpId="1" animBg="1"/>
      <p:bldP spid="7" grpId="0" animBg="1"/>
      <p:bldP spid="7" grpId="1" animBg="1"/>
      <p:bldP spid="17" grpId="0" animBg="1"/>
      <p:bldP spid="17" grpId="4" animBg="1"/>
      <p:bldP spid="17" grpId="5" animBg="1"/>
      <p:bldP spid="18" grpId="0"/>
      <p:bldP spid="2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ganganit.co.il/image/users/138376/ftp/my_files/RIHUT%20CLALI/shulhanot/%D7%A9%D7%95%D7%9C%D7%97%D7%9F%20%D7%92%D7%9F%20%D7%A8%D7%92%D7%9C%20%D7%A2%D7%A5%20%D7%9E%D7%A9%D7%98%D7%97%20%D7%A1%D7%A0%D7%93%D7%95%D7%95%D7%99%D7%A5.jpg?id=35315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212976"/>
            <a:ext cx="2952328" cy="170337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7710680" cy="632512"/>
          </a:xfrm>
        </p:spPr>
        <p:txBody>
          <a:bodyPr>
            <a:noAutofit/>
          </a:bodyPr>
          <a:lstStyle/>
          <a:p>
            <a:r>
              <a:rPr lang="he-IL" sz="4400" b="1" i="1" u="sng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אז מה תהיה המעלה כשיבוא משיח?</a:t>
            </a:r>
            <a:endParaRPr lang="he-IL" sz="4400" b="1" i="1" u="sng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0" name="Picture 2" descr="http://2.bp.blogspot.com/-AslHWHdqMOk/UOCinZy_j1I/AAAAAAAABGI/hLtl9832Y-Q/s1600/C-Users-sschlegel-Pictures-Question-Mark-Man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6666">
                <a:tint val="45000"/>
                <a:satMod val="400000"/>
              </a:srgbClr>
            </a:duotone>
          </a:blip>
          <a:srcRect l="17647" t="2520" r="20588" b="6761"/>
          <a:stretch>
            <a:fillRect/>
          </a:stretch>
        </p:blipFill>
        <p:spPr bwMode="auto">
          <a:xfrm rot="692099">
            <a:off x="8050699" y="615288"/>
            <a:ext cx="769323" cy="102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mitpatim-store.co.il/userfiles/image/s09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5220072" y="2492896"/>
            <a:ext cx="367240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מלבן 6"/>
          <p:cNvSpPr/>
          <p:nvPr/>
        </p:nvSpPr>
        <p:spPr>
          <a:xfrm>
            <a:off x="6228184" y="1628800"/>
            <a:ext cx="158417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e-IL" sz="2400" b="1" u="sng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Narkisim" pitchFamily="2" charset="-79"/>
              </a:rPr>
              <a:t>בזמן הגלות:</a:t>
            </a:r>
            <a:endParaRPr lang="he-IL" sz="2400" b="1" u="sng" dirty="0">
              <a:solidFill>
                <a:schemeClr val="tx1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1331640" y="1772816"/>
            <a:ext cx="3096344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i="1" dirty="0" smtClean="0">
                <a:solidFill>
                  <a:schemeClr val="bg2">
                    <a:lumMod val="50000"/>
                  </a:schemeClr>
                </a:solidFill>
              </a:rPr>
              <a:t>וזה מפריע בקיום מצוות:</a:t>
            </a:r>
            <a:endParaRPr lang="he-IL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5" name="קבוצה 14"/>
          <p:cNvGrpSpPr/>
          <p:nvPr/>
        </p:nvGrpSpPr>
        <p:grpSpPr>
          <a:xfrm>
            <a:off x="755576" y="2348880"/>
            <a:ext cx="4104456" cy="2564904"/>
            <a:chOff x="-2988840" y="1916832"/>
            <a:chExt cx="4104456" cy="2564904"/>
          </a:xfrm>
        </p:grpSpPr>
        <p:pic>
          <p:nvPicPr>
            <p:cNvPr id="2053" name="Picture 5" descr="http://www.ybpmedia.com/blog/wp-content/uploads/2011/01/234tyui.jpg"/>
            <p:cNvPicPr>
              <a:picLocks noChangeAspect="1" noChangeArrowheads="1"/>
            </p:cNvPicPr>
            <p:nvPr/>
          </p:nvPicPr>
          <p:blipFill>
            <a:blip r:embed="rId5" cstate="print">
              <a:lum bright="19000" contrast="-20000"/>
            </a:blip>
            <a:srcRect l="7560" r="11171"/>
            <a:stretch>
              <a:fillRect/>
            </a:stretch>
          </p:blipFill>
          <p:spPr bwMode="auto">
            <a:xfrm>
              <a:off x="-2988840" y="1916832"/>
              <a:ext cx="4104456" cy="25649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מלבן 13"/>
            <p:cNvSpPr/>
            <p:nvPr/>
          </p:nvSpPr>
          <p:spPr>
            <a:xfrm>
              <a:off x="-2988840" y="2276872"/>
              <a:ext cx="406794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Narkisim" pitchFamily="2" charset="-79"/>
                </a:rPr>
                <a:t>הרבה פעמים אנחנו מבולבלים ולא יודעים בדיוק מה לעשות, היצר הרע מבלבל ומנסה כל הזמן לגרום לנו שלא נעשה את מה שאנחנו צריכים באמת</a:t>
              </a:r>
              <a:r>
                <a:rPr lang="he-IL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Narkisim" pitchFamily="2" charset="-79"/>
                </a:rPr>
                <a:t>.</a:t>
              </a:r>
              <a:endPara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מלבן מעוגל 15"/>
          <p:cNvSpPr/>
          <p:nvPr/>
        </p:nvSpPr>
        <p:spPr>
          <a:xfrm>
            <a:off x="1475656" y="1700808"/>
            <a:ext cx="2943944" cy="9277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i="1" dirty="0" smtClean="0">
                <a:solidFill>
                  <a:schemeClr val="bg2">
                    <a:lumMod val="50000"/>
                  </a:schemeClr>
                </a:solidFill>
              </a:rPr>
              <a:t>וגם, אנחנו לא רואים אלוקות בגילוי:</a:t>
            </a:r>
            <a:endParaRPr lang="he-IL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ganganit.co.il/image/users/138376/ftp/my_files/RIHUT%20CLALI/shulhanot/%D7%A9%D7%95%D7%9C%D7%97%D7%9F%20%D7%92%D7%9F%20%D7%A8%D7%92%D7%9C%20%D7%A2%D7%A5%20%D7%9E%D7%A9%D7%98%D7%97%20%D7%A1%D7%A0%D7%93%D7%95%D7%95%D7%99%D7%A5.jpg?id=35315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140968"/>
            <a:ext cx="2952328" cy="1703373"/>
          </a:xfrm>
          <a:prstGeom prst="rect">
            <a:avLst/>
          </a:prstGeom>
          <a:noFill/>
        </p:spPr>
      </p:pic>
      <p:sp>
        <p:nvSpPr>
          <p:cNvPr id="11" name="אליפסה 10"/>
          <p:cNvSpPr/>
          <p:nvPr/>
        </p:nvSpPr>
        <p:spPr>
          <a:xfrm rot="1047914">
            <a:off x="7800785" y="2607293"/>
            <a:ext cx="1308543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גשמיות</a:t>
            </a:r>
            <a:endParaRPr lang="he-IL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9" name="Picture 4" descr="http://lomdiml.co.il/wp-content/uploads/2012/05/%D7%A1%D7%99%D7%9E%D7%9F-%D7%95%D7%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78549">
            <a:off x="4023000" y="3062566"/>
            <a:ext cx="540281" cy="727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אליפסה 7"/>
          <p:cNvSpPr/>
          <p:nvPr/>
        </p:nvSpPr>
        <p:spPr>
          <a:xfrm rot="724646">
            <a:off x="5111008" y="5000699"/>
            <a:ext cx="1152128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אלוקות</a:t>
            </a:r>
            <a:endParaRPr lang="he-IL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מלבן מעוגל 22"/>
          <p:cNvSpPr/>
          <p:nvPr/>
        </p:nvSpPr>
        <p:spPr>
          <a:xfrm>
            <a:off x="5436096" y="2924944"/>
            <a:ext cx="3384376" cy="27363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rgbClr val="003300"/>
                </a:solidFill>
              </a:rPr>
              <a:t>השכינה האלוקית מסתתרת בתוך גשמיות השולחן, ובאם ה' יפסיק לרגע מדיבורו לחיות ולהוות את השולחן- אז השולחן ייעלם.</a:t>
            </a:r>
            <a:endParaRPr lang="he-IL" sz="2400" b="1" dirty="0">
              <a:solidFill>
                <a:srgbClr val="003300"/>
              </a:solidFill>
            </a:endParaRPr>
          </a:p>
        </p:txBody>
      </p:sp>
      <p:pic>
        <p:nvPicPr>
          <p:cNvPr id="2054" name="Picture 6" descr="http://c3.ort.org.il/InAttach/b2a0b854-3e83-4666-8e40-8dc11177338f/6f706845-f8fa-497c-be2a-8265357d016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844824"/>
            <a:ext cx="1584176" cy="1481849"/>
          </a:xfrm>
          <a:prstGeom prst="rect">
            <a:avLst/>
          </a:prstGeom>
          <a:noFill/>
        </p:spPr>
      </p:pic>
      <p:pic>
        <p:nvPicPr>
          <p:cNvPr id="2052" name="Picture 4" descr="http://1.bp.blogspot.com/-8MPCZ3b2Szg/UB1z3t6Pn7I/AAAAAAAAAAs/QDY4hhVQ5IU/s220/redX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429000"/>
            <a:ext cx="792088" cy="792088"/>
          </a:xfrm>
          <a:prstGeom prst="rect">
            <a:avLst/>
          </a:prstGeom>
          <a:noFill/>
        </p:spPr>
      </p:pic>
      <p:sp>
        <p:nvSpPr>
          <p:cNvPr id="24" name="מלבן מעוגל 23"/>
          <p:cNvSpPr/>
          <p:nvPr/>
        </p:nvSpPr>
        <p:spPr>
          <a:xfrm>
            <a:off x="6084168" y="1916832"/>
            <a:ext cx="2232248" cy="3600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rgbClr val="B00C27"/>
                </a:solidFill>
              </a:rPr>
              <a:t>בביאת משיח:</a:t>
            </a:r>
            <a:endParaRPr lang="he-IL" sz="2400" b="1" dirty="0">
              <a:solidFill>
                <a:srgbClr val="B00C27"/>
              </a:solidFill>
            </a:endParaRPr>
          </a:p>
        </p:txBody>
      </p:sp>
      <p:grpSp>
        <p:nvGrpSpPr>
          <p:cNvPr id="27" name="קבוצה 26"/>
          <p:cNvGrpSpPr/>
          <p:nvPr/>
        </p:nvGrpSpPr>
        <p:grpSpPr>
          <a:xfrm>
            <a:off x="4932040" y="2492896"/>
            <a:ext cx="4032448" cy="2160240"/>
            <a:chOff x="2843808" y="3905672"/>
            <a:chExt cx="4032448" cy="2160240"/>
          </a:xfrm>
        </p:grpSpPr>
        <p:pic>
          <p:nvPicPr>
            <p:cNvPr id="2056" name="Picture 8" descr="http://jamespaulgaard.files.wordpress.com/2009/09/glasses.jpg"/>
            <p:cNvPicPr>
              <a:picLocks noChangeAspect="1" noChangeArrowheads="1"/>
            </p:cNvPicPr>
            <p:nvPr/>
          </p:nvPicPr>
          <p:blipFill>
            <a:blip r:embed="rId9" cstate="print">
              <a:lum bright="52000" contrast="36000"/>
            </a:blip>
            <a:srcRect l="5600" t="10080" r="3401" b="11801"/>
            <a:stretch>
              <a:fillRect/>
            </a:stretch>
          </p:blipFill>
          <p:spPr bwMode="auto">
            <a:xfrm>
              <a:off x="2843808" y="3905672"/>
              <a:ext cx="4032448" cy="21602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3203848" y="3905672"/>
              <a:ext cx="3672408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2000" b="1" i="0" u="none" strike="noStrike" cap="none" normalizeH="0" baseline="0" dirty="0" smtClean="0">
                  <a:ln>
                    <a:noFill/>
                  </a:ln>
                  <a:solidFill>
                    <a:srgbClr val="B00C27"/>
                  </a:solidFill>
                  <a:effectLst/>
                  <a:latin typeface="Calibri" pitchFamily="34" charset="0"/>
                  <a:ea typeface="Calibri" pitchFamily="34" charset="0"/>
                  <a:cs typeface="Narkisim" pitchFamily="2" charset="-79"/>
                </a:rPr>
                <a:t>נראה </a:t>
              </a:r>
              <a:r>
                <a:rPr kumimoji="0" lang="he-IL" sz="2000" b="1" i="0" u="sng" strike="noStrike" cap="none" normalizeH="0" baseline="0" dirty="0" smtClean="0">
                  <a:ln>
                    <a:noFill/>
                  </a:ln>
                  <a:solidFill>
                    <a:srgbClr val="B00C27"/>
                  </a:solidFill>
                  <a:effectLst/>
                  <a:latin typeface="Calibri" pitchFamily="34" charset="0"/>
                  <a:ea typeface="Calibri" pitchFamily="34" charset="0"/>
                  <a:cs typeface="Narkisim" pitchFamily="2" charset="-79"/>
                </a:rPr>
                <a:t>בגילוי</a:t>
              </a:r>
              <a:r>
                <a:rPr kumimoji="0" lang="he-IL" sz="2000" b="1" i="0" u="none" strike="noStrike" cap="none" normalizeH="0" baseline="0" dirty="0" smtClean="0">
                  <a:ln>
                    <a:noFill/>
                  </a:ln>
                  <a:solidFill>
                    <a:srgbClr val="B00C27"/>
                  </a:solidFill>
                  <a:effectLst/>
                  <a:latin typeface="Calibri" pitchFamily="34" charset="0"/>
                  <a:ea typeface="Calibri" pitchFamily="34" charset="0"/>
                  <a:cs typeface="Narkisim" pitchFamily="2" charset="-79"/>
                </a:rPr>
                <a:t> את השכינה, הגשמיות לא תפריע ולא תסתיר על האלוקות - להיפך גם הגשמיות תהיה אלוקות ותעזור לנו לקיים את רצון ה'. לא יהיה שום דבר שיבלבל אותנו ונראה ונרצה רק אלוקות</a:t>
              </a:r>
              <a:r>
                <a:rPr kumimoji="0" lang="he-IL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Narkisim" pitchFamily="2" charset="-79"/>
                </a:rPr>
                <a:t>.</a:t>
              </a:r>
              <a:endParaRPr kumimoji="0" lang="he-I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" name="Picture 4" descr="http://lomdiml.co.il/wp-content/uploads/2012/05/%D7%A1%D7%99%D7%9E%D7%9F-%D7%95%D7%9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78549">
            <a:off x="3509387" y="3422467"/>
            <a:ext cx="529311" cy="663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39 0.05156 -0.00382 0.08532 -0.0132 0.13318 C -0.0165 0.15006 -0.02171 0.17133 -0.03282 0.18128 C -0.03976 0.19908 -0.05452 0.21365 -0.06719 0.22498 C -0.09827 0.25272 -0.13316 0.27492 -0.17049 0.28162 C -0.20782 0.29596 -0.23646 0.2807 -0.27049 0.26844 C -0.27934 0.26104 -0.28351 0.2555 -0.28698 0.24232 C -0.28889 0.22081 -0.28959 0.22382 -0.28698 0.19862 C -0.28594 0.18867 -0.28125 0.18197 -0.27709 0.17457 C -0.26598 0.15445 -0.2533 0.13804 -0.23612 0.12671 C -0.21615 0.10012 -0.19532 0.08116 -0.16719 0.07422 C -0.15851 0.07492 -0.14966 0.07445 -0.14098 0.0763 C -0.13889 0.07677 -0.12709 0.08555 -0.12309 0.0874 C -0.11841 0.09203 -0.11302 0.09573 -0.10834 0.10035 C -0.10087 0.10775 -0.09688 0.12 -0.09028 0.12879 C -0.0908 0.13896 -0.09046 0.14937 -0.09184 0.15931 C -0.09219 0.16185 -0.0941 0.1637 -0.09514 0.16602 C -0.10417 0.18682 -0.11285 0.20162 -0.13125 0.2074 C -0.13282 0.20879 -0.13421 0.21156 -0.13612 0.2118 C -0.14549 0.21249 -0.15695 0.21734 -0.16407 0.20948 C -0.16997 0.20301 -0.16476 0.18914 -0.16563 0.17896 C -0.16632 0.16995 -0.1691 0.15977 -0.17049 0.15076 C -0.16945 0.12925 -0.16823 0.11723 -0.16407 0.09827 C -0.16302 0.09388 -0.16285 0.08879 -0.16077 0.08509 C -0.15816 0.0807 -0.15365 0.07862 -0.15087 0.07422 C -0.13646 0.05133 -0.12014 0.03792 -0.10174 0.02174 C -0.09341 0.01434 -0.08507 0.00417 -0.07552 0 C -0.04775 -0.0245 -0.03629 -0.02173 0 -0.02173 " pathEditMode="relative" ptsTypes="fffffffffffffffffffffffffff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05 -0.0007 0.03594 -0.00093 0.05399 -0.00209 C 0.07899 -0.0037 0.10937 -0.01781 0.13281 -0.02844 C 0.14705 -0.03492 0.16111 -0.04093 0.17378 -0.05249 C 0.17899 -0.05735 0.18906 -0.06567 0.1934 -0.07214 C 0.19601 -0.07607 0.19722 -0.08139 0.2 -0.08509 C 0.20208 -0.0881 0.20434 -0.09087 0.20642 -0.09388 C 0.20833 -0.10081 0.20851 -0.1022 0.21146 -0.10914 C 0.21406 -0.11515 0.21962 -0.12671 0.21962 -0.12671 C 0.22413 -0.14775 0.22864 -0.16879 0.23281 -0.19006 C 0.23229 -0.20232 0.23246 -0.2148 0.23107 -0.22706 C 0.23073 -0.2296 0.22882 -0.23122 0.22778 -0.23353 C 0.21996 -0.25157 0.20816 -0.26729 0.1934 -0.27515 C 0.18541 -0.28578 0.17153 -0.29411 0.16059 -0.29688 C 0.14705 -0.30914 0.11805 -0.31561 0.10156 -0.31885 C 0.08455 -0.31792 0.06406 -0.32833 0.05069 -0.31446 C 0.03403 -0.29735 0.04757 -0.30405 0.03594 -0.2992 C 0.03437 -0.29619 0.03298 -0.29295 0.03107 -0.29041 C 0.02969 -0.28856 0.02743 -0.2881 0.02621 -0.28602 C 0.02239 -0.27931 0.01944 -0.27168 0.01632 -0.26428 C 0.01198 -0.25388 0.01111 -0.24394 0.00642 -0.23353 C 0.00226 -0.18659 -0.00382 -0.11446 0.02778 -0.07862 C 0.03455 -0.07099 0.04548 -0.06775 0.05399 -0.06544 C 0.10625 -0.06729 0.09982 -0.06382 0.12951 -0.07214 C 0.13264 -0.07422 0.1434 -0.08047 0.14757 -0.08509 C 0.15312 -0.09133 0.15712 -0.10012 0.16232 -0.10706 C 0.16476 -0.11746 0.18073 -0.14081 0.18524 -0.14844 C 0.18889 -0.15492 0.1901 -0.16347 0.1934 -0.17041 C 0.19566 -0.18313 0.1993 -0.19099 0.19496 -0.20532 C 0.19427 -0.2074 0.19166 -0.20671 0.1901 -0.2074 C 0.18576 -0.20902 0.1816 -0.21133 0.17708 -0.2118 C 0.16337 -0.21365 0.14965 -0.2155 0.13594 -0.21827 C 0.12239 -0.22474 0.10885 -0.22243 0.09496 -0.22058 C 0.08646 -0.21665 0.08316 -0.20694 0.07708 -0.19862 C 0.07448 -0.18868 0.06996 -0.1792 0.06545 -0.17041 C 0.06371 -0.14683 0.06128 -0.0992 0.05069 -0.07862 C 0.04861 -0.06706 0.04427 -0.05688 0.04097 -0.04578 C 0.03837 -0.037 0.03455 -0.02868 0.03281 -0.01966 C 0.03229 -0.01665 0.03229 -0.01341 0.03107 -0.01087 C 0.03003 -0.00879 0.02778 -0.00787 0.02621 -0.00648 C 0.02344 0.00393 0.02309 0.00439 0.01805 0.01317 C 0.00903 0.02867 0.0158 0.02404 0.00642 0.02843 C 0.00104 0.0356 -0.00087 0.03699 -0.00816 0.03699 " pathEditMode="relative" ptsTypes="ffffffffffffffffffffffffffffffffffffffffff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951 -0.00185 -0.05555 -0.00693 -0.0835 -0.01757 C -0.09323 -0.02127 -0.10312 -0.02358 -0.11302 -0.02612 C -0.11632 -0.02705 -0.12291 -0.02843 -0.12291 -0.02843 C -0.16111 -0.02728 -0.20104 -0.0326 -0.23767 -0.01526 C -0.25208 -0.00161 -0.26406 0.01526 -0.27864 0.02844 C -0.29219 0.05503 -0.32396 0.06289 -0.34583 0.06983 C -0.35868 0.08139 -0.38021 0.08347 -0.39496 0.08509 C -0.40625 0.09018 -0.39253 0.0844 -0.41146 0.08948 C -0.42673 0.09341 -0.44166 0.10151 -0.45729 0.10266 C -0.46771 0.10336 -0.47812 0.10405 -0.48854 0.10474 C -0.50989 0.10867 -0.52413 0.11145 -0.54583 0.11145 " pathEditMode="relative" ptsTypes="fffffffffff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3699 C -0.01805 0.0363 -0.02777 0.03584 -0.03767 0.03468 C -0.04618 0.03352 -0.05243 0.02636 -0.06059 0.02381 C -0.07031 0.01734 -0.06493 0.02034 -0.07708 0.01503 C -0.07899 0.0141 -0.0802 0.01179 -0.08194 0.01063 C -0.08507 0.00878 -0.09184 0.00624 -0.09184 0.00647 C -0.09913 -0.00347 -0.10538 -0.00278 -0.11475 -0.0111 C -0.11823 -0.01434 -0.12118 -0.01873 -0.12465 -0.02197 C -0.12916 -0.02613 -0.13593 -0.02983 -0.14097 -0.03307 C -0.14479 -0.04278 -0.14895 -0.04463 -0.15416 -0.05272 C -0.16875 -0.07538 -0.14982 -0.04856 -0.16389 -0.06798 C -0.1677 -0.08232 -0.16267 -0.06636 -0.17048 -0.08093 C -0.17934 -0.09758 -0.16979 -0.08255 -0.17534 -0.09619 C -0.17725 -0.10081 -0.18194 -0.10937 -0.18194 -0.10914 C -0.1842 -0.12093 -0.18941 -0.13064 -0.19184 -0.1422 C -0.19427 -0.15353 -0.19652 -0.17457 -0.20329 -0.18359 C -0.20885 -0.19099 -0.2177 -0.19099 -0.22465 -0.19237 C -0.29409 -0.19006 -0.26944 -0.19006 -0.29843 -0.19006 " pathEditMode="relative" rAng="0" ptsTypes="fffffffffffffffffA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7" grpId="1" animBg="1"/>
      <p:bldP spid="12" grpId="0" animBg="1"/>
      <p:bldP spid="12" grpId="1" animBg="1"/>
      <p:bldP spid="16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8" grpId="0" animBg="1"/>
      <p:bldP spid="8" grpId="1" animBg="1"/>
      <p:bldP spid="8" grpId="2" animBg="1"/>
      <p:bldP spid="23" grpId="0" animBg="1"/>
      <p:bldP spid="23" grpId="1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>
          <a:xfrm>
            <a:off x="-684584" y="908720"/>
            <a:ext cx="7854696" cy="6325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e-IL" sz="4400" b="1" dirty="0" smtClean="0">
                <a:solidFill>
                  <a:schemeClr val="bg2">
                    <a:lumMod val="50000"/>
                  </a:schemeClr>
                </a:solidFill>
              </a:rPr>
              <a:t>מתי זה יקרה? איך יבוא משיח?</a:t>
            </a:r>
            <a:endParaRPr lang="he-IL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xconomy.com/wordpress/wp-content/images/2011/11/question-mark-stockimage.jpg"/>
          <p:cNvPicPr>
            <a:picLocks noChangeAspect="1" noChangeArrowheads="1"/>
          </p:cNvPicPr>
          <p:nvPr/>
        </p:nvPicPr>
        <p:blipFill>
          <a:blip r:embed="rId2" cstate="print"/>
          <a:srcRect l="10715" t="9841" r="10714" b="7513"/>
          <a:stretch>
            <a:fillRect/>
          </a:stretch>
        </p:blipFill>
        <p:spPr bwMode="auto">
          <a:xfrm rot="676705">
            <a:off x="7398886" y="660696"/>
            <a:ext cx="1249134" cy="1049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מלבן מעוגל 8"/>
          <p:cNvSpPr/>
          <p:nvPr/>
        </p:nvSpPr>
        <p:spPr>
          <a:xfrm>
            <a:off x="1547664" y="2348880"/>
            <a:ext cx="6336704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6F072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rgbClr val="6F0725"/>
                </a:solidFill>
              </a:rPr>
              <a:t>הרבי אמר שדורנו הוא הדור השביעי שבו יבוא משיח, והרבי דרש מאיתנו להביא את משיח בפועל.</a:t>
            </a:r>
            <a:endParaRPr lang="he-IL" sz="2400" b="1" dirty="0">
              <a:solidFill>
                <a:srgbClr val="6F0725"/>
              </a:solidFill>
            </a:endParaRPr>
          </a:p>
        </p:txBody>
      </p:sp>
      <p:pic>
        <p:nvPicPr>
          <p:cNvPr id="1028" name="Picture 4" descr="http://4.bp.blogspot.com/-U-MQya2k8X8/UAcqtetrjMI/AAAAAAAAGm8/91HVcnc2tjY/s1600/7283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1656184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painfreeposturemn.com/Portals/111926/images/gold-number-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2204864"/>
            <a:ext cx="989563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://c69282.r82.cf3.rackcdn.com/3d_man_with_question_mark_in_speech_bubble.jpg"/>
          <p:cNvPicPr>
            <a:picLocks noChangeAspect="1" noChangeArrowheads="1"/>
          </p:cNvPicPr>
          <p:nvPr/>
        </p:nvPicPr>
        <p:blipFill>
          <a:blip r:embed="rId5" cstate="print"/>
          <a:srcRect l="22680" t="2440" r="33851" b="4951"/>
          <a:stretch>
            <a:fillRect/>
          </a:stretch>
        </p:blipFill>
        <p:spPr bwMode="auto">
          <a:xfrm rot="1228205">
            <a:off x="7130991" y="3253621"/>
            <a:ext cx="792088" cy="1154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347864" y="3501008"/>
            <a:ext cx="3655749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e-IL" sz="3200" b="1" dirty="0" smtClean="0">
                <a:solidFill>
                  <a:srgbClr val="6F0725"/>
                </a:solidFill>
              </a:rPr>
              <a:t>איך נביא את המשיח?</a:t>
            </a:r>
            <a:endParaRPr lang="he-IL" sz="3200" b="1" dirty="0">
              <a:solidFill>
                <a:srgbClr val="6F0725"/>
              </a:solidFill>
            </a:endParaRPr>
          </a:p>
        </p:txBody>
      </p:sp>
      <p:pic>
        <p:nvPicPr>
          <p:cNvPr id="1034" name="Picture 10" descr="http://www.picjew.com/Preview/2108201212425551300001073860biffzysqfaaxx2cf1zmilxvn.jpg"/>
          <p:cNvPicPr>
            <a:picLocks noChangeAspect="1" noChangeArrowheads="1"/>
          </p:cNvPicPr>
          <p:nvPr/>
        </p:nvPicPr>
        <p:blipFill>
          <a:blip r:embed="rId6" cstate="print"/>
          <a:srcRect l="3024" r="18353" b="16465"/>
          <a:stretch>
            <a:fillRect/>
          </a:stretch>
        </p:blipFill>
        <p:spPr bwMode="auto">
          <a:xfrm>
            <a:off x="5292080" y="4725144"/>
            <a:ext cx="1368152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0" descr="http://www.picjew.com/Preview/1508201205081659400001848732djy4xrqwczx4m2xljhlu0fjq.jpg"/>
          <p:cNvPicPr>
            <a:picLocks noChangeAspect="1" noChangeArrowheads="1"/>
          </p:cNvPicPr>
          <p:nvPr/>
        </p:nvPicPr>
        <p:blipFill>
          <a:blip r:embed="rId7" cstate="print"/>
          <a:srcRect t="10584" b="18353"/>
          <a:stretch>
            <a:fillRect/>
          </a:stretch>
        </p:blipFill>
        <p:spPr bwMode="auto">
          <a:xfrm>
            <a:off x="7164288" y="4725144"/>
            <a:ext cx="1419733" cy="1185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0" descr="http://www.fat-guy.net/image/users/30924/ftp/my_files/world.jpg?id=10124205"/>
          <p:cNvPicPr>
            <a:picLocks noChangeAspect="1" noChangeArrowheads="1"/>
          </p:cNvPicPr>
          <p:nvPr/>
        </p:nvPicPr>
        <p:blipFill>
          <a:blip r:embed="rId8" cstate="print"/>
          <a:srcRect l="1822" t="1791" r="1630" b="3262"/>
          <a:stretch>
            <a:fillRect/>
          </a:stretch>
        </p:blipFill>
        <p:spPr bwMode="auto">
          <a:xfrm>
            <a:off x="251520" y="4509120"/>
            <a:ext cx="1944216" cy="18002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אליפסה 15"/>
          <p:cNvSpPr/>
          <p:nvPr/>
        </p:nvSpPr>
        <p:spPr>
          <a:xfrm>
            <a:off x="251520" y="4437112"/>
            <a:ext cx="1944216" cy="187220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36" name="Picture 12" descr="http://www.chabadonweb.com/files/83/katavot/Yeshiva/Tefillin%2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725144"/>
            <a:ext cx="1368152" cy="1185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מלבן מעוגל 17"/>
          <p:cNvSpPr/>
          <p:nvPr/>
        </p:nvSpPr>
        <p:spPr>
          <a:xfrm>
            <a:off x="7020272" y="6021288"/>
            <a:ext cx="1728192" cy="432048"/>
          </a:xfrm>
          <a:prstGeom prst="roundRect">
            <a:avLst/>
          </a:prstGeom>
          <a:solidFill>
            <a:srgbClr val="DD6603"/>
          </a:solidFill>
          <a:ln>
            <a:solidFill>
              <a:srgbClr val="DD660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2">
                    <a:lumMod val="50000"/>
                  </a:schemeClr>
                </a:solidFill>
              </a:rPr>
              <a:t>נקיים מצוות</a:t>
            </a:r>
            <a:endParaRPr lang="he-IL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5148064" y="6021288"/>
            <a:ext cx="1728192" cy="432048"/>
          </a:xfrm>
          <a:prstGeom prst="roundRect">
            <a:avLst/>
          </a:prstGeom>
          <a:solidFill>
            <a:srgbClr val="DD6603"/>
          </a:solidFill>
          <a:ln>
            <a:solidFill>
              <a:srgbClr val="DD660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2">
                    <a:lumMod val="50000"/>
                  </a:schemeClr>
                </a:solidFill>
              </a:rPr>
              <a:t>נלמד תורה</a:t>
            </a:r>
            <a:endParaRPr lang="he-IL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3131840" y="6021288"/>
            <a:ext cx="1728192" cy="836712"/>
          </a:xfrm>
          <a:prstGeom prst="roundRect">
            <a:avLst/>
          </a:prstGeom>
          <a:solidFill>
            <a:srgbClr val="DD6603"/>
          </a:solidFill>
          <a:ln>
            <a:solidFill>
              <a:srgbClr val="DD660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2">
                    <a:lumMod val="50000"/>
                  </a:schemeClr>
                </a:solidFill>
              </a:rPr>
              <a:t>נלמד עוד יהודים</a:t>
            </a:r>
            <a:endParaRPr lang="he-IL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3" name="מחבר חץ ישר 22"/>
          <p:cNvCxnSpPr/>
          <p:nvPr/>
        </p:nvCxnSpPr>
        <p:spPr>
          <a:xfrm flipH="1">
            <a:off x="2339752" y="5301208"/>
            <a:ext cx="936104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38" name="Picture 14" descr="http://3.bp.blogspot.com/-IDs5sdFkQmY/UBUNGYEoSUI/AAAAAAAADvM/VkG2P24Zv4w/s1600/beithamikdash+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4725144"/>
            <a:ext cx="1440160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2" grpId="0"/>
      <p:bldP spid="16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U-MQya2k8X8/UAcqtetrjMI/AAAAAAAAGm8/91HVcnc2tjY/s1600/7283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764704"/>
            <a:ext cx="1656184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chabad.info/images/news/7356/735579.jpg"/>
          <p:cNvPicPr>
            <a:picLocks noChangeAspect="1" noChangeArrowheads="1"/>
          </p:cNvPicPr>
          <p:nvPr/>
        </p:nvPicPr>
        <p:blipFill>
          <a:blip r:embed="rId3" cstate="print"/>
          <a:srcRect l="78824" b="74000"/>
          <a:stretch>
            <a:fillRect/>
          </a:stretch>
        </p:blipFill>
        <p:spPr bwMode="auto">
          <a:xfrm rot="20445117">
            <a:off x="1721391" y="1338702"/>
            <a:ext cx="994433" cy="785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" descr="http://chabad.info/images/news/7356/735579.jpg"/>
          <p:cNvPicPr>
            <a:picLocks noChangeAspect="1" noChangeArrowheads="1"/>
          </p:cNvPicPr>
          <p:nvPr/>
        </p:nvPicPr>
        <p:blipFill>
          <a:blip r:embed="rId3" cstate="print"/>
          <a:srcRect t="64761" r="74255"/>
          <a:stretch>
            <a:fillRect/>
          </a:stretch>
        </p:blipFill>
        <p:spPr bwMode="auto">
          <a:xfrm rot="21294256">
            <a:off x="424864" y="2400467"/>
            <a:ext cx="1193354" cy="713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" descr="http://chabad.info/images/news/7356/735579.jpg"/>
          <p:cNvPicPr>
            <a:picLocks noChangeAspect="1" noChangeArrowheads="1"/>
          </p:cNvPicPr>
          <p:nvPr/>
        </p:nvPicPr>
        <p:blipFill>
          <a:blip r:embed="rId3" cstate="print"/>
          <a:srcRect l="82216" t="25767" b="34233"/>
          <a:stretch>
            <a:fillRect/>
          </a:stretch>
        </p:blipFill>
        <p:spPr bwMode="auto">
          <a:xfrm>
            <a:off x="3275856" y="1628800"/>
            <a:ext cx="764588" cy="100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" descr="http://chabad.info/images/news/7356/735579.jpg"/>
          <p:cNvPicPr>
            <a:picLocks noChangeAspect="1" noChangeArrowheads="1"/>
          </p:cNvPicPr>
          <p:nvPr/>
        </p:nvPicPr>
        <p:blipFill>
          <a:blip r:embed="rId3" cstate="print"/>
          <a:srcRect l="27961" r="27333" b="72466"/>
          <a:stretch>
            <a:fillRect/>
          </a:stretch>
        </p:blipFill>
        <p:spPr bwMode="auto">
          <a:xfrm rot="283140">
            <a:off x="5756301" y="3002251"/>
            <a:ext cx="1914862" cy="861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www.webix.name/tfilin/Media/tefilinPic.jpg"/>
          <p:cNvPicPr>
            <a:picLocks noChangeAspect="1" noChangeArrowheads="1"/>
          </p:cNvPicPr>
          <p:nvPr/>
        </p:nvPicPr>
        <p:blipFill>
          <a:blip r:embed="rId4" cstate="print"/>
          <a:srcRect l="3508" r="6171"/>
          <a:stretch>
            <a:fillRect/>
          </a:stretch>
        </p:blipFill>
        <p:spPr bwMode="auto">
          <a:xfrm rot="1132028">
            <a:off x="4603004" y="1722031"/>
            <a:ext cx="1159839" cy="829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4572000" y="4653136"/>
            <a:ext cx="417646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ysClr val="windowText" lastClr="000000"/>
                </a:solidFill>
              </a:rPr>
              <a:t>בהתחלה היה קשה להסביר את 10 המבצעים לעולם,  אבל אחר כך הם נהיו יותר ויותר מקובלים</a:t>
            </a:r>
            <a:r>
              <a:rPr lang="he-IL" b="1" dirty="0" smtClean="0">
                <a:solidFill>
                  <a:sysClr val="windowText" lastClr="000000"/>
                </a:solidFill>
              </a:rPr>
              <a:t>. </a:t>
            </a:r>
            <a:endParaRPr lang="he-IL" b="1" dirty="0">
              <a:solidFill>
                <a:sysClr val="windowText" lastClr="000000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39552" y="3357573"/>
            <a:ext cx="3096344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DD9E0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</a:rPr>
              <a:t>והיום</a:t>
            </a: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</a:rPr>
              <a:t> </a:t>
            </a: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</a:rPr>
              <a:t>אנו צריכים להגיד לכל יהודי שעליו לקיים את המצוות בשביל </a:t>
            </a:r>
            <a:r>
              <a:rPr kumimoji="0" lang="he-IL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</a:rPr>
              <a:t>להביא את המשיח</a:t>
            </a: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</a:rPr>
              <a:t>! כל הדלקת נר שבת, הנחת תפילין ונתינת צדקה צריכה להיות חדורה בידיעה שקיום המצווה יזרז את הגאולה</a:t>
            </a: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.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19463" name="Picture 7" descr="http://www.chabadindia770.com/image/users/129567/ftp/my_files/%D7%90%D7%94%D7%91%D7%AA%20%D7%99%D7%A9%D7%A8%D7%90%D7%9C.jpg?id=99678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6158">
            <a:off x="4284868" y="3006102"/>
            <a:ext cx="1006698" cy="920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5" name="Picture 9" descr="http://www.tefillinet.com/images%5Cjudaica%5CA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628800"/>
            <a:ext cx="792088" cy="954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מלבן מעוגל 28"/>
          <p:cNvSpPr/>
          <p:nvPr/>
        </p:nvSpPr>
        <p:spPr>
          <a:xfrm>
            <a:off x="4283968" y="836712"/>
            <a:ext cx="2880320" cy="504056"/>
          </a:xfrm>
          <a:prstGeom prst="roundRect">
            <a:avLst/>
          </a:prstGeom>
          <a:ln w="76200">
            <a:solidFill>
              <a:srgbClr val="00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003300"/>
                </a:solidFill>
              </a:rPr>
              <a:t>עשרת המבצעים:</a:t>
            </a:r>
            <a:endParaRPr lang="he-IL" sz="3200" b="1" dirty="0">
              <a:solidFill>
                <a:srgbClr val="003300"/>
              </a:solidFill>
            </a:endParaRPr>
          </a:p>
        </p:txBody>
      </p:sp>
      <p:cxnSp>
        <p:nvCxnSpPr>
          <p:cNvPr id="31" name="מחבר חץ ישר 30"/>
          <p:cNvCxnSpPr>
            <a:stCxn id="26" idx="1"/>
          </p:cNvCxnSpPr>
          <p:nvPr/>
        </p:nvCxnSpPr>
        <p:spPr>
          <a:xfrm flipH="1" flipV="1">
            <a:off x="3707904" y="4221088"/>
            <a:ext cx="864096" cy="10322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461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1052736"/>
            <a:ext cx="74888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solidFill>
                    <a:srgbClr val="0033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Narkisim" pitchFamily="2" charset="-79"/>
              </a:rPr>
              <a:t>למה דווקא בדור שלנו תבוא הגאולה,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solidFill>
                    <a:srgbClr val="0033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Narkisim" pitchFamily="2" charset="-79"/>
              </a:rPr>
              <a:t>הרי דורנו נמוך יותר מבחינה רוחנית מהדורות הקודמים,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solidFill>
                    <a:srgbClr val="0033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Narkisim" pitchFamily="2" charset="-79"/>
              </a:rPr>
              <a:t> אם אז לא הגיע משיח מדוע שיבוא עכשיו?</a:t>
            </a:r>
            <a:endParaRPr kumimoji="0" lang="he-IL" sz="2800" b="1" i="0" u="none" strike="noStrike" cap="none" normalizeH="0" baseline="0" dirty="0" smtClean="0">
              <a:ln>
                <a:solidFill>
                  <a:srgbClr val="003300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http://t0.gstatic.com/images?q=tbn:ANd9GcQRJcmoYCdxb5aTvqkEHNkLAjR7bAUPq59Y_nwnYPT19AM1XgbmSw_gYunxR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9398">
            <a:off x="7096624" y="769818"/>
            <a:ext cx="2143125" cy="2133601"/>
          </a:xfrm>
          <a:prstGeom prst="rect">
            <a:avLst/>
          </a:prstGeom>
          <a:noFill/>
        </p:spPr>
      </p:pic>
      <p:sp>
        <p:nvSpPr>
          <p:cNvPr id="17" name="מלבן מעוגל 16"/>
          <p:cNvSpPr/>
          <p:nvPr/>
        </p:nvSpPr>
        <p:spPr>
          <a:xfrm>
            <a:off x="971600" y="2420888"/>
            <a:ext cx="6408712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 smtClean="0">
              <a:solidFill>
                <a:srgbClr val="9C0614"/>
              </a:solidFill>
            </a:endParaRPr>
          </a:p>
          <a:p>
            <a:pPr algn="ctr"/>
            <a:r>
              <a:rPr lang="he-IL" sz="2400" b="1" dirty="0" smtClean="0">
                <a:solidFill>
                  <a:srgbClr val="9C0614"/>
                </a:solidFill>
              </a:rPr>
              <a:t>הקב"ה בחר בדור השביעי-להביא את הגאולה, ובגלל שנולדנו בדור השביעי אז תפקידנו להביא את המשיח.</a:t>
            </a:r>
          </a:p>
          <a:p>
            <a:pPr algn="ctr"/>
            <a:r>
              <a:rPr lang="he-IL" sz="2400" b="1" dirty="0" smtClean="0">
                <a:solidFill>
                  <a:srgbClr val="9C0614"/>
                </a:solidFill>
              </a:rPr>
              <a:t>ולא משום שאנחנו טובים יותר וצדיקים יותר מהדורות הקודמים.</a:t>
            </a:r>
          </a:p>
          <a:p>
            <a:pPr algn="ctr"/>
            <a:endParaRPr lang="he-IL" sz="2400" b="1" dirty="0">
              <a:solidFill>
                <a:srgbClr val="9C0614"/>
              </a:solidFill>
            </a:endParaRPr>
          </a:p>
        </p:txBody>
      </p:sp>
      <p:grpSp>
        <p:nvGrpSpPr>
          <p:cNvPr id="18" name="קבוצה 17"/>
          <p:cNvGrpSpPr/>
          <p:nvPr/>
        </p:nvGrpSpPr>
        <p:grpSpPr>
          <a:xfrm>
            <a:off x="0" y="4725144"/>
            <a:ext cx="9144000" cy="936104"/>
            <a:chOff x="179512" y="4365104"/>
            <a:chExt cx="8784977" cy="1152129"/>
          </a:xfrm>
        </p:grpSpPr>
        <p:pic>
          <p:nvPicPr>
            <p:cNvPr id="19" name="Picture 2" descr="http://www.chabad.co.il/chabadpedia/images/thumb/0/03/%D7%90%D7%93%D7%9E%D7%95%D7%A8_%D7%94%D7%A8%D7%A9%D7%91_-_%D7%AA%D7%9E%D7%95%D7%A0%D7%94_%D7%A7%D7%98%D7%A0%D7%94.jpg/250px-%D7%90%D7%93%D7%9E%D7%95%D7%A8_%D7%94%D7%A8%D7%A9%D7%91_-_%D7%AA%D7%9E%D7%95%D7%A0%D7%94_%D7%A7%D7%98%D7%A0%D7%9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4365104"/>
              <a:ext cx="1152128" cy="1152128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" name="Picture 4" descr="http://www.cow.org.il/files/All/Rabby/harayatz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4365104"/>
              <a:ext cx="1080120" cy="1152128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" name="Picture 6" descr="http://chabad.co.il/images/news/40986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4365104"/>
              <a:ext cx="1008112" cy="1152128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3" name="Picture 10" descr="http://www.chabad.info/chabadpedia/images/thumb/c/ce/%D7%AA%D7%95%D7%A8%D7%AA_%D7%A9%D7%9E%D7%95%D7%90%D7%9C.jpg/250px-%D7%AA%D7%95%D7%A8%D7%AA_%D7%A9%D7%9E%D7%95%D7%90%D7%9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1920" y="4365104"/>
              <a:ext cx="1008112" cy="1152129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7" name="Picture 12" descr="http://www.chabad.info/chabadpedia/images/thumb/6/6c/%D7%90%D7%93%D7%9E%D7%95%D7%A8_%D7%94%D7%A6%D7%9E%D7%97_%D7%A6%D7%93%D7%A7_-_%D7%AA%D7%9E%D7%95%D7%A0%D7%94_%D7%A7%D7%98%D7%A0%D7%94.jpg/250px-%D7%90%D7%93%D7%9E%D7%95%D7%A8_%D7%94%D7%A6%D7%9E%D7%97_%D7%A6%D7%93%D7%A7_-_%D7%AA%D7%9E%D7%95%D7%A0%D7%94_%D7%A7%D7%98%D7%A0%D7%9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4048" y="4365104"/>
              <a:ext cx="1152128" cy="1152128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8" name="Picture 14" descr="http://www.chabad.info/chabadpedia/images/thumb/f/f6/%D7%90%D7%93%D7%9E%D7%95%22%D7%A8_%D7%94%D7%90%D7%9E%D7%A6%D7%A2%D7%99.jpg/250px-%D7%90%D7%93%D7%9E%D7%95%22%D7%A8_%D7%94%D7%90%D7%9E%D7%A6%D7%A2%D7%99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72200" y="4365104"/>
              <a:ext cx="1152128" cy="1152128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0" name="Picture 16" descr="http://www.ikesher.org/files/197/250px-%D7%90%D7%93%D7%9E%D7%95%D7%A8_%D7%94%D7%96%D7%A7%D7%9F_-_%D7%AA%D7%9E%D7%95%D7%A0%D7%94_%D7%A7%D7%98%D7%A0%D7%94(1)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353" y="4365104"/>
              <a:ext cx="1224136" cy="1152128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32" name="Picture 6" descr="http://www.painfreeposturemn.com/Portals/111926/images/gold-number-7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356992"/>
            <a:ext cx="989563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1187624" y="4005064"/>
            <a:ext cx="367240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e-IL" sz="3200" b="1" u="sng" dirty="0" smtClean="0">
                <a:solidFill>
                  <a:schemeClr val="accent5">
                    <a:lumMod val="50000"/>
                  </a:schemeClr>
                </a:solidFill>
              </a:rPr>
              <a:t>"כל </a:t>
            </a:r>
            <a:r>
              <a:rPr lang="he-IL" sz="3200" b="1" u="sng" dirty="0" err="1" smtClean="0">
                <a:solidFill>
                  <a:schemeClr val="accent5">
                    <a:lumMod val="50000"/>
                  </a:schemeClr>
                </a:solidFill>
              </a:rPr>
              <a:t>השביעין</a:t>
            </a:r>
            <a:r>
              <a:rPr lang="he-IL" sz="32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3200" b="1" u="sng" dirty="0" err="1" smtClean="0">
                <a:solidFill>
                  <a:schemeClr val="accent5">
                    <a:lumMod val="50000"/>
                  </a:schemeClr>
                </a:solidFill>
              </a:rPr>
              <a:t>חביבין</a:t>
            </a:r>
            <a:r>
              <a:rPr lang="he-IL" sz="3200" b="1" u="sng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endParaRPr lang="he-IL" sz="32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395536" y="587727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כל רבי בדורו הכין את העולם שלב נוסף לקראת הבאת הגאולה לעולם.</a:t>
            </a:r>
            <a:endParaRPr lang="he-IL" sz="2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259632" y="5903893"/>
            <a:ext cx="72170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Narkisim" pitchFamily="2" charset="-79"/>
              </a:rPr>
              <a:t>ולנו הדור השביעי נותרה העבודה והשלב האחרון-הקשה מכולם: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Narkisim" pitchFamily="2" charset="-79"/>
              </a:rPr>
              <a:t>להביא את המשיח בפועל ממש!</a:t>
            </a:r>
            <a:endParaRPr kumimoji="0" lang="he-IL" sz="32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17" grpId="0" animBg="1"/>
      <p:bldP spid="33" grpId="0"/>
      <p:bldP spid="34" grpId="0"/>
      <p:bldP spid="34" grpId="1"/>
      <p:bldP spid="204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b/ba/Working_Together_Teamwork_Puzzle_Concep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908720"/>
            <a:ext cx="1440160" cy="149999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076056" y="1196752"/>
            <a:ext cx="149752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400" b="1" i="1" u="sng" dirty="0" smtClean="0">
                <a:solidFill>
                  <a:srgbClr val="C00000"/>
                </a:solidFill>
              </a:rPr>
              <a:t>חידה:</a:t>
            </a:r>
            <a:endParaRPr lang="he-IL" sz="4400" b="1" i="1" u="sng" dirty="0">
              <a:solidFill>
                <a:srgbClr val="C00000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2267744" y="2420888"/>
            <a:ext cx="6327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כיצד יכול הננס להגיע גבוה יותר מהענק?</a:t>
            </a:r>
            <a:endParaRPr lang="he-IL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510" name="Picture 6" descr="http://niranbd.com/newcity/pro/dnsjob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085184"/>
            <a:ext cx="1584176" cy="1584176"/>
          </a:xfrm>
          <a:prstGeom prst="rect">
            <a:avLst/>
          </a:prstGeom>
          <a:noFill/>
        </p:spPr>
      </p:pic>
      <p:grpSp>
        <p:nvGrpSpPr>
          <p:cNvPr id="26" name="קבוצה 25"/>
          <p:cNvGrpSpPr/>
          <p:nvPr/>
        </p:nvGrpSpPr>
        <p:grpSpPr>
          <a:xfrm>
            <a:off x="0" y="1556792"/>
            <a:ext cx="2919153" cy="5301208"/>
            <a:chOff x="0" y="2420888"/>
            <a:chExt cx="2919153" cy="4437112"/>
          </a:xfrm>
        </p:grpSpPr>
        <p:pic>
          <p:nvPicPr>
            <p:cNvPr id="21512" name="Picture 8" descr="http://www.bubima.com/image/users/34819/detail/big/1376377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420888"/>
              <a:ext cx="2919153" cy="4437112"/>
            </a:xfrm>
            <a:prstGeom prst="rect">
              <a:avLst/>
            </a:prstGeom>
            <a:noFill/>
          </p:spPr>
        </p:pic>
        <p:sp>
          <p:nvSpPr>
            <p:cNvPr id="25" name="אקורד 24"/>
            <p:cNvSpPr/>
            <p:nvPr/>
          </p:nvSpPr>
          <p:spPr>
            <a:xfrm rot="5400000">
              <a:off x="1295636" y="2312876"/>
              <a:ext cx="504056" cy="864096"/>
            </a:xfrm>
            <a:prstGeom prst="chord">
              <a:avLst>
                <a:gd name="adj1" fmla="val 5436694"/>
                <a:gd name="adj2" fmla="val 1620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9" name="מלבן 28"/>
          <p:cNvSpPr/>
          <p:nvPr/>
        </p:nvSpPr>
        <p:spPr>
          <a:xfrm>
            <a:off x="4067944" y="306896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200" b="1" u="sng" dirty="0" smtClean="0">
                <a:solidFill>
                  <a:srgbClr val="FF0000"/>
                </a:solidFill>
              </a:rPr>
              <a:t>תשובה:</a:t>
            </a:r>
          </a:p>
          <a:p>
            <a:pPr algn="just"/>
            <a:r>
              <a:rPr lang="he-IL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אם הננס יעמוד על גבי הענק הוא יהיה גבוה יותר ויגיע לאן שהענק לא יכול להגיע אליו.</a:t>
            </a:r>
            <a:endParaRPr lang="he-IL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" name="Picture 6" descr="http://www.painfreeposturemn.com/Portals/111926/images/gold-number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517232"/>
            <a:ext cx="1008112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מלבן 34"/>
          <p:cNvSpPr/>
          <p:nvPr/>
        </p:nvSpPr>
        <p:spPr>
          <a:xfrm>
            <a:off x="395536" y="6093296"/>
            <a:ext cx="2088232" cy="5760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דור ראשון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395536" y="5445224"/>
            <a:ext cx="208823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דור שני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395536" y="4797152"/>
            <a:ext cx="2088232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דור שלישי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395536" y="4149080"/>
            <a:ext cx="208823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דור רביעי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395536" y="3501008"/>
            <a:ext cx="208823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דור חמישי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41" name="מלבן 40"/>
          <p:cNvSpPr/>
          <p:nvPr/>
        </p:nvSpPr>
        <p:spPr>
          <a:xfrm>
            <a:off x="395536" y="2852936"/>
            <a:ext cx="2088232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דור שישי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4860032" y="1340768"/>
            <a:ext cx="345638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e-IL" sz="3600" b="1" dirty="0" smtClean="0">
                <a:solidFill>
                  <a:schemeClr val="bg1"/>
                </a:solidFill>
              </a:rPr>
              <a:t>כך בדיוק גם דורנו:</a:t>
            </a:r>
            <a:endParaRPr lang="he-IL" sz="3600" b="1" dirty="0">
              <a:solidFill>
                <a:schemeClr val="bg1"/>
              </a:solidFill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4822908" y="2348880"/>
            <a:ext cx="37481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 smtClean="0">
                <a:solidFill>
                  <a:schemeClr val="accent6">
                    <a:lumMod val="50000"/>
                  </a:schemeClr>
                </a:solidFill>
              </a:rPr>
              <a:t>אנו ננסים מבחינה רוחנית</a:t>
            </a:r>
          </a:p>
          <a:p>
            <a:r>
              <a:rPr lang="he-IL" sz="2800" b="1" dirty="0" smtClean="0">
                <a:solidFill>
                  <a:schemeClr val="accent6">
                    <a:lumMod val="50000"/>
                  </a:schemeClr>
                </a:solidFill>
              </a:rPr>
              <a:t> לעומת הדורות הקודמים...</a:t>
            </a:r>
            <a:endParaRPr lang="he-I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843808" y="3789040"/>
            <a:ext cx="59699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</a:rPr>
              <a:t>אבל אנחנו כמו עומדים מעליהם - </a:t>
            </a: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</a:rPr>
              <a:t>ננס על-גבי ענק 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</a:rPr>
              <a:t>ותפקידנו שנבחרנו אליו ע"י הקב"ה 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</a:rPr>
              <a:t>לעשות את הפעולות האחרונות ולהביא את המשיח, 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</a:rPr>
              <a:t>מה שהדורות הקודמים לא יכלו לעשות.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2428E-7 C -0.00417 -0.00855 -0.01111 -0.01387 -0.01424 -0.02335 C -0.01841 -0.0356 -0.0224 -0.04716 -0.02691 -0.05919 C -0.02743 -0.06265 -0.02761 -0.06635 -0.02865 -0.06982 C -0.02934 -0.07213 -0.03108 -0.07375 -0.03177 -0.07607 C -0.03507 -0.08832 -0.03438 -0.09757 -0.03976 -0.10774 C -0.04202 -0.12254 -0.04393 -0.1378 -0.04757 -0.15213 C -0.04896 -0.16393 -0.05209 -0.17456 -0.054 -0.18612 C -0.06181 -0.23537 -0.07257 -0.28439 -0.07778 -0.3341 C -0.0783 -0.42427 -0.04514 -0.52809 -0.08091 -0.60462 C -0.08247 -0.60809 -0.08542 -0.60994 -0.08733 -0.61317 C -0.08854 -0.61526 -0.08907 -0.61757 -0.09045 -0.61942 C -0.09184 -0.62127 -0.09393 -0.62196 -0.09532 -0.62358 C -0.09809 -0.62682 -0.10052 -0.63075 -0.10313 -0.63422 C -0.11007 -0.64346 -0.11736 -0.65549 -0.12691 -0.65965 C -0.13507 -0.66982 -0.12414 -0.65687 -0.13646 -0.66797 C -0.14167 -0.6726 -0.14462 -0.67791 -0.15087 -0.68069 C -0.15799 -0.68716 -0.16493 -0.69179 -0.17309 -0.69549 C -0.17622 -0.69687 -0.17934 -0.69826 -0.18247 -0.69965 C -0.18403 -0.70034 -0.18733 -0.70196 -0.18733 -0.70196 C -0.19809 -0.70081 -0.21268 -0.70728 -0.21268 -0.68924 " pathEditMode="relative" ptsTypes="ffffffffffffffffffffA">
                                      <p:cBhvr>
                                        <p:cTn id="4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11514 C 0.03576 -0.11584 0.03194 -0.11607 0.0283 -0.11699 C 0.02274 -0.11792 0.01181 -0.12046 0.01181 -0.12023 C 0.0099 -0.12208 0.00851 -0.12393 0.00625 -0.12531 C 0.00469 -0.12624 0.00208 -0.12578 0.00069 -0.12693 C -0.00069 -0.12832 -0.00017 -0.13063 -0.00104 -0.13202 C -0.00382 -0.13572 -0.00781 -0.13849 -0.01042 -0.14219 C -0.01163 -0.14543 -0.01233 -0.1489 -0.01406 -0.15214 C -0.01476 -0.15375 -0.01667 -0.15537 -0.01771 -0.15722 C -0.02274 -0.16693 -0.02344 -0.17526 -0.03056 -0.18381 C -0.03333 -0.19653 -0.03958 -0.20832 -0.0434 -0.22058 C -0.04653 -0.23075 -0.04809 -0.24138 -0.05625 -0.24925 C -0.05747 -0.25248 -0.05764 -0.25641 -0.0599 -0.25919 C -0.06233 -0.26266 -0.06736 -0.26913 -0.06736 -0.2689 C -0.07309 -0.28578 -0.06424 -0.26196 -0.07274 -0.2793 C -0.07813 -0.29017 -0.08056 -0.30289 -0.08385 -0.31445 C -0.08559 -0.32832 -0.08819 -0.34242 -0.09132 -0.3563 C -0.09358 -0.38104 -0.09809 -0.40555 -0.10417 -0.42982 C -0.10972 -0.45202 -0.11476 -0.47329 -0.1224 -0.49503 C -0.12309 -0.49688 -0.12535 -0.49826 -0.12639 -0.50011 C -0.13247 -0.51029 -0.13438 -0.51329 -0.14097 -0.52185 C -0.14948 -0.54497 -0.1776 -0.54659 -0.19983 -0.5519 C -0.23299 -0.54959 -0.21684 -0.55029 -0.24757 -0.55029 " pathEditMode="relative" rAng="0" ptsTypes="ffffffffffffffffffffffA">
                                      <p:cBhvr>
                                        <p:cTn id="1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9" grpId="0"/>
      <p:bldP spid="29" grpId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215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http://www.painfreeposturemn.com/Portals/111926/images/gold-number-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772816"/>
            <a:ext cx="1008112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מלבן 34"/>
          <p:cNvSpPr/>
          <p:nvPr/>
        </p:nvSpPr>
        <p:spPr>
          <a:xfrm>
            <a:off x="395536" y="6093296"/>
            <a:ext cx="2088232" cy="5760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דור ראשון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395536" y="5445224"/>
            <a:ext cx="208823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דור שני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395536" y="4797152"/>
            <a:ext cx="2088232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דור שלישי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395536" y="4149080"/>
            <a:ext cx="208823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דור רביעי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395536" y="3501008"/>
            <a:ext cx="208823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דור חמישי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41" name="מלבן 40"/>
          <p:cNvSpPr/>
          <p:nvPr/>
        </p:nvSpPr>
        <p:spPr>
          <a:xfrm>
            <a:off x="395536" y="2852936"/>
            <a:ext cx="2088232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דור שישי</a:t>
            </a:r>
            <a:endParaRPr lang="he-IL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4" descr="http://4.bp.blogspot.com/-U-MQya2k8X8/UAcqtetrjMI/AAAAAAAAGm8/91HVcnc2tjY/s1600/7283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836712"/>
            <a:ext cx="1656184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467544" y="980728"/>
            <a:ext cx="6604693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rtlCol="1">
            <a:spAutoFit/>
            <a:sp3d extrusionH="57150">
              <a:bevelT w="38100" h="38100"/>
            </a:sp3d>
          </a:bodyPr>
          <a:lstStyle/>
          <a:p>
            <a:r>
              <a:rPr lang="he-I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"...דור אחרון לגלות ודור ראשון לגאולה..."</a:t>
            </a:r>
            <a:endParaRPr lang="he-IL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ענן 26"/>
          <p:cNvSpPr/>
          <p:nvPr/>
        </p:nvSpPr>
        <p:spPr>
          <a:xfrm>
            <a:off x="2771800" y="3140968"/>
            <a:ext cx="6012160" cy="3024336"/>
          </a:xfrm>
          <a:prstGeom prst="cloud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כל דבר שאמר הרבי הוא מדויק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ובוודאי שנבואה זו תתגשם תיכף ומיד,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אז בואו נתגייס כולנו ונביא את המשיח </a:t>
            </a:r>
            <a:r>
              <a:rPr lang="he-IL" sz="2400" b="1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</a:rPr>
              <a:t>עכשיו</a:t>
            </a:r>
            <a:r>
              <a:rPr lang="he-IL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</a:rPr>
              <a:t>!</a:t>
            </a:r>
            <a:endParaRPr lang="he-IL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26" grpId="0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מפנה השמש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1599</TotalTime>
  <Words>791</Words>
  <Application>Microsoft Office PowerPoint</Application>
  <PresentationFormat>‫הצגה על המסך (4:3)</PresentationFormat>
  <Paragraphs>98</Paragraphs>
  <Slides>14</Slides>
  <Notes>0</Notes>
  <HiddenSlides>0</HiddenSlides>
  <MMClips>2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זרימה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יום קבלת הנשיאות</dc:title>
  <cp:lastModifiedBy>דורון</cp:lastModifiedBy>
  <cp:revision>91</cp:revision>
  <dcterms:modified xsi:type="dcterms:W3CDTF">2013-01-20T16:31:56Z</dcterms:modified>
</cp:coreProperties>
</file>