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sldIdLst>
    <p:sldId id="275" r:id="rId2"/>
    <p:sldId id="273" r:id="rId3"/>
    <p:sldId id="263" r:id="rId4"/>
    <p:sldId id="264" r:id="rId5"/>
    <p:sldId id="265" r:id="rId6"/>
    <p:sldId id="267" r:id="rId7"/>
    <p:sldId id="266" r:id="rId8"/>
    <p:sldId id="268" r:id="rId9"/>
    <p:sldId id="269" r:id="rId10"/>
    <p:sldId id="270" r:id="rId11"/>
    <p:sldId id="271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Fb Matritsa" panose="00000500000000000000" pitchFamily="50" charset="-79"/>
      <p:regular r:id="rId19"/>
    </p:embeddedFont>
    <p:embeddedFont>
      <p:font typeface="Fb Matritsa Bold" panose="00000500000000000000" pitchFamily="50" charset="-79"/>
      <p:regular r:id="rId20"/>
    </p:embeddedFont>
    <p:embeddedFont>
      <p:font typeface="Fb Matritsa Medium" panose="00000500000000000000" pitchFamily="50" charset="-79"/>
      <p:regular r:id="rId21"/>
    </p:embeddedFont>
    <p:embeddedFont>
      <p:font typeface="Fb Universali Black" panose="02020503050405020304" pitchFamily="18" charset="-79"/>
      <p:regular r:id="rId22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795"/>
    <a:srgbClr val="EFBAA8"/>
    <a:srgbClr val="EDEEEF"/>
    <a:srgbClr val="EFD8AB"/>
    <a:srgbClr val="ECEDEF"/>
    <a:srgbClr val="ABCFDF"/>
    <a:srgbClr val="E9C1C4"/>
    <a:srgbClr val="B3DBB3"/>
    <a:srgbClr val="BDE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34" autoAdjust="0"/>
    <p:restoredTop sz="94660"/>
  </p:normalViewPr>
  <p:slideViewPr>
    <p:cSldViewPr snapToGrid="0">
      <p:cViewPr>
        <p:scale>
          <a:sx n="60" d="100"/>
          <a:sy n="60" d="100"/>
        </p:scale>
        <p:origin x="1901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E34BFE-D66B-4FF3-B810-804AF00E9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81D9D50-3B48-4F44-A9D6-625E890B8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7CB5BAE-5F93-4075-963C-1E19FA5B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0068-133C-461E-8CDD-7AD9D7476925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88D1B6B-35CE-4152-8BEB-BC6BBA66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66949E0-E465-4A49-91EB-C87F1CB2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F17C-8DAD-44AB-B8F5-6575A41D3E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48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06AEA3-9160-4F30-B11D-BEAB3B77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8E17BA1-55A2-46C3-9BA7-56EFF008C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3AE4246-55A0-42F7-A860-7ACC559A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0068-133C-461E-8CDD-7AD9D7476925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3E8AFFA-2318-4425-BEF4-EAB79C788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9D77770-119E-4DBC-A6DB-3F075FB6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F17C-8DAD-44AB-B8F5-6575A41D3E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972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4E9A1DEF-20F0-4F4F-9AE8-E2A724821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529E505-25E3-45AA-9200-A5416AE6D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FED46D1-BA49-478D-9D01-F890B6B9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0068-133C-461E-8CDD-7AD9D7476925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A21A04-D465-491C-B86C-3B396F93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9629A89-D806-458F-8C7A-8BA11724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F17C-8DAD-44AB-B8F5-6575A41D3E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459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ABBA71-9A53-4560-9309-D97C687F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210A41C-9414-42AC-91A2-446377D63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D822764-56AA-463C-A89D-94BEFE32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0068-133C-461E-8CDD-7AD9D7476925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9B25085-3C6E-4F06-B85C-2117A099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AE05D74-CC7A-447F-9C53-9A1C9B2D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F17C-8DAD-44AB-B8F5-6575A41D3E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60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783D38-AA4E-4034-AE76-BEEF5E7C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A88926A-3BBD-47C3-9F3E-F215B6392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ACDAA03-F6C6-4E62-9639-76AC1B7C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0068-133C-461E-8CDD-7AD9D7476925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A494E6E-754D-4B20-9DCE-BAFF0481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12B375F-8826-4586-B0E7-8571E176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F17C-8DAD-44AB-B8F5-6575A41D3E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823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4B068B-CABD-4352-B20D-1C4D05358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8AD5449-E32B-4354-B23B-69198EC8A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0564691-3821-41BB-BA98-E8037714D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F790322-ACFD-4D57-AD93-1F262B58E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0068-133C-461E-8CDD-7AD9D7476925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0CB1659-9291-49C3-960B-C64240EB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35130D4-56FB-4CC7-8BF3-F9F7F48E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F17C-8DAD-44AB-B8F5-6575A41D3E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13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DA9A0C-51FE-46E0-8D4C-BFC9F7A8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7B6FAB8-B45B-45A8-8FA8-2235D6169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2DFF388-B737-42B9-881C-F502B1B54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033C49C-4A49-4C31-ACC7-EAD3A56A2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393264-BB4E-4DE8-AF97-87FBE8F5F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3530666-0489-4860-A636-928430F2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0068-133C-461E-8CDD-7AD9D7476925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AF536E2-EE85-4438-A21F-EEFFE1E4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601C503-3E1C-4103-9BE8-3D7C9375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F17C-8DAD-44AB-B8F5-6575A41D3E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746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51817B-A1C5-41A1-A1EF-AC6C8E62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A098056-1F0A-45BC-A709-1D392D485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0068-133C-461E-8CDD-7AD9D7476925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E6404F5B-8B48-4948-BA7D-C1A1891F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BCFFED8-9C52-415C-9D4A-C654D63A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F17C-8DAD-44AB-B8F5-6575A41D3E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450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41E4F1F-FD8F-4879-BC2A-363A2DC2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0068-133C-461E-8CDD-7AD9D7476925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2950E54-41D9-4EA4-8B12-88D4C5A8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A285B80-D019-46F1-8167-8AAD8AA6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F17C-8DAD-44AB-B8F5-6575A41D3E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929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BB8D80-6287-4C3A-B472-692349CB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F745690-5B0C-43D0-BB07-DD63385EE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8F94CF9-EBF0-48E4-9EAA-4E75BAC6E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506EAA8-4571-4B8E-ABF9-414123BEE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0068-133C-461E-8CDD-7AD9D7476925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B0D212D-819B-4D17-9A68-2A0AD819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D96D3AD-4898-4057-8EB4-3A07FAD5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F17C-8DAD-44AB-B8F5-6575A41D3E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033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16BAE8-EC2E-4EE8-B485-983E9EB8A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75C1F68C-6955-4552-B610-A3EA3FF5F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2EB5DFB-15F4-4017-8059-9141F5371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C9DD51E-4E0F-4E96-AEBB-95881225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0068-133C-461E-8CDD-7AD9D7476925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CDFA8D6-0177-4387-84B7-3058EF1F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C7453B5-AE41-4072-9248-79B38D4A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F17C-8DAD-44AB-B8F5-6575A41D3E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867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EE45F1E-211D-4ADD-A464-04E8188B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88E51A7-D44F-4412-BEFF-B0E4EE89C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ACB2055-94F1-45DA-B009-C101AE13B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90068-133C-461E-8CDD-7AD9D7476925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77B3BB2-F58E-4391-82C5-136B2E2B8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ED362F1-A836-437E-A7FE-CCEA8DF09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7F17C-8DAD-44AB-B8F5-6575A41D3E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288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C404BA1-280D-4EC4-B2EB-68BEBD9BA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" y="0"/>
            <a:ext cx="12196171" cy="68580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F1C85474-4A23-4175-B247-606CD2345C28}"/>
              </a:ext>
            </a:extLst>
          </p:cNvPr>
          <p:cNvSpPr/>
          <p:nvPr/>
        </p:nvSpPr>
        <p:spPr>
          <a:xfrm>
            <a:off x="5320921" y="3517425"/>
            <a:ext cx="6236079" cy="2035233"/>
          </a:xfrm>
          <a:prstGeom prst="rect">
            <a:avLst/>
          </a:prstGeom>
          <a:solidFill>
            <a:srgbClr val="EF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E957C5-E16D-43BA-9054-2350E45213D1}"/>
              </a:ext>
            </a:extLst>
          </p:cNvPr>
          <p:cNvSpPr txBox="1"/>
          <p:nvPr/>
        </p:nvSpPr>
        <p:spPr>
          <a:xfrm>
            <a:off x="4635500" y="1407601"/>
            <a:ext cx="2921000" cy="6713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4100"/>
              </a:lnSpc>
            </a:pPr>
            <a:r>
              <a:rPr lang="he-IL" sz="4800" dirty="0">
                <a:latin typeface="Fb Matritsa Bold" panose="00000500000000000000" pitchFamily="50" charset="-79"/>
                <a:cs typeface="Fb Matritsa Bold" panose="00000500000000000000" pitchFamily="50" charset="-79"/>
              </a:rPr>
              <a:t>החידון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4AD487E-1E60-448E-B823-48DF7B850061}"/>
              </a:ext>
            </a:extLst>
          </p:cNvPr>
          <p:cNvSpPr txBox="1"/>
          <p:nvPr/>
        </p:nvSpPr>
        <p:spPr>
          <a:xfrm>
            <a:off x="6115770" y="3480275"/>
            <a:ext cx="639998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6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חג הגאולה</a:t>
            </a:r>
          </a:p>
          <a:p>
            <a:pPr algn="l"/>
            <a:r>
              <a:rPr lang="he-IL" sz="6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י"ב-י"ג תמוז</a:t>
            </a:r>
          </a:p>
        </p:txBody>
      </p:sp>
      <p:pic>
        <p:nvPicPr>
          <p:cNvPr id="1026" name="Picture 2" descr="הרבי הריי&amp;quot;צ - ה&amp;#39; בנות בית ספר חב&amp;quot;ד אביטל">
            <a:extLst>
              <a:ext uri="{FF2B5EF4-FFF2-40B4-BE49-F238E27FC236}">
                <a16:creationId xmlns:a16="http://schemas.microsoft.com/office/drawing/2014/main" id="{FB338386-A663-42E8-9CBD-F166923D9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" r="2631" b="23868"/>
          <a:stretch/>
        </p:blipFill>
        <p:spPr bwMode="auto">
          <a:xfrm rot="21350737">
            <a:off x="1677931" y="2616595"/>
            <a:ext cx="3812767" cy="4556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EC1C46E-6DB5-422D-9BE1-E9A1C1C976C8}"/>
              </a:ext>
            </a:extLst>
          </p:cNvPr>
          <p:cNvSpPr txBox="1"/>
          <p:nvPr/>
        </p:nvSpPr>
        <p:spPr>
          <a:xfrm>
            <a:off x="5410200" y="537400"/>
            <a:ext cx="1371600" cy="5559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41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ב"ה</a:t>
            </a:r>
          </a:p>
        </p:txBody>
      </p:sp>
      <p:pic>
        <p:nvPicPr>
          <p:cNvPr id="7" name="תמונה 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4503D2E7-380A-4210-A2E2-8D8560E1E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206" y="6229092"/>
            <a:ext cx="1008510" cy="616208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D2842EC-0F4D-4918-B40B-A45A086D3113}"/>
              </a:ext>
            </a:extLst>
          </p:cNvPr>
          <p:cNvSpPr txBox="1"/>
          <p:nvPr/>
        </p:nvSpPr>
        <p:spPr>
          <a:xfrm>
            <a:off x="8699500" y="6241317"/>
            <a:ext cx="1835809" cy="5328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4100"/>
              </a:lnSpc>
            </a:pPr>
            <a:r>
              <a:rPr lang="he-IL" sz="1200" dirty="0">
                <a:solidFill>
                  <a:srgbClr val="4F3795"/>
                </a:solidFill>
                <a:latin typeface="Fb Matritsa" panose="00000500000000000000" pitchFamily="50" charset="-79"/>
                <a:cs typeface="Fb Matritsa" panose="00000500000000000000" pitchFamily="50" charset="-79"/>
              </a:rPr>
              <a:t>תוכנית רכזות יוצרות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F869DAF2-0267-4433-BA0F-DDC7B881C60C}"/>
              </a:ext>
            </a:extLst>
          </p:cNvPr>
          <p:cNvCxnSpPr/>
          <p:nvPr/>
        </p:nvCxnSpPr>
        <p:spPr>
          <a:xfrm>
            <a:off x="10471906" y="6370988"/>
            <a:ext cx="0" cy="324000"/>
          </a:xfrm>
          <a:prstGeom prst="line">
            <a:avLst/>
          </a:prstGeom>
          <a:ln w="12700">
            <a:solidFill>
              <a:srgbClr val="4F3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C404BA1-280D-4EC4-B2EB-68BEBD9BA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" y="0"/>
            <a:ext cx="12196171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E957C5-E16D-43BA-9054-2350E45213D1}"/>
              </a:ext>
            </a:extLst>
          </p:cNvPr>
          <p:cNvSpPr txBox="1"/>
          <p:nvPr/>
        </p:nvSpPr>
        <p:spPr>
          <a:xfrm>
            <a:off x="1634069" y="1998130"/>
            <a:ext cx="8923864" cy="10906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900"/>
              </a:lnSpc>
            </a:pPr>
            <a:r>
              <a:rPr lang="he-IL" sz="32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"טעמו וראו כי טוב ה'" -</a:t>
            </a:r>
          </a:p>
          <a:p>
            <a:pPr algn="ctr">
              <a:lnSpc>
                <a:spcPts val="3900"/>
              </a:lnSpc>
            </a:pPr>
            <a:r>
              <a:rPr lang="he-IL" sz="32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מתי נאמרו הדברים ומפי מי נאמרו?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D36B83C-2B3C-4A79-95BE-6D272A80429C}"/>
              </a:ext>
            </a:extLst>
          </p:cNvPr>
          <p:cNvSpPr txBox="1"/>
          <p:nvPr/>
        </p:nvSpPr>
        <p:spPr>
          <a:xfrm>
            <a:off x="5575301" y="890137"/>
            <a:ext cx="1049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atin typeface="Fb Universali Black" panose="02020503050405020304" pitchFamily="18" charset="-79"/>
                <a:cs typeface="Fb Universali Black" panose="02020503050405020304" pitchFamily="18" charset="-79"/>
              </a:rPr>
              <a:t>9.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4AD487E-1E60-448E-B823-48DF7B850061}"/>
              </a:ext>
            </a:extLst>
          </p:cNvPr>
          <p:cNvSpPr txBox="1"/>
          <p:nvPr/>
        </p:nvSpPr>
        <p:spPr>
          <a:xfrm>
            <a:off x="5566834" y="873203"/>
            <a:ext cx="1049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n>
                  <a:solidFill>
                    <a:sysClr val="windowText" lastClr="000000"/>
                  </a:solidFill>
                </a:ln>
                <a:solidFill>
                  <a:srgbClr val="EFBAA8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9.</a:t>
            </a:r>
          </a:p>
        </p:txBody>
      </p: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2DB2BCB6-3B00-4CA8-95E3-74C88DDEB245}"/>
              </a:ext>
            </a:extLst>
          </p:cNvPr>
          <p:cNvGrpSpPr/>
          <p:nvPr/>
        </p:nvGrpSpPr>
        <p:grpSpPr>
          <a:xfrm>
            <a:off x="7882700" y="3961381"/>
            <a:ext cx="3133361" cy="2061421"/>
            <a:chOff x="7975602" y="4106852"/>
            <a:chExt cx="2895598" cy="1904998"/>
          </a:xfrm>
        </p:grpSpPr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5B4554F3-D553-4CB5-997C-6C2DF76B8F13}"/>
                </a:ext>
              </a:extLst>
            </p:cNvPr>
            <p:cNvSpPr/>
            <p:nvPr/>
          </p:nvSpPr>
          <p:spPr>
            <a:xfrm>
              <a:off x="8102600" y="4242316"/>
              <a:ext cx="2768600" cy="1769534"/>
            </a:xfrm>
            <a:prstGeom prst="rect">
              <a:avLst/>
            </a:prstGeom>
            <a:solidFill>
              <a:srgbClr val="B3D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6ED3435C-CCD8-4063-A83A-FED8DE202437}"/>
                </a:ext>
              </a:extLst>
            </p:cNvPr>
            <p:cNvSpPr/>
            <p:nvPr/>
          </p:nvSpPr>
          <p:spPr>
            <a:xfrm>
              <a:off x="7975602" y="4106852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80FF0ECA-7E56-453C-AADC-A552D0C0F59B}"/>
              </a:ext>
            </a:extLst>
          </p:cNvPr>
          <p:cNvGrpSpPr/>
          <p:nvPr/>
        </p:nvGrpSpPr>
        <p:grpSpPr>
          <a:xfrm>
            <a:off x="4588933" y="4098381"/>
            <a:ext cx="3124194" cy="2057405"/>
            <a:chOff x="4842933" y="4262966"/>
            <a:chExt cx="2887127" cy="1901287"/>
          </a:xfrm>
        </p:grpSpPr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4FB44971-A57B-431B-89D7-19190608E775}"/>
                </a:ext>
              </a:extLst>
            </p:cNvPr>
            <p:cNvSpPr/>
            <p:nvPr/>
          </p:nvSpPr>
          <p:spPr>
            <a:xfrm>
              <a:off x="4842933" y="4262966"/>
              <a:ext cx="2768600" cy="1769534"/>
            </a:xfrm>
            <a:prstGeom prst="rect">
              <a:avLst/>
            </a:prstGeom>
            <a:solidFill>
              <a:srgbClr val="EFD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95AAD4CF-3EEF-4471-81F0-90963AD42043}"/>
                </a:ext>
              </a:extLst>
            </p:cNvPr>
            <p:cNvSpPr/>
            <p:nvPr/>
          </p:nvSpPr>
          <p:spPr>
            <a:xfrm>
              <a:off x="4961460" y="4394719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966D29AF-5234-4E87-A8A2-AC7778FCD2EC}"/>
              </a:ext>
            </a:extLst>
          </p:cNvPr>
          <p:cNvGrpSpPr/>
          <p:nvPr/>
        </p:nvGrpSpPr>
        <p:grpSpPr>
          <a:xfrm>
            <a:off x="1175939" y="3961381"/>
            <a:ext cx="3124175" cy="2060301"/>
            <a:chOff x="1583266" y="4149187"/>
            <a:chExt cx="2887109" cy="1903963"/>
          </a:xfrm>
        </p:grpSpPr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EEF639D2-1BDC-40A6-881F-724267DE07CF}"/>
                </a:ext>
              </a:extLst>
            </p:cNvPr>
            <p:cNvSpPr/>
            <p:nvPr/>
          </p:nvSpPr>
          <p:spPr>
            <a:xfrm>
              <a:off x="1583266" y="4283616"/>
              <a:ext cx="2768600" cy="1769534"/>
            </a:xfrm>
            <a:prstGeom prst="rect">
              <a:avLst/>
            </a:prstGeom>
            <a:solidFill>
              <a:srgbClr val="AB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מלבן 41">
              <a:extLst>
                <a:ext uri="{FF2B5EF4-FFF2-40B4-BE49-F238E27FC236}">
                  <a16:creationId xmlns:a16="http://schemas.microsoft.com/office/drawing/2014/main" id="{73993196-3E14-40C4-89FD-8D5CF239C630}"/>
                </a:ext>
              </a:extLst>
            </p:cNvPr>
            <p:cNvSpPr/>
            <p:nvPr/>
          </p:nvSpPr>
          <p:spPr>
            <a:xfrm>
              <a:off x="1701775" y="4149187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41C924C0-F333-4483-9DBC-74BC677FD30C}"/>
              </a:ext>
            </a:extLst>
          </p:cNvPr>
          <p:cNvSpPr txBox="1"/>
          <p:nvPr/>
        </p:nvSpPr>
        <p:spPr>
          <a:xfrm>
            <a:off x="8148365" y="4389775"/>
            <a:ext cx="2739456" cy="14561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2700"/>
              </a:lnSpc>
            </a:pPr>
            <a:r>
              <a:rPr lang="he-IL" sz="1700" dirty="0">
                <a:latin typeface="Fb Matritsa" panose="00000500000000000000" pitchFamily="50" charset="-79"/>
                <a:cs typeface="Fb Matritsa" panose="00000500000000000000" pitchFamily="50" charset="-79"/>
              </a:rPr>
              <a:t>בעת שהחיילים פרצו לביתו של האדמו"ר </a:t>
            </a:r>
            <a:r>
              <a:rPr lang="he-IL" sz="1700" dirty="0" err="1">
                <a:latin typeface="Fb Matritsa" panose="00000500000000000000" pitchFamily="50" charset="-79"/>
                <a:cs typeface="Fb Matritsa" panose="00000500000000000000" pitchFamily="50" charset="-79"/>
              </a:rPr>
              <a:t>הריי"צ</a:t>
            </a:r>
            <a:r>
              <a:rPr lang="he-IL" sz="1700" dirty="0">
                <a:latin typeface="Fb Matritsa" panose="00000500000000000000" pitchFamily="50" charset="-79"/>
                <a:cs typeface="Fb Matritsa" panose="00000500000000000000" pitchFamily="50" charset="-79"/>
              </a:rPr>
              <a:t>, ע"י חתנו</a:t>
            </a:r>
          </a:p>
          <a:p>
            <a:pPr algn="ctr">
              <a:lnSpc>
                <a:spcPts val="2700"/>
              </a:lnSpc>
            </a:pPr>
            <a:r>
              <a:rPr lang="he-IL" sz="1700" dirty="0">
                <a:latin typeface="Fb Matritsa" panose="00000500000000000000" pitchFamily="50" charset="-79"/>
                <a:cs typeface="Fb Matritsa" panose="00000500000000000000" pitchFamily="50" charset="-79"/>
              </a:rPr>
              <a:t>הרב גור-אריה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8574F980-5C64-404D-B634-F3473C6B548A}"/>
              </a:ext>
            </a:extLst>
          </p:cNvPr>
          <p:cNvSpPr txBox="1"/>
          <p:nvPr/>
        </p:nvSpPr>
        <p:spPr>
          <a:xfrm>
            <a:off x="4783666" y="4389775"/>
            <a:ext cx="2624668" cy="14561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2700"/>
              </a:lnSpc>
            </a:pPr>
            <a:r>
              <a:rPr lang="he-IL" sz="1700" dirty="0">
                <a:latin typeface="Fb Matritsa" panose="00000500000000000000" pitchFamily="50" charset="-79"/>
                <a:cs typeface="Fb Matritsa" panose="00000500000000000000" pitchFamily="50" charset="-79"/>
              </a:rPr>
              <a:t>מפי האדמו"ר הזקן, כאשר ביקר </a:t>
            </a:r>
            <a:r>
              <a:rPr lang="he-IL" sz="1700" dirty="0" err="1">
                <a:latin typeface="Fb Matritsa" panose="00000500000000000000" pitchFamily="50" charset="-79"/>
                <a:cs typeface="Fb Matritsa" panose="00000500000000000000" pitchFamily="50" charset="-79"/>
              </a:rPr>
              <a:t>בשקלאב</a:t>
            </a:r>
            <a:r>
              <a:rPr lang="he-IL" sz="1700" dirty="0">
                <a:latin typeface="Fb Matritsa" panose="00000500000000000000" pitchFamily="50" charset="-79"/>
                <a:cs typeface="Fb Matritsa" panose="00000500000000000000" pitchFamily="50" charset="-79"/>
              </a:rPr>
              <a:t> ואמר דבר תורה קצר על בימת בית הכנסת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E6C48753-7677-46F7-B51E-2B40AD6775BB}"/>
              </a:ext>
            </a:extLst>
          </p:cNvPr>
          <p:cNvSpPr txBox="1"/>
          <p:nvPr/>
        </p:nvSpPr>
        <p:spPr>
          <a:xfrm>
            <a:off x="1343080" y="4389775"/>
            <a:ext cx="2661654" cy="14561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2700"/>
              </a:lnSpc>
            </a:pPr>
            <a:r>
              <a:rPr lang="he-IL" sz="1700" dirty="0">
                <a:latin typeface="Fb Matritsa" panose="00000500000000000000" pitchFamily="50" charset="-79"/>
                <a:cs typeface="Fb Matritsa" panose="00000500000000000000" pitchFamily="50" charset="-79"/>
              </a:rPr>
              <a:t>מפי אדמו"ר </a:t>
            </a:r>
            <a:r>
              <a:rPr lang="he-IL" sz="1700" dirty="0" err="1">
                <a:latin typeface="Fb Matritsa" panose="00000500000000000000" pitchFamily="50" charset="-79"/>
                <a:cs typeface="Fb Matritsa" panose="00000500000000000000" pitchFamily="50" charset="-79"/>
              </a:rPr>
              <a:t>הריי"צ</a:t>
            </a:r>
            <a:r>
              <a:rPr lang="he-IL" sz="1700" dirty="0">
                <a:latin typeface="Fb Matritsa" panose="00000500000000000000" pitchFamily="50" charset="-79"/>
                <a:cs typeface="Fb Matritsa" panose="00000500000000000000" pitchFamily="50" charset="-79"/>
              </a:rPr>
              <a:t>, בזמן שישב בכלא ושלח מברקים לראשי קהילות בעולם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DC42DFB-7AE5-488A-BAD7-5E685B6C2225}"/>
              </a:ext>
            </a:extLst>
          </p:cNvPr>
          <p:cNvSpPr/>
          <p:nvPr/>
        </p:nvSpPr>
        <p:spPr>
          <a:xfrm rot="334065">
            <a:off x="10162634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א</a:t>
            </a:r>
          </a:p>
        </p:txBody>
      </p:sp>
      <p:sp>
        <p:nvSpPr>
          <p:cNvPr id="55" name="מלבן 54">
            <a:extLst>
              <a:ext uri="{FF2B5EF4-FFF2-40B4-BE49-F238E27FC236}">
                <a16:creationId xmlns:a16="http://schemas.microsoft.com/office/drawing/2014/main" id="{1ECA8875-72FF-4935-B545-D8E2A858F0F7}"/>
              </a:ext>
            </a:extLst>
          </p:cNvPr>
          <p:cNvSpPr/>
          <p:nvPr/>
        </p:nvSpPr>
        <p:spPr>
          <a:xfrm rot="334065">
            <a:off x="6756193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ב</a:t>
            </a:r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74E49490-9A17-4D96-880C-4AACCDAD4BDE}"/>
              </a:ext>
            </a:extLst>
          </p:cNvPr>
          <p:cNvSpPr/>
          <p:nvPr/>
        </p:nvSpPr>
        <p:spPr>
          <a:xfrm rot="334065">
            <a:off x="3349752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ג</a:t>
            </a:r>
          </a:p>
        </p:txBody>
      </p:sp>
    </p:spTree>
    <p:extLst>
      <p:ext uri="{BB962C8B-B14F-4D97-AF65-F5344CB8AC3E}">
        <p14:creationId xmlns:p14="http://schemas.microsoft.com/office/powerpoint/2010/main" val="8255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2" grpId="0" animBg="1"/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C404BA1-280D-4EC4-B2EB-68BEBD9BA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" y="0"/>
            <a:ext cx="12196171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E957C5-E16D-43BA-9054-2350E45213D1}"/>
              </a:ext>
            </a:extLst>
          </p:cNvPr>
          <p:cNvSpPr txBox="1"/>
          <p:nvPr/>
        </p:nvSpPr>
        <p:spPr>
          <a:xfrm>
            <a:off x="1634069" y="1998130"/>
            <a:ext cx="8923864" cy="10906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900"/>
              </a:lnSpc>
            </a:pPr>
            <a:r>
              <a:rPr lang="he-IL" sz="32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מה ארע בזמן שקיבל האדמו"ר </a:t>
            </a:r>
            <a:r>
              <a:rPr lang="he-IL" sz="3200" dirty="0" err="1">
                <a:latin typeface="Fb Matritsa Medium" panose="00000500000000000000" pitchFamily="50" charset="-79"/>
                <a:cs typeface="Fb Matritsa Medium" panose="00000500000000000000" pitchFamily="50" charset="-79"/>
              </a:rPr>
              <a:t>הריי"צ</a:t>
            </a:r>
            <a:endParaRPr lang="he-IL" sz="3200" dirty="0">
              <a:latin typeface="Fb Matritsa Medium" panose="00000500000000000000" pitchFamily="50" charset="-79"/>
              <a:cs typeface="Fb Matritsa Medium" panose="00000500000000000000" pitchFamily="50" charset="-79"/>
            </a:endParaRPr>
          </a:p>
          <a:p>
            <a:pPr algn="ctr">
              <a:lnSpc>
                <a:spcPts val="3900"/>
              </a:lnSpc>
            </a:pPr>
            <a:r>
              <a:rPr lang="he-IL" sz="32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את תעודת השחרור מהכלא?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D36B83C-2B3C-4A79-95BE-6D272A80429C}"/>
              </a:ext>
            </a:extLst>
          </p:cNvPr>
          <p:cNvSpPr txBox="1"/>
          <p:nvPr/>
        </p:nvSpPr>
        <p:spPr>
          <a:xfrm>
            <a:off x="5283201" y="890137"/>
            <a:ext cx="16340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atin typeface="Fb Universali Black" panose="02020503050405020304" pitchFamily="18" charset="-79"/>
                <a:cs typeface="Fb Universali Black" panose="02020503050405020304" pitchFamily="18" charset="-79"/>
              </a:rPr>
              <a:t>10.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4AD487E-1E60-448E-B823-48DF7B850061}"/>
              </a:ext>
            </a:extLst>
          </p:cNvPr>
          <p:cNvSpPr txBox="1"/>
          <p:nvPr/>
        </p:nvSpPr>
        <p:spPr>
          <a:xfrm>
            <a:off x="5274734" y="873203"/>
            <a:ext cx="16340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n>
                  <a:solidFill>
                    <a:sysClr val="windowText" lastClr="000000"/>
                  </a:solidFill>
                </a:ln>
                <a:solidFill>
                  <a:srgbClr val="EFBAA8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10.</a:t>
            </a:r>
          </a:p>
        </p:txBody>
      </p: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2DB2BCB6-3B00-4CA8-95E3-74C88DDEB245}"/>
              </a:ext>
            </a:extLst>
          </p:cNvPr>
          <p:cNvGrpSpPr/>
          <p:nvPr/>
        </p:nvGrpSpPr>
        <p:grpSpPr>
          <a:xfrm>
            <a:off x="7882700" y="3961381"/>
            <a:ext cx="3133361" cy="2061421"/>
            <a:chOff x="7975602" y="4106852"/>
            <a:chExt cx="2895598" cy="1904998"/>
          </a:xfrm>
        </p:grpSpPr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5B4554F3-D553-4CB5-997C-6C2DF76B8F13}"/>
                </a:ext>
              </a:extLst>
            </p:cNvPr>
            <p:cNvSpPr/>
            <p:nvPr/>
          </p:nvSpPr>
          <p:spPr>
            <a:xfrm>
              <a:off x="8102600" y="4242316"/>
              <a:ext cx="2768600" cy="1769534"/>
            </a:xfrm>
            <a:prstGeom prst="rect">
              <a:avLst/>
            </a:prstGeom>
            <a:solidFill>
              <a:srgbClr val="B3D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6ED3435C-CCD8-4063-A83A-FED8DE202437}"/>
                </a:ext>
              </a:extLst>
            </p:cNvPr>
            <p:cNvSpPr/>
            <p:nvPr/>
          </p:nvSpPr>
          <p:spPr>
            <a:xfrm>
              <a:off x="7975602" y="4106852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80FF0ECA-7E56-453C-AADC-A552D0C0F59B}"/>
              </a:ext>
            </a:extLst>
          </p:cNvPr>
          <p:cNvGrpSpPr/>
          <p:nvPr/>
        </p:nvGrpSpPr>
        <p:grpSpPr>
          <a:xfrm>
            <a:off x="4588933" y="4098381"/>
            <a:ext cx="3124194" cy="2057405"/>
            <a:chOff x="4842933" y="4262966"/>
            <a:chExt cx="2887127" cy="1901287"/>
          </a:xfrm>
        </p:grpSpPr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4FB44971-A57B-431B-89D7-19190608E775}"/>
                </a:ext>
              </a:extLst>
            </p:cNvPr>
            <p:cNvSpPr/>
            <p:nvPr/>
          </p:nvSpPr>
          <p:spPr>
            <a:xfrm>
              <a:off x="4842933" y="4262966"/>
              <a:ext cx="2768600" cy="1769534"/>
            </a:xfrm>
            <a:prstGeom prst="rect">
              <a:avLst/>
            </a:prstGeom>
            <a:solidFill>
              <a:srgbClr val="EFD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95AAD4CF-3EEF-4471-81F0-90963AD42043}"/>
                </a:ext>
              </a:extLst>
            </p:cNvPr>
            <p:cNvSpPr/>
            <p:nvPr/>
          </p:nvSpPr>
          <p:spPr>
            <a:xfrm>
              <a:off x="4961460" y="4394719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966D29AF-5234-4E87-A8A2-AC7778FCD2EC}"/>
              </a:ext>
            </a:extLst>
          </p:cNvPr>
          <p:cNvGrpSpPr/>
          <p:nvPr/>
        </p:nvGrpSpPr>
        <p:grpSpPr>
          <a:xfrm>
            <a:off x="1175939" y="3961381"/>
            <a:ext cx="3124175" cy="2060301"/>
            <a:chOff x="1583266" y="4149187"/>
            <a:chExt cx="2887109" cy="1903963"/>
          </a:xfrm>
        </p:grpSpPr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EEF639D2-1BDC-40A6-881F-724267DE07CF}"/>
                </a:ext>
              </a:extLst>
            </p:cNvPr>
            <p:cNvSpPr/>
            <p:nvPr/>
          </p:nvSpPr>
          <p:spPr>
            <a:xfrm>
              <a:off x="1583266" y="4283616"/>
              <a:ext cx="2768600" cy="1769534"/>
            </a:xfrm>
            <a:prstGeom prst="rect">
              <a:avLst/>
            </a:prstGeom>
            <a:solidFill>
              <a:srgbClr val="AB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מלבן 41">
              <a:extLst>
                <a:ext uri="{FF2B5EF4-FFF2-40B4-BE49-F238E27FC236}">
                  <a16:creationId xmlns:a16="http://schemas.microsoft.com/office/drawing/2014/main" id="{73993196-3E14-40C4-89FD-8D5CF239C630}"/>
                </a:ext>
              </a:extLst>
            </p:cNvPr>
            <p:cNvSpPr/>
            <p:nvPr/>
          </p:nvSpPr>
          <p:spPr>
            <a:xfrm>
              <a:off x="1701775" y="4149187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41C924C0-F333-4483-9DBC-74BC677FD30C}"/>
              </a:ext>
            </a:extLst>
          </p:cNvPr>
          <p:cNvSpPr txBox="1"/>
          <p:nvPr/>
        </p:nvSpPr>
        <p:spPr>
          <a:xfrm>
            <a:off x="8130186" y="4432110"/>
            <a:ext cx="2775814" cy="888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פקידי הכלא</a:t>
            </a:r>
          </a:p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התאכזבו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8574F980-5C64-404D-B634-F3473C6B548A}"/>
              </a:ext>
            </a:extLst>
          </p:cNvPr>
          <p:cNvSpPr txBox="1"/>
          <p:nvPr/>
        </p:nvSpPr>
        <p:spPr>
          <a:xfrm>
            <a:off x="4783666" y="4432110"/>
            <a:ext cx="2624668" cy="888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חסידים יצאו</a:t>
            </a:r>
          </a:p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לרקוד ברחובות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E6C48753-7677-46F7-B51E-2B40AD6775BB}"/>
              </a:ext>
            </a:extLst>
          </p:cNvPr>
          <p:cNvSpPr txBox="1"/>
          <p:nvPr/>
        </p:nvSpPr>
        <p:spPr>
          <a:xfrm>
            <a:off x="1343080" y="4432110"/>
            <a:ext cx="2661654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התאספו המון אנשים בביתו, והרבי אמר להם מאמר חסידות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DC42DFB-7AE5-488A-BAD7-5E685B6C2225}"/>
              </a:ext>
            </a:extLst>
          </p:cNvPr>
          <p:cNvSpPr/>
          <p:nvPr/>
        </p:nvSpPr>
        <p:spPr>
          <a:xfrm rot="334065">
            <a:off x="10162634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א</a:t>
            </a:r>
          </a:p>
        </p:txBody>
      </p:sp>
      <p:sp>
        <p:nvSpPr>
          <p:cNvPr id="55" name="מלבן 54">
            <a:extLst>
              <a:ext uri="{FF2B5EF4-FFF2-40B4-BE49-F238E27FC236}">
                <a16:creationId xmlns:a16="http://schemas.microsoft.com/office/drawing/2014/main" id="{1ECA8875-72FF-4935-B545-D8E2A858F0F7}"/>
              </a:ext>
            </a:extLst>
          </p:cNvPr>
          <p:cNvSpPr/>
          <p:nvPr/>
        </p:nvSpPr>
        <p:spPr>
          <a:xfrm rot="334065">
            <a:off x="6756193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ב</a:t>
            </a:r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74E49490-9A17-4D96-880C-4AACCDAD4BDE}"/>
              </a:ext>
            </a:extLst>
          </p:cNvPr>
          <p:cNvSpPr/>
          <p:nvPr/>
        </p:nvSpPr>
        <p:spPr>
          <a:xfrm rot="334065">
            <a:off x="3349752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ג</a:t>
            </a:r>
          </a:p>
        </p:txBody>
      </p:sp>
    </p:spTree>
    <p:extLst>
      <p:ext uri="{BB962C8B-B14F-4D97-AF65-F5344CB8AC3E}">
        <p14:creationId xmlns:p14="http://schemas.microsoft.com/office/powerpoint/2010/main" val="99730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2" grpId="0" animBg="1"/>
      <p:bldP spid="55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C404BA1-280D-4EC4-B2EB-68BEBD9BA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" y="0"/>
            <a:ext cx="12196171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E957C5-E16D-43BA-9054-2350E45213D1}"/>
              </a:ext>
            </a:extLst>
          </p:cNvPr>
          <p:cNvSpPr txBox="1"/>
          <p:nvPr/>
        </p:nvSpPr>
        <p:spPr>
          <a:xfrm>
            <a:off x="3280834" y="1998130"/>
            <a:ext cx="5630333" cy="11355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4100"/>
              </a:lnSpc>
            </a:pPr>
            <a:r>
              <a:rPr lang="he-IL" sz="32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איזו פעולה הובילה</a:t>
            </a:r>
          </a:p>
          <a:p>
            <a:pPr algn="ctr">
              <a:lnSpc>
                <a:spcPts val="4100"/>
              </a:lnSpc>
            </a:pPr>
            <a:r>
              <a:rPr lang="he-IL" sz="32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למעצרו של הרבי?</a:t>
            </a: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1CF9882D-4D41-4537-B66C-820D92266DC5}"/>
              </a:ext>
            </a:extLst>
          </p:cNvPr>
          <p:cNvGrpSpPr/>
          <p:nvPr/>
        </p:nvGrpSpPr>
        <p:grpSpPr>
          <a:xfrm>
            <a:off x="5566834" y="873203"/>
            <a:ext cx="1058333" cy="1124930"/>
            <a:chOff x="5376333" y="1034070"/>
            <a:chExt cx="1058333" cy="1124930"/>
          </a:xfrm>
        </p:grpSpPr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DD36B83C-2B3C-4A79-95BE-6D272A80429C}"/>
                </a:ext>
              </a:extLst>
            </p:cNvPr>
            <p:cNvSpPr txBox="1"/>
            <p:nvPr/>
          </p:nvSpPr>
          <p:spPr>
            <a:xfrm>
              <a:off x="5384800" y="1051004"/>
              <a:ext cx="1049866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6600" dirty="0">
                  <a:latin typeface="Fb Universali Black" panose="02020503050405020304" pitchFamily="18" charset="-79"/>
                  <a:cs typeface="Fb Universali Black" panose="02020503050405020304" pitchFamily="18" charset="-79"/>
                </a:rPr>
                <a:t>1.</a:t>
              </a:r>
            </a:p>
          </p:txBody>
        </p:sp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84AD487E-1E60-448E-B823-48DF7B850061}"/>
                </a:ext>
              </a:extLst>
            </p:cNvPr>
            <p:cNvSpPr txBox="1"/>
            <p:nvPr/>
          </p:nvSpPr>
          <p:spPr>
            <a:xfrm>
              <a:off x="5376333" y="1034070"/>
              <a:ext cx="1049866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6600" dirty="0">
                  <a:ln>
                    <a:solidFill>
                      <a:sysClr val="windowText" lastClr="000000"/>
                    </a:solidFill>
                  </a:ln>
                  <a:solidFill>
                    <a:srgbClr val="EFBAA8"/>
                  </a:solidFill>
                  <a:latin typeface="Fb Universali Black" panose="02020503050405020304" pitchFamily="18" charset="-79"/>
                  <a:cs typeface="Fb Universali Black" panose="02020503050405020304" pitchFamily="18" charset="-79"/>
                </a:rPr>
                <a:t>1.</a:t>
              </a:r>
            </a:p>
          </p:txBody>
        </p:sp>
      </p:grp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2DB2BCB6-3B00-4CA8-95E3-74C88DDEB245}"/>
              </a:ext>
            </a:extLst>
          </p:cNvPr>
          <p:cNvGrpSpPr/>
          <p:nvPr/>
        </p:nvGrpSpPr>
        <p:grpSpPr>
          <a:xfrm>
            <a:off x="7882700" y="3961381"/>
            <a:ext cx="3133361" cy="2061421"/>
            <a:chOff x="7975602" y="4106852"/>
            <a:chExt cx="2895598" cy="1904998"/>
          </a:xfrm>
        </p:grpSpPr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5B4554F3-D553-4CB5-997C-6C2DF76B8F13}"/>
                </a:ext>
              </a:extLst>
            </p:cNvPr>
            <p:cNvSpPr/>
            <p:nvPr/>
          </p:nvSpPr>
          <p:spPr>
            <a:xfrm>
              <a:off x="8102600" y="4242316"/>
              <a:ext cx="2768600" cy="1769534"/>
            </a:xfrm>
            <a:prstGeom prst="rect">
              <a:avLst/>
            </a:prstGeom>
            <a:solidFill>
              <a:srgbClr val="B3D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6ED3435C-CCD8-4063-A83A-FED8DE202437}"/>
                </a:ext>
              </a:extLst>
            </p:cNvPr>
            <p:cNvSpPr/>
            <p:nvPr/>
          </p:nvSpPr>
          <p:spPr>
            <a:xfrm>
              <a:off x="7975602" y="4106852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80FF0ECA-7E56-453C-AADC-A552D0C0F59B}"/>
              </a:ext>
            </a:extLst>
          </p:cNvPr>
          <p:cNvGrpSpPr/>
          <p:nvPr/>
        </p:nvGrpSpPr>
        <p:grpSpPr>
          <a:xfrm>
            <a:off x="4588933" y="4098381"/>
            <a:ext cx="3124194" cy="2057405"/>
            <a:chOff x="4842933" y="4262966"/>
            <a:chExt cx="2887127" cy="1901287"/>
          </a:xfrm>
        </p:grpSpPr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4FB44971-A57B-431B-89D7-19190608E775}"/>
                </a:ext>
              </a:extLst>
            </p:cNvPr>
            <p:cNvSpPr/>
            <p:nvPr/>
          </p:nvSpPr>
          <p:spPr>
            <a:xfrm>
              <a:off x="4842933" y="4262966"/>
              <a:ext cx="2768600" cy="1769534"/>
            </a:xfrm>
            <a:prstGeom prst="rect">
              <a:avLst/>
            </a:prstGeom>
            <a:solidFill>
              <a:srgbClr val="EFD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95AAD4CF-3EEF-4471-81F0-90963AD42043}"/>
                </a:ext>
              </a:extLst>
            </p:cNvPr>
            <p:cNvSpPr/>
            <p:nvPr/>
          </p:nvSpPr>
          <p:spPr>
            <a:xfrm>
              <a:off x="4961460" y="4394719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966D29AF-5234-4E87-A8A2-AC7778FCD2EC}"/>
              </a:ext>
            </a:extLst>
          </p:cNvPr>
          <p:cNvGrpSpPr/>
          <p:nvPr/>
        </p:nvGrpSpPr>
        <p:grpSpPr>
          <a:xfrm>
            <a:off x="1175939" y="3961381"/>
            <a:ext cx="3124175" cy="2060301"/>
            <a:chOff x="1583266" y="4149187"/>
            <a:chExt cx="2887109" cy="1903963"/>
          </a:xfrm>
        </p:grpSpPr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EEF639D2-1BDC-40A6-881F-724267DE07CF}"/>
                </a:ext>
              </a:extLst>
            </p:cNvPr>
            <p:cNvSpPr/>
            <p:nvPr/>
          </p:nvSpPr>
          <p:spPr>
            <a:xfrm>
              <a:off x="1583266" y="4283616"/>
              <a:ext cx="2768600" cy="1769534"/>
            </a:xfrm>
            <a:prstGeom prst="rect">
              <a:avLst/>
            </a:prstGeom>
            <a:solidFill>
              <a:srgbClr val="AB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מלבן 41">
              <a:extLst>
                <a:ext uri="{FF2B5EF4-FFF2-40B4-BE49-F238E27FC236}">
                  <a16:creationId xmlns:a16="http://schemas.microsoft.com/office/drawing/2014/main" id="{73993196-3E14-40C4-89FD-8D5CF239C630}"/>
                </a:ext>
              </a:extLst>
            </p:cNvPr>
            <p:cNvSpPr/>
            <p:nvPr/>
          </p:nvSpPr>
          <p:spPr>
            <a:xfrm>
              <a:off x="1701775" y="4149187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41C924C0-F333-4483-9DBC-74BC677FD30C}"/>
              </a:ext>
            </a:extLst>
          </p:cNvPr>
          <p:cNvSpPr txBox="1"/>
          <p:nvPr/>
        </p:nvSpPr>
        <p:spPr>
          <a:xfrm>
            <a:off x="8405389" y="4474445"/>
            <a:ext cx="2225407" cy="888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התנגדות הרבי לוועידת הקהילות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8574F980-5C64-404D-B634-F3473C6B548A}"/>
              </a:ext>
            </a:extLst>
          </p:cNvPr>
          <p:cNvSpPr txBox="1"/>
          <p:nvPr/>
        </p:nvSpPr>
        <p:spPr>
          <a:xfrm>
            <a:off x="4983296" y="4474445"/>
            <a:ext cx="2225407" cy="888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השתתפות</a:t>
            </a:r>
          </a:p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בברית מילה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E6C48753-7677-46F7-B51E-2B40AD6775BB}"/>
              </a:ext>
            </a:extLst>
          </p:cNvPr>
          <p:cNvSpPr txBox="1"/>
          <p:nvPr/>
        </p:nvSpPr>
        <p:spPr>
          <a:xfrm>
            <a:off x="1561203" y="4474445"/>
            <a:ext cx="2225407" cy="888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שליחת מכתב לחסיד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DC42DFB-7AE5-488A-BAD7-5E685B6C2225}"/>
              </a:ext>
            </a:extLst>
          </p:cNvPr>
          <p:cNvSpPr/>
          <p:nvPr/>
        </p:nvSpPr>
        <p:spPr>
          <a:xfrm rot="334065">
            <a:off x="10162634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א</a:t>
            </a:r>
          </a:p>
        </p:txBody>
      </p:sp>
      <p:sp>
        <p:nvSpPr>
          <p:cNvPr id="55" name="מלבן 54">
            <a:extLst>
              <a:ext uri="{FF2B5EF4-FFF2-40B4-BE49-F238E27FC236}">
                <a16:creationId xmlns:a16="http://schemas.microsoft.com/office/drawing/2014/main" id="{1ECA8875-72FF-4935-B545-D8E2A858F0F7}"/>
              </a:ext>
            </a:extLst>
          </p:cNvPr>
          <p:cNvSpPr/>
          <p:nvPr/>
        </p:nvSpPr>
        <p:spPr>
          <a:xfrm rot="334065">
            <a:off x="6756193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ב</a:t>
            </a:r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74E49490-9A17-4D96-880C-4AACCDAD4BDE}"/>
              </a:ext>
            </a:extLst>
          </p:cNvPr>
          <p:cNvSpPr/>
          <p:nvPr/>
        </p:nvSpPr>
        <p:spPr>
          <a:xfrm rot="334065">
            <a:off x="3349752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ג</a:t>
            </a:r>
          </a:p>
        </p:txBody>
      </p:sp>
    </p:spTree>
    <p:extLst>
      <p:ext uri="{BB962C8B-B14F-4D97-AF65-F5344CB8AC3E}">
        <p14:creationId xmlns:p14="http://schemas.microsoft.com/office/powerpoint/2010/main" val="24161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2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C404BA1-280D-4EC4-B2EB-68BEBD9BA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" y="0"/>
            <a:ext cx="12196171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E957C5-E16D-43BA-9054-2350E45213D1}"/>
              </a:ext>
            </a:extLst>
          </p:cNvPr>
          <p:cNvSpPr txBox="1"/>
          <p:nvPr/>
        </p:nvSpPr>
        <p:spPr>
          <a:xfrm>
            <a:off x="2057364" y="1998130"/>
            <a:ext cx="8077274" cy="11355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4100"/>
              </a:lnSpc>
            </a:pPr>
            <a:r>
              <a:rPr lang="he-IL" sz="32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מה הייתה מטרת וועידת הקהילות שהייתה אמורה להיערך באותה תקופה?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D36B83C-2B3C-4A79-95BE-6D272A80429C}"/>
              </a:ext>
            </a:extLst>
          </p:cNvPr>
          <p:cNvSpPr txBox="1"/>
          <p:nvPr/>
        </p:nvSpPr>
        <p:spPr>
          <a:xfrm>
            <a:off x="5575301" y="890137"/>
            <a:ext cx="1049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atin typeface="Fb Universali Black" panose="02020503050405020304" pitchFamily="18" charset="-79"/>
                <a:cs typeface="Fb Universali Black" panose="02020503050405020304" pitchFamily="18" charset="-79"/>
              </a:rPr>
              <a:t>2.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4AD487E-1E60-448E-B823-48DF7B850061}"/>
              </a:ext>
            </a:extLst>
          </p:cNvPr>
          <p:cNvSpPr txBox="1"/>
          <p:nvPr/>
        </p:nvSpPr>
        <p:spPr>
          <a:xfrm>
            <a:off x="5566834" y="873203"/>
            <a:ext cx="1049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n>
                  <a:solidFill>
                    <a:sysClr val="windowText" lastClr="000000"/>
                  </a:solidFill>
                </a:ln>
                <a:solidFill>
                  <a:srgbClr val="EFBAA8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2.</a:t>
            </a:r>
          </a:p>
        </p:txBody>
      </p: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2DB2BCB6-3B00-4CA8-95E3-74C88DDEB245}"/>
              </a:ext>
            </a:extLst>
          </p:cNvPr>
          <p:cNvGrpSpPr/>
          <p:nvPr/>
        </p:nvGrpSpPr>
        <p:grpSpPr>
          <a:xfrm>
            <a:off x="7882700" y="3961381"/>
            <a:ext cx="3133361" cy="2061421"/>
            <a:chOff x="7975602" y="4106852"/>
            <a:chExt cx="2895598" cy="1904998"/>
          </a:xfrm>
        </p:grpSpPr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5B4554F3-D553-4CB5-997C-6C2DF76B8F13}"/>
                </a:ext>
              </a:extLst>
            </p:cNvPr>
            <p:cNvSpPr/>
            <p:nvPr/>
          </p:nvSpPr>
          <p:spPr>
            <a:xfrm>
              <a:off x="8102600" y="4242316"/>
              <a:ext cx="2768600" cy="1769534"/>
            </a:xfrm>
            <a:prstGeom prst="rect">
              <a:avLst/>
            </a:prstGeom>
            <a:solidFill>
              <a:srgbClr val="B3D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6ED3435C-CCD8-4063-A83A-FED8DE202437}"/>
                </a:ext>
              </a:extLst>
            </p:cNvPr>
            <p:cNvSpPr/>
            <p:nvPr/>
          </p:nvSpPr>
          <p:spPr>
            <a:xfrm>
              <a:off x="7975602" y="4106852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80FF0ECA-7E56-453C-AADC-A552D0C0F59B}"/>
              </a:ext>
            </a:extLst>
          </p:cNvPr>
          <p:cNvGrpSpPr/>
          <p:nvPr/>
        </p:nvGrpSpPr>
        <p:grpSpPr>
          <a:xfrm>
            <a:off x="4588933" y="4098381"/>
            <a:ext cx="3124194" cy="2057405"/>
            <a:chOff x="4842933" y="4262966"/>
            <a:chExt cx="2887127" cy="1901287"/>
          </a:xfrm>
        </p:grpSpPr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4FB44971-A57B-431B-89D7-19190608E775}"/>
                </a:ext>
              </a:extLst>
            </p:cNvPr>
            <p:cNvSpPr/>
            <p:nvPr/>
          </p:nvSpPr>
          <p:spPr>
            <a:xfrm>
              <a:off x="4842933" y="4262966"/>
              <a:ext cx="2768600" cy="1769534"/>
            </a:xfrm>
            <a:prstGeom prst="rect">
              <a:avLst/>
            </a:prstGeom>
            <a:solidFill>
              <a:srgbClr val="EFD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95AAD4CF-3EEF-4471-81F0-90963AD42043}"/>
                </a:ext>
              </a:extLst>
            </p:cNvPr>
            <p:cNvSpPr/>
            <p:nvPr/>
          </p:nvSpPr>
          <p:spPr>
            <a:xfrm>
              <a:off x="4961460" y="4394719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966D29AF-5234-4E87-A8A2-AC7778FCD2EC}"/>
              </a:ext>
            </a:extLst>
          </p:cNvPr>
          <p:cNvGrpSpPr/>
          <p:nvPr/>
        </p:nvGrpSpPr>
        <p:grpSpPr>
          <a:xfrm>
            <a:off x="1175939" y="3961381"/>
            <a:ext cx="3124175" cy="2060301"/>
            <a:chOff x="1583266" y="4149187"/>
            <a:chExt cx="2887109" cy="1903963"/>
          </a:xfrm>
        </p:grpSpPr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EEF639D2-1BDC-40A6-881F-724267DE07CF}"/>
                </a:ext>
              </a:extLst>
            </p:cNvPr>
            <p:cNvSpPr/>
            <p:nvPr/>
          </p:nvSpPr>
          <p:spPr>
            <a:xfrm>
              <a:off x="1583266" y="4283616"/>
              <a:ext cx="2768600" cy="1769534"/>
            </a:xfrm>
            <a:prstGeom prst="rect">
              <a:avLst/>
            </a:prstGeom>
            <a:solidFill>
              <a:srgbClr val="AB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מלבן 41">
              <a:extLst>
                <a:ext uri="{FF2B5EF4-FFF2-40B4-BE49-F238E27FC236}">
                  <a16:creationId xmlns:a16="http://schemas.microsoft.com/office/drawing/2014/main" id="{73993196-3E14-40C4-89FD-8D5CF239C630}"/>
                </a:ext>
              </a:extLst>
            </p:cNvPr>
            <p:cNvSpPr/>
            <p:nvPr/>
          </p:nvSpPr>
          <p:spPr>
            <a:xfrm>
              <a:off x="1701775" y="4149187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41C924C0-F333-4483-9DBC-74BC677FD30C}"/>
              </a:ext>
            </a:extLst>
          </p:cNvPr>
          <p:cNvSpPr txBox="1"/>
          <p:nvPr/>
        </p:nvSpPr>
        <p:spPr>
          <a:xfrm>
            <a:off x="8130186" y="4432110"/>
            <a:ext cx="2775814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לאפשר ליהודים לשמור תורה ומצוות בגלוי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8574F980-5C64-404D-B634-F3473C6B548A}"/>
              </a:ext>
            </a:extLst>
          </p:cNvPr>
          <p:cNvSpPr txBox="1"/>
          <p:nvPr/>
        </p:nvSpPr>
        <p:spPr>
          <a:xfrm>
            <a:off x="4783666" y="4432110"/>
            <a:ext cx="2624668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לקבוע רפורמות חדשות בנוגע לחינוך היהודי האותנטי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E6C48753-7677-46F7-B51E-2B40AD6775BB}"/>
              </a:ext>
            </a:extLst>
          </p:cNvPr>
          <p:cNvSpPr txBox="1"/>
          <p:nvPr/>
        </p:nvSpPr>
        <p:spPr>
          <a:xfrm>
            <a:off x="1561203" y="4432110"/>
            <a:ext cx="2225407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להתיר לקהילות שונות להתאחד בזמנים מסוימים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DC42DFB-7AE5-488A-BAD7-5E685B6C2225}"/>
              </a:ext>
            </a:extLst>
          </p:cNvPr>
          <p:cNvSpPr/>
          <p:nvPr/>
        </p:nvSpPr>
        <p:spPr>
          <a:xfrm rot="334065">
            <a:off x="10162634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א</a:t>
            </a:r>
          </a:p>
        </p:txBody>
      </p:sp>
      <p:sp>
        <p:nvSpPr>
          <p:cNvPr id="55" name="מלבן 54">
            <a:extLst>
              <a:ext uri="{FF2B5EF4-FFF2-40B4-BE49-F238E27FC236}">
                <a16:creationId xmlns:a16="http://schemas.microsoft.com/office/drawing/2014/main" id="{1ECA8875-72FF-4935-B545-D8E2A858F0F7}"/>
              </a:ext>
            </a:extLst>
          </p:cNvPr>
          <p:cNvSpPr/>
          <p:nvPr/>
        </p:nvSpPr>
        <p:spPr>
          <a:xfrm rot="334065">
            <a:off x="6756193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ב</a:t>
            </a:r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74E49490-9A17-4D96-880C-4AACCDAD4BDE}"/>
              </a:ext>
            </a:extLst>
          </p:cNvPr>
          <p:cNvSpPr/>
          <p:nvPr/>
        </p:nvSpPr>
        <p:spPr>
          <a:xfrm rot="334065">
            <a:off x="3349752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ג</a:t>
            </a:r>
          </a:p>
        </p:txBody>
      </p:sp>
    </p:spTree>
    <p:extLst>
      <p:ext uri="{BB962C8B-B14F-4D97-AF65-F5344CB8AC3E}">
        <p14:creationId xmlns:p14="http://schemas.microsoft.com/office/powerpoint/2010/main" val="24896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2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C404BA1-280D-4EC4-B2EB-68BEBD9BA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" y="0"/>
            <a:ext cx="12196171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E957C5-E16D-43BA-9054-2350E45213D1}"/>
              </a:ext>
            </a:extLst>
          </p:cNvPr>
          <p:cNvSpPr txBox="1"/>
          <p:nvPr/>
        </p:nvSpPr>
        <p:spPr>
          <a:xfrm>
            <a:off x="2057364" y="1947328"/>
            <a:ext cx="8077274" cy="15754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900"/>
              </a:lnSpc>
            </a:pPr>
            <a:r>
              <a:rPr lang="he-IL" sz="28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איזה קשר היה לאנשי </a:t>
            </a:r>
            <a:r>
              <a:rPr lang="he-IL" sz="2800" dirty="0" err="1">
                <a:latin typeface="Fb Matritsa Medium" panose="00000500000000000000" pitchFamily="50" charset="-79"/>
                <a:cs typeface="Fb Matritsa Medium" panose="00000500000000000000" pitchFamily="50" charset="-79"/>
              </a:rPr>
              <a:t>הג.פ.או</a:t>
            </a:r>
            <a:r>
              <a:rPr lang="he-IL" sz="28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 </a:t>
            </a:r>
            <a:r>
              <a:rPr lang="he-IL" sz="2800" dirty="0" err="1">
                <a:latin typeface="Fb Matritsa Medium" panose="00000500000000000000" pitchFamily="50" charset="-79"/>
                <a:cs typeface="Fb Matritsa Medium" panose="00000500000000000000" pitchFamily="50" charset="-79"/>
              </a:rPr>
              <a:t>נחמנסון</a:t>
            </a:r>
            <a:r>
              <a:rPr lang="he-IL" sz="28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 ולולב, שהגיעו עם החיילים לאסור את הרבי, לחסידות חב"ד?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D36B83C-2B3C-4A79-95BE-6D272A80429C}"/>
              </a:ext>
            </a:extLst>
          </p:cNvPr>
          <p:cNvSpPr txBox="1"/>
          <p:nvPr/>
        </p:nvSpPr>
        <p:spPr>
          <a:xfrm>
            <a:off x="5575301" y="890137"/>
            <a:ext cx="1049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atin typeface="Fb Universali Black" panose="02020503050405020304" pitchFamily="18" charset="-79"/>
                <a:cs typeface="Fb Universali Black" panose="02020503050405020304" pitchFamily="18" charset="-79"/>
              </a:rPr>
              <a:t>3.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4AD487E-1E60-448E-B823-48DF7B850061}"/>
              </a:ext>
            </a:extLst>
          </p:cNvPr>
          <p:cNvSpPr txBox="1"/>
          <p:nvPr/>
        </p:nvSpPr>
        <p:spPr>
          <a:xfrm>
            <a:off x="5566834" y="873203"/>
            <a:ext cx="1049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n>
                  <a:solidFill>
                    <a:sysClr val="windowText" lastClr="000000"/>
                  </a:solidFill>
                </a:ln>
                <a:solidFill>
                  <a:srgbClr val="EFBAA8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3.</a:t>
            </a:r>
          </a:p>
        </p:txBody>
      </p: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2DB2BCB6-3B00-4CA8-95E3-74C88DDEB245}"/>
              </a:ext>
            </a:extLst>
          </p:cNvPr>
          <p:cNvGrpSpPr/>
          <p:nvPr/>
        </p:nvGrpSpPr>
        <p:grpSpPr>
          <a:xfrm>
            <a:off x="7882700" y="4113782"/>
            <a:ext cx="3133361" cy="2061421"/>
            <a:chOff x="7975602" y="4106852"/>
            <a:chExt cx="2895598" cy="1904998"/>
          </a:xfrm>
        </p:grpSpPr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5B4554F3-D553-4CB5-997C-6C2DF76B8F13}"/>
                </a:ext>
              </a:extLst>
            </p:cNvPr>
            <p:cNvSpPr/>
            <p:nvPr/>
          </p:nvSpPr>
          <p:spPr>
            <a:xfrm>
              <a:off x="8102600" y="4242316"/>
              <a:ext cx="2768600" cy="1769534"/>
            </a:xfrm>
            <a:prstGeom prst="rect">
              <a:avLst/>
            </a:prstGeom>
            <a:solidFill>
              <a:srgbClr val="B3D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6ED3435C-CCD8-4063-A83A-FED8DE202437}"/>
                </a:ext>
              </a:extLst>
            </p:cNvPr>
            <p:cNvSpPr/>
            <p:nvPr/>
          </p:nvSpPr>
          <p:spPr>
            <a:xfrm>
              <a:off x="7975602" y="4106852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80FF0ECA-7E56-453C-AADC-A552D0C0F59B}"/>
              </a:ext>
            </a:extLst>
          </p:cNvPr>
          <p:cNvGrpSpPr/>
          <p:nvPr/>
        </p:nvGrpSpPr>
        <p:grpSpPr>
          <a:xfrm>
            <a:off x="4588933" y="4250782"/>
            <a:ext cx="3124194" cy="2057405"/>
            <a:chOff x="4842933" y="4262966"/>
            <a:chExt cx="2887127" cy="1901287"/>
          </a:xfrm>
        </p:grpSpPr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4FB44971-A57B-431B-89D7-19190608E775}"/>
                </a:ext>
              </a:extLst>
            </p:cNvPr>
            <p:cNvSpPr/>
            <p:nvPr/>
          </p:nvSpPr>
          <p:spPr>
            <a:xfrm>
              <a:off x="4842933" y="4262966"/>
              <a:ext cx="2768600" cy="1769534"/>
            </a:xfrm>
            <a:prstGeom prst="rect">
              <a:avLst/>
            </a:prstGeom>
            <a:solidFill>
              <a:srgbClr val="EFD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95AAD4CF-3EEF-4471-81F0-90963AD42043}"/>
                </a:ext>
              </a:extLst>
            </p:cNvPr>
            <p:cNvSpPr/>
            <p:nvPr/>
          </p:nvSpPr>
          <p:spPr>
            <a:xfrm>
              <a:off x="4961460" y="4394719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966D29AF-5234-4E87-A8A2-AC7778FCD2EC}"/>
              </a:ext>
            </a:extLst>
          </p:cNvPr>
          <p:cNvGrpSpPr/>
          <p:nvPr/>
        </p:nvGrpSpPr>
        <p:grpSpPr>
          <a:xfrm>
            <a:off x="1175939" y="4113782"/>
            <a:ext cx="3124175" cy="2060301"/>
            <a:chOff x="1583266" y="4149187"/>
            <a:chExt cx="2887109" cy="1903963"/>
          </a:xfrm>
        </p:grpSpPr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EEF639D2-1BDC-40A6-881F-724267DE07CF}"/>
                </a:ext>
              </a:extLst>
            </p:cNvPr>
            <p:cNvSpPr/>
            <p:nvPr/>
          </p:nvSpPr>
          <p:spPr>
            <a:xfrm>
              <a:off x="1583266" y="4283616"/>
              <a:ext cx="2768600" cy="1769534"/>
            </a:xfrm>
            <a:prstGeom prst="rect">
              <a:avLst/>
            </a:prstGeom>
            <a:solidFill>
              <a:srgbClr val="AB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מלבן 41">
              <a:extLst>
                <a:ext uri="{FF2B5EF4-FFF2-40B4-BE49-F238E27FC236}">
                  <a16:creationId xmlns:a16="http://schemas.microsoft.com/office/drawing/2014/main" id="{73993196-3E14-40C4-89FD-8D5CF239C630}"/>
                </a:ext>
              </a:extLst>
            </p:cNvPr>
            <p:cNvSpPr/>
            <p:nvPr/>
          </p:nvSpPr>
          <p:spPr>
            <a:xfrm>
              <a:off x="1701775" y="4149187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41C924C0-F333-4483-9DBC-74BC677FD30C}"/>
              </a:ext>
            </a:extLst>
          </p:cNvPr>
          <p:cNvSpPr txBox="1"/>
          <p:nvPr/>
        </p:nvSpPr>
        <p:spPr>
          <a:xfrm>
            <a:off x="8130186" y="4635312"/>
            <a:ext cx="2775814" cy="888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שניהם היו ממוצא חסידי חב"ד בעבר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8574F980-5C64-404D-B634-F3473C6B548A}"/>
              </a:ext>
            </a:extLst>
          </p:cNvPr>
          <p:cNvSpPr txBox="1"/>
          <p:nvPr/>
        </p:nvSpPr>
        <p:spPr>
          <a:xfrm>
            <a:off x="4783666" y="4635312"/>
            <a:ext cx="2624668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שניהם היו אחראיים על עצירתם של חסידי חב"ד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E6C48753-7677-46F7-B51E-2B40AD6775BB}"/>
              </a:ext>
            </a:extLst>
          </p:cNvPr>
          <p:cNvSpPr txBox="1"/>
          <p:nvPr/>
        </p:nvSpPr>
        <p:spPr>
          <a:xfrm>
            <a:off x="1561203" y="4635312"/>
            <a:ext cx="2225407" cy="888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בילדות גדלו ליד ריכוז </a:t>
            </a:r>
            <a:r>
              <a:rPr lang="he-IL" dirty="0" err="1">
                <a:latin typeface="Fb Matritsa" panose="00000500000000000000" pitchFamily="50" charset="-79"/>
                <a:cs typeface="Fb Matritsa" panose="00000500000000000000" pitchFamily="50" charset="-79"/>
              </a:rPr>
              <a:t>חב"די</a:t>
            </a:r>
            <a:endParaRPr lang="he-IL" dirty="0">
              <a:latin typeface="Fb Matritsa" panose="00000500000000000000" pitchFamily="50" charset="-79"/>
              <a:cs typeface="Fb Matritsa" panose="00000500000000000000" pitchFamily="50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DC42DFB-7AE5-488A-BAD7-5E685B6C2225}"/>
              </a:ext>
            </a:extLst>
          </p:cNvPr>
          <p:cNvSpPr/>
          <p:nvPr/>
        </p:nvSpPr>
        <p:spPr>
          <a:xfrm rot="334065">
            <a:off x="10162634" y="3812518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א</a:t>
            </a:r>
          </a:p>
        </p:txBody>
      </p:sp>
      <p:sp>
        <p:nvSpPr>
          <p:cNvPr id="55" name="מלבן 54">
            <a:extLst>
              <a:ext uri="{FF2B5EF4-FFF2-40B4-BE49-F238E27FC236}">
                <a16:creationId xmlns:a16="http://schemas.microsoft.com/office/drawing/2014/main" id="{1ECA8875-72FF-4935-B545-D8E2A858F0F7}"/>
              </a:ext>
            </a:extLst>
          </p:cNvPr>
          <p:cNvSpPr/>
          <p:nvPr/>
        </p:nvSpPr>
        <p:spPr>
          <a:xfrm rot="334065">
            <a:off x="6756193" y="3812518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ב</a:t>
            </a:r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74E49490-9A17-4D96-880C-4AACCDAD4BDE}"/>
              </a:ext>
            </a:extLst>
          </p:cNvPr>
          <p:cNvSpPr/>
          <p:nvPr/>
        </p:nvSpPr>
        <p:spPr>
          <a:xfrm rot="334065">
            <a:off x="3349752" y="3812518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ג</a:t>
            </a:r>
          </a:p>
        </p:txBody>
      </p:sp>
    </p:spTree>
    <p:extLst>
      <p:ext uri="{BB962C8B-B14F-4D97-AF65-F5344CB8AC3E}">
        <p14:creationId xmlns:p14="http://schemas.microsoft.com/office/powerpoint/2010/main" val="26367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2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C404BA1-280D-4EC4-B2EB-68BEBD9BA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" y="0"/>
            <a:ext cx="12196171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E957C5-E16D-43BA-9054-2350E45213D1}"/>
              </a:ext>
            </a:extLst>
          </p:cNvPr>
          <p:cNvSpPr txBox="1"/>
          <p:nvPr/>
        </p:nvSpPr>
        <p:spPr>
          <a:xfrm>
            <a:off x="2057364" y="1998130"/>
            <a:ext cx="8077274" cy="11355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4100"/>
              </a:lnSpc>
            </a:pPr>
            <a:r>
              <a:rPr lang="he-IL" sz="32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איזו בקשה ביקש האדמו"ר </a:t>
            </a:r>
            <a:r>
              <a:rPr lang="he-IL" sz="3200" dirty="0" err="1">
                <a:latin typeface="Fb Matritsa Medium" panose="00000500000000000000" pitchFamily="50" charset="-79"/>
                <a:cs typeface="Fb Matritsa Medium" panose="00000500000000000000" pitchFamily="50" charset="-79"/>
              </a:rPr>
              <a:t>הריי"צ</a:t>
            </a:r>
            <a:r>
              <a:rPr lang="he-IL" sz="32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 מאנשי </a:t>
            </a:r>
            <a:r>
              <a:rPr lang="he-IL" sz="3200" dirty="0" err="1">
                <a:latin typeface="Fb Matritsa Medium" panose="00000500000000000000" pitchFamily="50" charset="-79"/>
                <a:cs typeface="Fb Matritsa Medium" panose="00000500000000000000" pitchFamily="50" charset="-79"/>
              </a:rPr>
              <a:t>הג.פ.או</a:t>
            </a:r>
            <a:r>
              <a:rPr lang="he-IL" sz="32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 שפרצו לביתו, ומדוע?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D36B83C-2B3C-4A79-95BE-6D272A80429C}"/>
              </a:ext>
            </a:extLst>
          </p:cNvPr>
          <p:cNvSpPr txBox="1"/>
          <p:nvPr/>
        </p:nvSpPr>
        <p:spPr>
          <a:xfrm>
            <a:off x="5575301" y="890137"/>
            <a:ext cx="1049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atin typeface="Fb Universali Black" panose="02020503050405020304" pitchFamily="18" charset="-79"/>
                <a:cs typeface="Fb Universali Black" panose="02020503050405020304" pitchFamily="18" charset="-79"/>
              </a:rPr>
              <a:t>4.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4AD487E-1E60-448E-B823-48DF7B850061}"/>
              </a:ext>
            </a:extLst>
          </p:cNvPr>
          <p:cNvSpPr txBox="1"/>
          <p:nvPr/>
        </p:nvSpPr>
        <p:spPr>
          <a:xfrm>
            <a:off x="5566834" y="873203"/>
            <a:ext cx="1049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n>
                  <a:solidFill>
                    <a:sysClr val="windowText" lastClr="000000"/>
                  </a:solidFill>
                </a:ln>
                <a:solidFill>
                  <a:srgbClr val="EFBAA8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4.</a:t>
            </a:r>
          </a:p>
        </p:txBody>
      </p: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2DB2BCB6-3B00-4CA8-95E3-74C88DDEB245}"/>
              </a:ext>
            </a:extLst>
          </p:cNvPr>
          <p:cNvGrpSpPr/>
          <p:nvPr/>
        </p:nvGrpSpPr>
        <p:grpSpPr>
          <a:xfrm>
            <a:off x="7882700" y="3961381"/>
            <a:ext cx="3133361" cy="2061421"/>
            <a:chOff x="7975602" y="4106852"/>
            <a:chExt cx="2895598" cy="1904998"/>
          </a:xfrm>
        </p:grpSpPr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5B4554F3-D553-4CB5-997C-6C2DF76B8F13}"/>
                </a:ext>
              </a:extLst>
            </p:cNvPr>
            <p:cNvSpPr/>
            <p:nvPr/>
          </p:nvSpPr>
          <p:spPr>
            <a:xfrm>
              <a:off x="8102600" y="4242316"/>
              <a:ext cx="2768600" cy="1769534"/>
            </a:xfrm>
            <a:prstGeom prst="rect">
              <a:avLst/>
            </a:prstGeom>
            <a:solidFill>
              <a:srgbClr val="B3D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6ED3435C-CCD8-4063-A83A-FED8DE202437}"/>
                </a:ext>
              </a:extLst>
            </p:cNvPr>
            <p:cNvSpPr/>
            <p:nvPr/>
          </p:nvSpPr>
          <p:spPr>
            <a:xfrm>
              <a:off x="7975602" y="4106852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80FF0ECA-7E56-453C-AADC-A552D0C0F59B}"/>
              </a:ext>
            </a:extLst>
          </p:cNvPr>
          <p:cNvGrpSpPr/>
          <p:nvPr/>
        </p:nvGrpSpPr>
        <p:grpSpPr>
          <a:xfrm>
            <a:off x="4588933" y="4098381"/>
            <a:ext cx="3124194" cy="2057405"/>
            <a:chOff x="4842933" y="4262966"/>
            <a:chExt cx="2887127" cy="1901287"/>
          </a:xfrm>
        </p:grpSpPr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4FB44971-A57B-431B-89D7-19190608E775}"/>
                </a:ext>
              </a:extLst>
            </p:cNvPr>
            <p:cNvSpPr/>
            <p:nvPr/>
          </p:nvSpPr>
          <p:spPr>
            <a:xfrm>
              <a:off x="4842933" y="4262966"/>
              <a:ext cx="2768600" cy="1769534"/>
            </a:xfrm>
            <a:prstGeom prst="rect">
              <a:avLst/>
            </a:prstGeom>
            <a:solidFill>
              <a:srgbClr val="EFD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95AAD4CF-3EEF-4471-81F0-90963AD42043}"/>
                </a:ext>
              </a:extLst>
            </p:cNvPr>
            <p:cNvSpPr/>
            <p:nvPr/>
          </p:nvSpPr>
          <p:spPr>
            <a:xfrm>
              <a:off x="4961460" y="4394719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966D29AF-5234-4E87-A8A2-AC7778FCD2EC}"/>
              </a:ext>
            </a:extLst>
          </p:cNvPr>
          <p:cNvGrpSpPr/>
          <p:nvPr/>
        </p:nvGrpSpPr>
        <p:grpSpPr>
          <a:xfrm>
            <a:off x="1175939" y="3961381"/>
            <a:ext cx="3124175" cy="2060301"/>
            <a:chOff x="1583266" y="4149187"/>
            <a:chExt cx="2887109" cy="1903963"/>
          </a:xfrm>
        </p:grpSpPr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EEF639D2-1BDC-40A6-881F-724267DE07CF}"/>
                </a:ext>
              </a:extLst>
            </p:cNvPr>
            <p:cNvSpPr/>
            <p:nvPr/>
          </p:nvSpPr>
          <p:spPr>
            <a:xfrm>
              <a:off x="1583266" y="4283616"/>
              <a:ext cx="2768600" cy="1769534"/>
            </a:xfrm>
            <a:prstGeom prst="rect">
              <a:avLst/>
            </a:prstGeom>
            <a:solidFill>
              <a:srgbClr val="AB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מלבן 41">
              <a:extLst>
                <a:ext uri="{FF2B5EF4-FFF2-40B4-BE49-F238E27FC236}">
                  <a16:creationId xmlns:a16="http://schemas.microsoft.com/office/drawing/2014/main" id="{73993196-3E14-40C4-89FD-8D5CF239C630}"/>
                </a:ext>
              </a:extLst>
            </p:cNvPr>
            <p:cNvSpPr/>
            <p:nvPr/>
          </p:nvSpPr>
          <p:spPr>
            <a:xfrm>
              <a:off x="1701775" y="4149187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41C924C0-F333-4483-9DBC-74BC677FD30C}"/>
              </a:ext>
            </a:extLst>
          </p:cNvPr>
          <p:cNvSpPr txBox="1"/>
          <p:nvPr/>
        </p:nvSpPr>
        <p:spPr>
          <a:xfrm>
            <a:off x="8130186" y="4432110"/>
            <a:ext cx="2775814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לתת לו זמן לדבר עם משפחתו, מכיוון שלא יראה אותם זמן רב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8574F980-5C64-404D-B634-F3473C6B548A}"/>
              </a:ext>
            </a:extLst>
          </p:cNvPr>
          <p:cNvSpPr txBox="1"/>
          <p:nvPr/>
        </p:nvSpPr>
        <p:spPr>
          <a:xfrm>
            <a:off x="4783666" y="4432110"/>
            <a:ext cx="2624668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לאפשר לו לארוז מזון כשר לדרך, מכיוון שהנסיעה ארוכה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E6C48753-7677-46F7-B51E-2B40AD6775BB}"/>
              </a:ext>
            </a:extLst>
          </p:cNvPr>
          <p:cNvSpPr txBox="1"/>
          <p:nvPr/>
        </p:nvSpPr>
        <p:spPr>
          <a:xfrm>
            <a:off x="1343080" y="4432110"/>
            <a:ext cx="2661654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לא להרעיש ולדבר בשקט כדי שנכדו</a:t>
            </a:r>
          </a:p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לא יתעורר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DC42DFB-7AE5-488A-BAD7-5E685B6C2225}"/>
              </a:ext>
            </a:extLst>
          </p:cNvPr>
          <p:cNvSpPr/>
          <p:nvPr/>
        </p:nvSpPr>
        <p:spPr>
          <a:xfrm rot="334065">
            <a:off x="10162634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א</a:t>
            </a:r>
          </a:p>
        </p:txBody>
      </p:sp>
      <p:sp>
        <p:nvSpPr>
          <p:cNvPr id="55" name="מלבן 54">
            <a:extLst>
              <a:ext uri="{FF2B5EF4-FFF2-40B4-BE49-F238E27FC236}">
                <a16:creationId xmlns:a16="http://schemas.microsoft.com/office/drawing/2014/main" id="{1ECA8875-72FF-4935-B545-D8E2A858F0F7}"/>
              </a:ext>
            </a:extLst>
          </p:cNvPr>
          <p:cNvSpPr/>
          <p:nvPr/>
        </p:nvSpPr>
        <p:spPr>
          <a:xfrm rot="334065">
            <a:off x="6756193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ב</a:t>
            </a:r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74E49490-9A17-4D96-880C-4AACCDAD4BDE}"/>
              </a:ext>
            </a:extLst>
          </p:cNvPr>
          <p:cNvSpPr/>
          <p:nvPr/>
        </p:nvSpPr>
        <p:spPr>
          <a:xfrm rot="334065">
            <a:off x="3349752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ג</a:t>
            </a:r>
          </a:p>
        </p:txBody>
      </p:sp>
    </p:spTree>
    <p:extLst>
      <p:ext uri="{BB962C8B-B14F-4D97-AF65-F5344CB8AC3E}">
        <p14:creationId xmlns:p14="http://schemas.microsoft.com/office/powerpoint/2010/main" val="8721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2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C404BA1-280D-4EC4-B2EB-68BEBD9BA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" y="0"/>
            <a:ext cx="12196171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E957C5-E16D-43BA-9054-2350E45213D1}"/>
              </a:ext>
            </a:extLst>
          </p:cNvPr>
          <p:cNvSpPr txBox="1"/>
          <p:nvPr/>
        </p:nvSpPr>
        <p:spPr>
          <a:xfrm>
            <a:off x="1634069" y="1998130"/>
            <a:ext cx="8923864" cy="10906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900"/>
              </a:lnSpc>
            </a:pPr>
            <a:r>
              <a:rPr lang="he-IL" sz="32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באלו פעולות נקט הרבי על מנת לפעול שישיבו לו את הטלית והתפילין שהוחרמו?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D36B83C-2B3C-4A79-95BE-6D272A80429C}"/>
              </a:ext>
            </a:extLst>
          </p:cNvPr>
          <p:cNvSpPr txBox="1"/>
          <p:nvPr/>
        </p:nvSpPr>
        <p:spPr>
          <a:xfrm>
            <a:off x="5575301" y="890137"/>
            <a:ext cx="1049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atin typeface="Fb Universali Black" panose="02020503050405020304" pitchFamily="18" charset="-79"/>
                <a:cs typeface="Fb Universali Black" panose="02020503050405020304" pitchFamily="18" charset="-79"/>
              </a:rPr>
              <a:t>5.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4AD487E-1E60-448E-B823-48DF7B850061}"/>
              </a:ext>
            </a:extLst>
          </p:cNvPr>
          <p:cNvSpPr txBox="1"/>
          <p:nvPr/>
        </p:nvSpPr>
        <p:spPr>
          <a:xfrm>
            <a:off x="5566834" y="873203"/>
            <a:ext cx="1049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n>
                  <a:solidFill>
                    <a:sysClr val="windowText" lastClr="000000"/>
                  </a:solidFill>
                </a:ln>
                <a:solidFill>
                  <a:srgbClr val="EFBAA8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5.</a:t>
            </a:r>
          </a:p>
        </p:txBody>
      </p: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2DB2BCB6-3B00-4CA8-95E3-74C88DDEB245}"/>
              </a:ext>
            </a:extLst>
          </p:cNvPr>
          <p:cNvGrpSpPr/>
          <p:nvPr/>
        </p:nvGrpSpPr>
        <p:grpSpPr>
          <a:xfrm>
            <a:off x="7882700" y="3961381"/>
            <a:ext cx="3133361" cy="2061421"/>
            <a:chOff x="7975602" y="4106852"/>
            <a:chExt cx="2895598" cy="1904998"/>
          </a:xfrm>
        </p:grpSpPr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5B4554F3-D553-4CB5-997C-6C2DF76B8F13}"/>
                </a:ext>
              </a:extLst>
            </p:cNvPr>
            <p:cNvSpPr/>
            <p:nvPr/>
          </p:nvSpPr>
          <p:spPr>
            <a:xfrm>
              <a:off x="8102600" y="4242316"/>
              <a:ext cx="2768600" cy="1769534"/>
            </a:xfrm>
            <a:prstGeom prst="rect">
              <a:avLst/>
            </a:prstGeom>
            <a:solidFill>
              <a:srgbClr val="B3D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6ED3435C-CCD8-4063-A83A-FED8DE202437}"/>
                </a:ext>
              </a:extLst>
            </p:cNvPr>
            <p:cNvSpPr/>
            <p:nvPr/>
          </p:nvSpPr>
          <p:spPr>
            <a:xfrm>
              <a:off x="7975602" y="4106852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80FF0ECA-7E56-453C-AADC-A552D0C0F59B}"/>
              </a:ext>
            </a:extLst>
          </p:cNvPr>
          <p:cNvGrpSpPr/>
          <p:nvPr/>
        </p:nvGrpSpPr>
        <p:grpSpPr>
          <a:xfrm>
            <a:off x="4588933" y="4098381"/>
            <a:ext cx="3124194" cy="2057405"/>
            <a:chOff x="4842933" y="4262966"/>
            <a:chExt cx="2887127" cy="1901287"/>
          </a:xfrm>
        </p:grpSpPr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4FB44971-A57B-431B-89D7-19190608E775}"/>
                </a:ext>
              </a:extLst>
            </p:cNvPr>
            <p:cNvSpPr/>
            <p:nvPr/>
          </p:nvSpPr>
          <p:spPr>
            <a:xfrm>
              <a:off x="4842933" y="4262966"/>
              <a:ext cx="2768600" cy="1769534"/>
            </a:xfrm>
            <a:prstGeom prst="rect">
              <a:avLst/>
            </a:prstGeom>
            <a:solidFill>
              <a:srgbClr val="EFD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95AAD4CF-3EEF-4471-81F0-90963AD42043}"/>
                </a:ext>
              </a:extLst>
            </p:cNvPr>
            <p:cNvSpPr/>
            <p:nvPr/>
          </p:nvSpPr>
          <p:spPr>
            <a:xfrm>
              <a:off x="4961460" y="4394719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966D29AF-5234-4E87-A8A2-AC7778FCD2EC}"/>
              </a:ext>
            </a:extLst>
          </p:cNvPr>
          <p:cNvGrpSpPr/>
          <p:nvPr/>
        </p:nvGrpSpPr>
        <p:grpSpPr>
          <a:xfrm>
            <a:off x="1175939" y="3961381"/>
            <a:ext cx="3124175" cy="2060301"/>
            <a:chOff x="1583266" y="4149187"/>
            <a:chExt cx="2887109" cy="1903963"/>
          </a:xfrm>
        </p:grpSpPr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EEF639D2-1BDC-40A6-881F-724267DE07CF}"/>
                </a:ext>
              </a:extLst>
            </p:cNvPr>
            <p:cNvSpPr/>
            <p:nvPr/>
          </p:nvSpPr>
          <p:spPr>
            <a:xfrm>
              <a:off x="1583266" y="4283616"/>
              <a:ext cx="2768600" cy="1769534"/>
            </a:xfrm>
            <a:prstGeom prst="rect">
              <a:avLst/>
            </a:prstGeom>
            <a:solidFill>
              <a:srgbClr val="AB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מלבן 41">
              <a:extLst>
                <a:ext uri="{FF2B5EF4-FFF2-40B4-BE49-F238E27FC236}">
                  <a16:creationId xmlns:a16="http://schemas.microsoft.com/office/drawing/2014/main" id="{73993196-3E14-40C4-89FD-8D5CF239C630}"/>
                </a:ext>
              </a:extLst>
            </p:cNvPr>
            <p:cNvSpPr/>
            <p:nvPr/>
          </p:nvSpPr>
          <p:spPr>
            <a:xfrm>
              <a:off x="1701775" y="4149187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41C924C0-F333-4483-9DBC-74BC677FD30C}"/>
              </a:ext>
            </a:extLst>
          </p:cNvPr>
          <p:cNvSpPr txBox="1"/>
          <p:nvPr/>
        </p:nvSpPr>
        <p:spPr>
          <a:xfrm>
            <a:off x="8130186" y="4432110"/>
            <a:ext cx="2775814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ביקש להתעכב בעיר עד שיקבל חזרה את הטלית והתפילין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8574F980-5C64-404D-B634-F3473C6B548A}"/>
              </a:ext>
            </a:extLst>
          </p:cNvPr>
          <p:cNvSpPr txBox="1"/>
          <p:nvPr/>
        </p:nvSpPr>
        <p:spPr>
          <a:xfrm>
            <a:off x="4783666" y="4432110"/>
            <a:ext cx="2624668" cy="888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פנה למספר אנשים בכירים בממשל 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E6C48753-7677-46F7-B51E-2B40AD6775BB}"/>
              </a:ext>
            </a:extLst>
          </p:cNvPr>
          <p:cNvSpPr txBox="1"/>
          <p:nvPr/>
        </p:nvSpPr>
        <p:spPr>
          <a:xfrm>
            <a:off x="1343080" y="4432110"/>
            <a:ext cx="2661654" cy="888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שלח מברקים</a:t>
            </a:r>
          </a:p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ופתח בשביתת רעב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DC42DFB-7AE5-488A-BAD7-5E685B6C2225}"/>
              </a:ext>
            </a:extLst>
          </p:cNvPr>
          <p:cNvSpPr/>
          <p:nvPr/>
        </p:nvSpPr>
        <p:spPr>
          <a:xfrm rot="334065">
            <a:off x="10162634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א</a:t>
            </a:r>
          </a:p>
        </p:txBody>
      </p:sp>
      <p:sp>
        <p:nvSpPr>
          <p:cNvPr id="55" name="מלבן 54">
            <a:extLst>
              <a:ext uri="{FF2B5EF4-FFF2-40B4-BE49-F238E27FC236}">
                <a16:creationId xmlns:a16="http://schemas.microsoft.com/office/drawing/2014/main" id="{1ECA8875-72FF-4935-B545-D8E2A858F0F7}"/>
              </a:ext>
            </a:extLst>
          </p:cNvPr>
          <p:cNvSpPr/>
          <p:nvPr/>
        </p:nvSpPr>
        <p:spPr>
          <a:xfrm rot="334065">
            <a:off x="6756193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ב</a:t>
            </a:r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74E49490-9A17-4D96-880C-4AACCDAD4BDE}"/>
              </a:ext>
            </a:extLst>
          </p:cNvPr>
          <p:cNvSpPr/>
          <p:nvPr/>
        </p:nvSpPr>
        <p:spPr>
          <a:xfrm rot="334065">
            <a:off x="3349752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ג</a:t>
            </a:r>
          </a:p>
        </p:txBody>
      </p:sp>
    </p:spTree>
    <p:extLst>
      <p:ext uri="{BB962C8B-B14F-4D97-AF65-F5344CB8AC3E}">
        <p14:creationId xmlns:p14="http://schemas.microsoft.com/office/powerpoint/2010/main" val="18948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2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C404BA1-280D-4EC4-B2EB-68BEBD9BA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" y="0"/>
            <a:ext cx="12196171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E957C5-E16D-43BA-9054-2350E45213D1}"/>
              </a:ext>
            </a:extLst>
          </p:cNvPr>
          <p:cNvSpPr txBox="1"/>
          <p:nvPr/>
        </p:nvSpPr>
        <p:spPr>
          <a:xfrm>
            <a:off x="1989669" y="1947328"/>
            <a:ext cx="8212664" cy="15754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900"/>
              </a:lnSpc>
            </a:pPr>
            <a:r>
              <a:rPr lang="he-IL" sz="28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מדוע קיבל הרבי </a:t>
            </a:r>
            <a:r>
              <a:rPr lang="he-IL" sz="2800" dirty="0" err="1">
                <a:latin typeface="Fb Matritsa Medium" panose="00000500000000000000" pitchFamily="50" charset="-79"/>
                <a:cs typeface="Fb Matritsa Medium" panose="00000500000000000000" pitchFamily="50" charset="-79"/>
              </a:rPr>
              <a:t>הריי"צ</a:t>
            </a:r>
            <a:r>
              <a:rPr lang="he-IL" sz="28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 את תעודת השחרור בי"ג תמוז, ולא בי"ב תמוז – ביום שהודיעו לו על השחרור?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D36B83C-2B3C-4A79-95BE-6D272A80429C}"/>
              </a:ext>
            </a:extLst>
          </p:cNvPr>
          <p:cNvSpPr txBox="1"/>
          <p:nvPr/>
        </p:nvSpPr>
        <p:spPr>
          <a:xfrm>
            <a:off x="5575301" y="890137"/>
            <a:ext cx="1049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atin typeface="Fb Universali Black" panose="02020503050405020304" pitchFamily="18" charset="-79"/>
                <a:cs typeface="Fb Universali Black" panose="02020503050405020304" pitchFamily="18" charset="-79"/>
              </a:rPr>
              <a:t>6.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4AD487E-1E60-448E-B823-48DF7B850061}"/>
              </a:ext>
            </a:extLst>
          </p:cNvPr>
          <p:cNvSpPr txBox="1"/>
          <p:nvPr/>
        </p:nvSpPr>
        <p:spPr>
          <a:xfrm>
            <a:off x="5566834" y="873203"/>
            <a:ext cx="1049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n>
                  <a:solidFill>
                    <a:sysClr val="windowText" lastClr="000000"/>
                  </a:solidFill>
                </a:ln>
                <a:solidFill>
                  <a:srgbClr val="EFBAA8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6.</a:t>
            </a:r>
          </a:p>
        </p:txBody>
      </p: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2DB2BCB6-3B00-4CA8-95E3-74C88DDEB245}"/>
              </a:ext>
            </a:extLst>
          </p:cNvPr>
          <p:cNvGrpSpPr/>
          <p:nvPr/>
        </p:nvGrpSpPr>
        <p:grpSpPr>
          <a:xfrm>
            <a:off x="7882700" y="4113782"/>
            <a:ext cx="3133361" cy="2061421"/>
            <a:chOff x="7975602" y="4106852"/>
            <a:chExt cx="2895598" cy="1904998"/>
          </a:xfrm>
        </p:grpSpPr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5B4554F3-D553-4CB5-997C-6C2DF76B8F13}"/>
                </a:ext>
              </a:extLst>
            </p:cNvPr>
            <p:cNvSpPr/>
            <p:nvPr/>
          </p:nvSpPr>
          <p:spPr>
            <a:xfrm>
              <a:off x="8102600" y="4242316"/>
              <a:ext cx="2768600" cy="1769534"/>
            </a:xfrm>
            <a:prstGeom prst="rect">
              <a:avLst/>
            </a:prstGeom>
            <a:solidFill>
              <a:srgbClr val="B3D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6ED3435C-CCD8-4063-A83A-FED8DE202437}"/>
                </a:ext>
              </a:extLst>
            </p:cNvPr>
            <p:cNvSpPr/>
            <p:nvPr/>
          </p:nvSpPr>
          <p:spPr>
            <a:xfrm>
              <a:off x="7975602" y="4106852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80FF0ECA-7E56-453C-AADC-A552D0C0F59B}"/>
              </a:ext>
            </a:extLst>
          </p:cNvPr>
          <p:cNvGrpSpPr/>
          <p:nvPr/>
        </p:nvGrpSpPr>
        <p:grpSpPr>
          <a:xfrm>
            <a:off x="4588933" y="4250782"/>
            <a:ext cx="3124194" cy="2057405"/>
            <a:chOff x="4842933" y="4262966"/>
            <a:chExt cx="2887127" cy="1901287"/>
          </a:xfrm>
        </p:grpSpPr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4FB44971-A57B-431B-89D7-19190608E775}"/>
                </a:ext>
              </a:extLst>
            </p:cNvPr>
            <p:cNvSpPr/>
            <p:nvPr/>
          </p:nvSpPr>
          <p:spPr>
            <a:xfrm>
              <a:off x="4842933" y="4262966"/>
              <a:ext cx="2768600" cy="1769534"/>
            </a:xfrm>
            <a:prstGeom prst="rect">
              <a:avLst/>
            </a:prstGeom>
            <a:solidFill>
              <a:srgbClr val="EFD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95AAD4CF-3EEF-4471-81F0-90963AD42043}"/>
                </a:ext>
              </a:extLst>
            </p:cNvPr>
            <p:cNvSpPr/>
            <p:nvPr/>
          </p:nvSpPr>
          <p:spPr>
            <a:xfrm>
              <a:off x="4961460" y="4394719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966D29AF-5234-4E87-A8A2-AC7778FCD2EC}"/>
              </a:ext>
            </a:extLst>
          </p:cNvPr>
          <p:cNvGrpSpPr/>
          <p:nvPr/>
        </p:nvGrpSpPr>
        <p:grpSpPr>
          <a:xfrm>
            <a:off x="1175939" y="4113782"/>
            <a:ext cx="3124175" cy="2060301"/>
            <a:chOff x="1583266" y="4149187"/>
            <a:chExt cx="2887109" cy="1903963"/>
          </a:xfrm>
        </p:grpSpPr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EEF639D2-1BDC-40A6-881F-724267DE07CF}"/>
                </a:ext>
              </a:extLst>
            </p:cNvPr>
            <p:cNvSpPr/>
            <p:nvPr/>
          </p:nvSpPr>
          <p:spPr>
            <a:xfrm>
              <a:off x="1583266" y="4283616"/>
              <a:ext cx="2768600" cy="1769534"/>
            </a:xfrm>
            <a:prstGeom prst="rect">
              <a:avLst/>
            </a:prstGeom>
            <a:solidFill>
              <a:srgbClr val="AB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מלבן 41">
              <a:extLst>
                <a:ext uri="{FF2B5EF4-FFF2-40B4-BE49-F238E27FC236}">
                  <a16:creationId xmlns:a16="http://schemas.microsoft.com/office/drawing/2014/main" id="{73993196-3E14-40C4-89FD-8D5CF239C630}"/>
                </a:ext>
              </a:extLst>
            </p:cNvPr>
            <p:cNvSpPr/>
            <p:nvPr/>
          </p:nvSpPr>
          <p:spPr>
            <a:xfrm>
              <a:off x="1701775" y="4149187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41C924C0-F333-4483-9DBC-74BC677FD30C}"/>
              </a:ext>
            </a:extLst>
          </p:cNvPr>
          <p:cNvSpPr txBox="1"/>
          <p:nvPr/>
        </p:nvSpPr>
        <p:spPr>
          <a:xfrm>
            <a:off x="8130186" y="4609911"/>
            <a:ext cx="2775814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מכיוון שבי"ב תמוז היה יום חגם של הגויים </a:t>
            </a:r>
            <a:r>
              <a:rPr lang="he-IL" dirty="0" err="1">
                <a:latin typeface="Fb Matritsa" panose="00000500000000000000" pitchFamily="50" charset="-79"/>
                <a:cs typeface="Fb Matritsa" panose="00000500000000000000" pitchFamily="50" charset="-79"/>
              </a:rPr>
              <a:t>בקוסטרמה</a:t>
            </a:r>
            <a:endParaRPr lang="he-IL" dirty="0">
              <a:latin typeface="Fb Matritsa" panose="00000500000000000000" pitchFamily="50" charset="-79"/>
              <a:cs typeface="Fb Matritsa" panose="00000500000000000000" pitchFamily="50" charset="-79"/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8574F980-5C64-404D-B634-F3473C6B548A}"/>
              </a:ext>
            </a:extLst>
          </p:cNvPr>
          <p:cNvSpPr txBox="1"/>
          <p:nvPr/>
        </p:nvSpPr>
        <p:spPr>
          <a:xfrm>
            <a:off x="4607132" y="4508308"/>
            <a:ext cx="2977736" cy="16292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1700" dirty="0">
                <a:latin typeface="Fb Matritsa" panose="00000500000000000000" pitchFamily="50" charset="-79"/>
                <a:cs typeface="Fb Matritsa" panose="00000500000000000000" pitchFamily="50" charset="-79"/>
              </a:rPr>
              <a:t>זהו התהליך הקבוע של שחרור אסירים ברוסיה – קבלת התעודה רק יום אחרי ההודעה.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E6C48753-7677-46F7-B51E-2B40AD6775BB}"/>
              </a:ext>
            </a:extLst>
          </p:cNvPr>
          <p:cNvSpPr txBox="1"/>
          <p:nvPr/>
        </p:nvSpPr>
        <p:spPr>
          <a:xfrm>
            <a:off x="1376946" y="4609911"/>
            <a:ext cx="2593922" cy="888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מכיוון שהשחרור לא היה עדיין בטוח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DC42DFB-7AE5-488A-BAD7-5E685B6C2225}"/>
              </a:ext>
            </a:extLst>
          </p:cNvPr>
          <p:cNvSpPr/>
          <p:nvPr/>
        </p:nvSpPr>
        <p:spPr>
          <a:xfrm rot="334065">
            <a:off x="10162634" y="3812518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א</a:t>
            </a:r>
          </a:p>
        </p:txBody>
      </p:sp>
      <p:sp>
        <p:nvSpPr>
          <p:cNvPr id="55" name="מלבן 54">
            <a:extLst>
              <a:ext uri="{FF2B5EF4-FFF2-40B4-BE49-F238E27FC236}">
                <a16:creationId xmlns:a16="http://schemas.microsoft.com/office/drawing/2014/main" id="{1ECA8875-72FF-4935-B545-D8E2A858F0F7}"/>
              </a:ext>
            </a:extLst>
          </p:cNvPr>
          <p:cNvSpPr/>
          <p:nvPr/>
        </p:nvSpPr>
        <p:spPr>
          <a:xfrm rot="334065">
            <a:off x="6756193" y="3812518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ב</a:t>
            </a:r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74E49490-9A17-4D96-880C-4AACCDAD4BDE}"/>
              </a:ext>
            </a:extLst>
          </p:cNvPr>
          <p:cNvSpPr/>
          <p:nvPr/>
        </p:nvSpPr>
        <p:spPr>
          <a:xfrm rot="334065">
            <a:off x="3349752" y="3812518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ג</a:t>
            </a:r>
          </a:p>
        </p:txBody>
      </p:sp>
    </p:spTree>
    <p:extLst>
      <p:ext uri="{BB962C8B-B14F-4D97-AF65-F5344CB8AC3E}">
        <p14:creationId xmlns:p14="http://schemas.microsoft.com/office/powerpoint/2010/main" val="207966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2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C404BA1-280D-4EC4-B2EB-68BEBD9BA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" y="0"/>
            <a:ext cx="12196171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E957C5-E16D-43BA-9054-2350E45213D1}"/>
              </a:ext>
            </a:extLst>
          </p:cNvPr>
          <p:cNvSpPr txBox="1"/>
          <p:nvPr/>
        </p:nvSpPr>
        <p:spPr>
          <a:xfrm>
            <a:off x="1634069" y="1998130"/>
            <a:ext cx="8923864" cy="10906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900"/>
              </a:lnSpc>
            </a:pPr>
            <a:r>
              <a:rPr lang="he-IL" sz="32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למי ענה האדמו"ר </a:t>
            </a:r>
            <a:r>
              <a:rPr lang="he-IL" sz="3200" dirty="0" err="1">
                <a:latin typeface="Fb Matritsa Medium" panose="00000500000000000000" pitchFamily="50" charset="-79"/>
                <a:cs typeface="Fb Matritsa Medium" panose="00000500000000000000" pitchFamily="50" charset="-79"/>
              </a:rPr>
              <a:t>הריי"צ</a:t>
            </a:r>
            <a:r>
              <a:rPr lang="he-IL" sz="32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: "לי יש אלוקים אחד ושני עולמות ולא תצליח להפחידני"?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D36B83C-2B3C-4A79-95BE-6D272A80429C}"/>
              </a:ext>
            </a:extLst>
          </p:cNvPr>
          <p:cNvSpPr txBox="1"/>
          <p:nvPr/>
        </p:nvSpPr>
        <p:spPr>
          <a:xfrm>
            <a:off x="5575301" y="890137"/>
            <a:ext cx="1049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atin typeface="Fb Universali Black" panose="02020503050405020304" pitchFamily="18" charset="-79"/>
                <a:cs typeface="Fb Universali Black" panose="02020503050405020304" pitchFamily="18" charset="-79"/>
              </a:rPr>
              <a:t>7.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4AD487E-1E60-448E-B823-48DF7B850061}"/>
              </a:ext>
            </a:extLst>
          </p:cNvPr>
          <p:cNvSpPr txBox="1"/>
          <p:nvPr/>
        </p:nvSpPr>
        <p:spPr>
          <a:xfrm>
            <a:off x="5566834" y="873203"/>
            <a:ext cx="1049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n>
                  <a:solidFill>
                    <a:sysClr val="windowText" lastClr="000000"/>
                  </a:solidFill>
                </a:ln>
                <a:solidFill>
                  <a:srgbClr val="EFBAA8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7.</a:t>
            </a:r>
          </a:p>
        </p:txBody>
      </p: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2DB2BCB6-3B00-4CA8-95E3-74C88DDEB245}"/>
              </a:ext>
            </a:extLst>
          </p:cNvPr>
          <p:cNvGrpSpPr/>
          <p:nvPr/>
        </p:nvGrpSpPr>
        <p:grpSpPr>
          <a:xfrm>
            <a:off x="7882700" y="3961381"/>
            <a:ext cx="3133361" cy="2061421"/>
            <a:chOff x="7975602" y="4106852"/>
            <a:chExt cx="2895598" cy="1904998"/>
          </a:xfrm>
        </p:grpSpPr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5B4554F3-D553-4CB5-997C-6C2DF76B8F13}"/>
                </a:ext>
              </a:extLst>
            </p:cNvPr>
            <p:cNvSpPr/>
            <p:nvPr/>
          </p:nvSpPr>
          <p:spPr>
            <a:xfrm>
              <a:off x="8102600" y="4242316"/>
              <a:ext cx="2768600" cy="1769534"/>
            </a:xfrm>
            <a:prstGeom prst="rect">
              <a:avLst/>
            </a:prstGeom>
            <a:solidFill>
              <a:srgbClr val="B3D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6ED3435C-CCD8-4063-A83A-FED8DE202437}"/>
                </a:ext>
              </a:extLst>
            </p:cNvPr>
            <p:cNvSpPr/>
            <p:nvPr/>
          </p:nvSpPr>
          <p:spPr>
            <a:xfrm>
              <a:off x="7975602" y="4106852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80FF0ECA-7E56-453C-AADC-A552D0C0F59B}"/>
              </a:ext>
            </a:extLst>
          </p:cNvPr>
          <p:cNvGrpSpPr/>
          <p:nvPr/>
        </p:nvGrpSpPr>
        <p:grpSpPr>
          <a:xfrm>
            <a:off x="4588933" y="4098381"/>
            <a:ext cx="3124194" cy="2057405"/>
            <a:chOff x="4842933" y="4262966"/>
            <a:chExt cx="2887127" cy="1901287"/>
          </a:xfrm>
        </p:grpSpPr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4FB44971-A57B-431B-89D7-19190608E775}"/>
                </a:ext>
              </a:extLst>
            </p:cNvPr>
            <p:cNvSpPr/>
            <p:nvPr/>
          </p:nvSpPr>
          <p:spPr>
            <a:xfrm>
              <a:off x="4842933" y="4262966"/>
              <a:ext cx="2768600" cy="1769534"/>
            </a:xfrm>
            <a:prstGeom prst="rect">
              <a:avLst/>
            </a:prstGeom>
            <a:solidFill>
              <a:srgbClr val="EFD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95AAD4CF-3EEF-4471-81F0-90963AD42043}"/>
                </a:ext>
              </a:extLst>
            </p:cNvPr>
            <p:cNvSpPr/>
            <p:nvPr/>
          </p:nvSpPr>
          <p:spPr>
            <a:xfrm>
              <a:off x="4961460" y="4394719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966D29AF-5234-4E87-A8A2-AC7778FCD2EC}"/>
              </a:ext>
            </a:extLst>
          </p:cNvPr>
          <p:cNvGrpSpPr/>
          <p:nvPr/>
        </p:nvGrpSpPr>
        <p:grpSpPr>
          <a:xfrm>
            <a:off x="1175939" y="3961381"/>
            <a:ext cx="3124175" cy="2060301"/>
            <a:chOff x="1583266" y="4149187"/>
            <a:chExt cx="2887109" cy="1903963"/>
          </a:xfrm>
        </p:grpSpPr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EEF639D2-1BDC-40A6-881F-724267DE07CF}"/>
                </a:ext>
              </a:extLst>
            </p:cNvPr>
            <p:cNvSpPr/>
            <p:nvPr/>
          </p:nvSpPr>
          <p:spPr>
            <a:xfrm>
              <a:off x="1583266" y="4283616"/>
              <a:ext cx="2768600" cy="1769534"/>
            </a:xfrm>
            <a:prstGeom prst="rect">
              <a:avLst/>
            </a:prstGeom>
            <a:solidFill>
              <a:srgbClr val="AB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מלבן 41">
              <a:extLst>
                <a:ext uri="{FF2B5EF4-FFF2-40B4-BE49-F238E27FC236}">
                  <a16:creationId xmlns:a16="http://schemas.microsoft.com/office/drawing/2014/main" id="{73993196-3E14-40C4-89FD-8D5CF239C630}"/>
                </a:ext>
              </a:extLst>
            </p:cNvPr>
            <p:cNvSpPr/>
            <p:nvPr/>
          </p:nvSpPr>
          <p:spPr>
            <a:xfrm>
              <a:off x="1701775" y="4149187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41C924C0-F333-4483-9DBC-74BC677FD30C}"/>
              </a:ext>
            </a:extLst>
          </p:cNvPr>
          <p:cNvSpPr txBox="1"/>
          <p:nvPr/>
        </p:nvSpPr>
        <p:spPr>
          <a:xfrm>
            <a:off x="8130186" y="4432110"/>
            <a:ext cx="2775814" cy="888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 err="1">
                <a:latin typeface="Fb Matritsa" panose="00000500000000000000" pitchFamily="50" charset="-79"/>
                <a:cs typeface="Fb Matritsa" panose="00000500000000000000" pitchFamily="50" charset="-79"/>
              </a:rPr>
              <a:t>לנחמנסון</a:t>
            </a: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, כשבא עם לולב לעוצרו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8574F980-5C64-404D-B634-F3473C6B548A}"/>
              </a:ext>
            </a:extLst>
          </p:cNvPr>
          <p:cNvSpPr txBox="1"/>
          <p:nvPr/>
        </p:nvSpPr>
        <p:spPr>
          <a:xfrm>
            <a:off x="4783666" y="4432110"/>
            <a:ext cx="2624668" cy="888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לחוקר</a:t>
            </a:r>
          </a:p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שנופף לעברו באקדח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E6C48753-7677-46F7-B51E-2B40AD6775BB}"/>
              </a:ext>
            </a:extLst>
          </p:cNvPr>
          <p:cNvSpPr txBox="1"/>
          <p:nvPr/>
        </p:nvSpPr>
        <p:spPr>
          <a:xfrm>
            <a:off x="1343080" y="4432110"/>
            <a:ext cx="2661654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latin typeface="Fb Matritsa" panose="00000500000000000000" pitchFamily="50" charset="-79"/>
                <a:cs typeface="Fb Matritsa" panose="00000500000000000000" pitchFamily="50" charset="-79"/>
              </a:rPr>
              <a:t>לפקיד שאצלו היה צריך להירשם בהיותו בגלות </a:t>
            </a:r>
            <a:r>
              <a:rPr lang="he-IL" dirty="0" err="1">
                <a:latin typeface="Fb Matritsa" panose="00000500000000000000" pitchFamily="50" charset="-79"/>
                <a:cs typeface="Fb Matritsa" panose="00000500000000000000" pitchFamily="50" charset="-79"/>
              </a:rPr>
              <a:t>בקוסטרמה</a:t>
            </a:r>
            <a:endParaRPr lang="he-IL" dirty="0">
              <a:latin typeface="Fb Matritsa" panose="00000500000000000000" pitchFamily="50" charset="-79"/>
              <a:cs typeface="Fb Matritsa" panose="00000500000000000000" pitchFamily="50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DC42DFB-7AE5-488A-BAD7-5E685B6C2225}"/>
              </a:ext>
            </a:extLst>
          </p:cNvPr>
          <p:cNvSpPr/>
          <p:nvPr/>
        </p:nvSpPr>
        <p:spPr>
          <a:xfrm rot="334065">
            <a:off x="10162634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א</a:t>
            </a:r>
          </a:p>
        </p:txBody>
      </p:sp>
      <p:sp>
        <p:nvSpPr>
          <p:cNvPr id="55" name="מלבן 54">
            <a:extLst>
              <a:ext uri="{FF2B5EF4-FFF2-40B4-BE49-F238E27FC236}">
                <a16:creationId xmlns:a16="http://schemas.microsoft.com/office/drawing/2014/main" id="{1ECA8875-72FF-4935-B545-D8E2A858F0F7}"/>
              </a:ext>
            </a:extLst>
          </p:cNvPr>
          <p:cNvSpPr/>
          <p:nvPr/>
        </p:nvSpPr>
        <p:spPr>
          <a:xfrm rot="334065">
            <a:off x="6756193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ב</a:t>
            </a:r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74E49490-9A17-4D96-880C-4AACCDAD4BDE}"/>
              </a:ext>
            </a:extLst>
          </p:cNvPr>
          <p:cNvSpPr/>
          <p:nvPr/>
        </p:nvSpPr>
        <p:spPr>
          <a:xfrm rot="334065">
            <a:off x="3349752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ג</a:t>
            </a:r>
          </a:p>
        </p:txBody>
      </p:sp>
    </p:spTree>
    <p:extLst>
      <p:ext uri="{BB962C8B-B14F-4D97-AF65-F5344CB8AC3E}">
        <p14:creationId xmlns:p14="http://schemas.microsoft.com/office/powerpoint/2010/main" val="33698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2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C404BA1-280D-4EC4-B2EB-68BEBD9BA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>
          <a:xfrm>
            <a:off x="-1" y="0"/>
            <a:ext cx="12196171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E957C5-E16D-43BA-9054-2350E45213D1}"/>
              </a:ext>
            </a:extLst>
          </p:cNvPr>
          <p:cNvSpPr txBox="1"/>
          <p:nvPr/>
        </p:nvSpPr>
        <p:spPr>
          <a:xfrm>
            <a:off x="1634069" y="1998130"/>
            <a:ext cx="8923864" cy="10906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900"/>
              </a:lnSpc>
            </a:pPr>
            <a:r>
              <a:rPr lang="he-IL" sz="32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מה המיוחד בימים י"ב-י"ג תמוז,</a:t>
            </a:r>
          </a:p>
          <a:p>
            <a:pPr algn="ctr">
              <a:lnSpc>
                <a:spcPts val="3900"/>
              </a:lnSpc>
            </a:pPr>
            <a:r>
              <a:rPr lang="he-IL" sz="3200" dirty="0">
                <a:latin typeface="Fb Matritsa Medium" panose="00000500000000000000" pitchFamily="50" charset="-79"/>
                <a:cs typeface="Fb Matritsa Medium" panose="00000500000000000000" pitchFamily="50" charset="-79"/>
              </a:rPr>
              <a:t>ומה נוהגים החסידים לעשות בימים אלו?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D36B83C-2B3C-4A79-95BE-6D272A80429C}"/>
              </a:ext>
            </a:extLst>
          </p:cNvPr>
          <p:cNvSpPr txBox="1"/>
          <p:nvPr/>
        </p:nvSpPr>
        <p:spPr>
          <a:xfrm>
            <a:off x="5575301" y="890137"/>
            <a:ext cx="1049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atin typeface="Fb Universali Black" panose="02020503050405020304" pitchFamily="18" charset="-79"/>
                <a:cs typeface="Fb Universali Black" panose="02020503050405020304" pitchFamily="18" charset="-79"/>
              </a:rPr>
              <a:t>8.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4AD487E-1E60-448E-B823-48DF7B850061}"/>
              </a:ext>
            </a:extLst>
          </p:cNvPr>
          <p:cNvSpPr txBox="1"/>
          <p:nvPr/>
        </p:nvSpPr>
        <p:spPr>
          <a:xfrm>
            <a:off x="5566834" y="873203"/>
            <a:ext cx="1049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ln>
                  <a:solidFill>
                    <a:sysClr val="windowText" lastClr="000000"/>
                  </a:solidFill>
                </a:ln>
                <a:solidFill>
                  <a:srgbClr val="EFBAA8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8.</a:t>
            </a:r>
          </a:p>
        </p:txBody>
      </p: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2DB2BCB6-3B00-4CA8-95E3-74C88DDEB245}"/>
              </a:ext>
            </a:extLst>
          </p:cNvPr>
          <p:cNvGrpSpPr/>
          <p:nvPr/>
        </p:nvGrpSpPr>
        <p:grpSpPr>
          <a:xfrm>
            <a:off x="7882700" y="3961381"/>
            <a:ext cx="3133361" cy="2061421"/>
            <a:chOff x="7975602" y="4106852"/>
            <a:chExt cx="2895598" cy="1904998"/>
          </a:xfrm>
        </p:grpSpPr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5B4554F3-D553-4CB5-997C-6C2DF76B8F13}"/>
                </a:ext>
              </a:extLst>
            </p:cNvPr>
            <p:cNvSpPr/>
            <p:nvPr/>
          </p:nvSpPr>
          <p:spPr>
            <a:xfrm>
              <a:off x="8102600" y="4242316"/>
              <a:ext cx="2768600" cy="1769534"/>
            </a:xfrm>
            <a:prstGeom prst="rect">
              <a:avLst/>
            </a:prstGeom>
            <a:solidFill>
              <a:srgbClr val="B3D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6ED3435C-CCD8-4063-A83A-FED8DE202437}"/>
                </a:ext>
              </a:extLst>
            </p:cNvPr>
            <p:cNvSpPr/>
            <p:nvPr/>
          </p:nvSpPr>
          <p:spPr>
            <a:xfrm>
              <a:off x="7975602" y="4106852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80FF0ECA-7E56-453C-AADC-A552D0C0F59B}"/>
              </a:ext>
            </a:extLst>
          </p:cNvPr>
          <p:cNvGrpSpPr/>
          <p:nvPr/>
        </p:nvGrpSpPr>
        <p:grpSpPr>
          <a:xfrm>
            <a:off x="4588933" y="4098381"/>
            <a:ext cx="3124194" cy="2057405"/>
            <a:chOff x="4842933" y="4262966"/>
            <a:chExt cx="2887127" cy="1901287"/>
          </a:xfrm>
        </p:grpSpPr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4FB44971-A57B-431B-89D7-19190608E775}"/>
                </a:ext>
              </a:extLst>
            </p:cNvPr>
            <p:cNvSpPr/>
            <p:nvPr/>
          </p:nvSpPr>
          <p:spPr>
            <a:xfrm>
              <a:off x="4842933" y="4262966"/>
              <a:ext cx="2768600" cy="1769534"/>
            </a:xfrm>
            <a:prstGeom prst="rect">
              <a:avLst/>
            </a:prstGeom>
            <a:solidFill>
              <a:srgbClr val="EFD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95AAD4CF-3EEF-4471-81F0-90963AD42043}"/>
                </a:ext>
              </a:extLst>
            </p:cNvPr>
            <p:cNvSpPr/>
            <p:nvPr/>
          </p:nvSpPr>
          <p:spPr>
            <a:xfrm>
              <a:off x="4961460" y="4394719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966D29AF-5234-4E87-A8A2-AC7778FCD2EC}"/>
              </a:ext>
            </a:extLst>
          </p:cNvPr>
          <p:cNvGrpSpPr/>
          <p:nvPr/>
        </p:nvGrpSpPr>
        <p:grpSpPr>
          <a:xfrm>
            <a:off x="1175939" y="3961381"/>
            <a:ext cx="3124175" cy="2060301"/>
            <a:chOff x="1583266" y="4149187"/>
            <a:chExt cx="2887109" cy="1903963"/>
          </a:xfrm>
        </p:grpSpPr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EEF639D2-1BDC-40A6-881F-724267DE07CF}"/>
                </a:ext>
              </a:extLst>
            </p:cNvPr>
            <p:cNvSpPr/>
            <p:nvPr/>
          </p:nvSpPr>
          <p:spPr>
            <a:xfrm>
              <a:off x="1583266" y="4283616"/>
              <a:ext cx="2768600" cy="1769534"/>
            </a:xfrm>
            <a:prstGeom prst="rect">
              <a:avLst/>
            </a:prstGeom>
            <a:solidFill>
              <a:srgbClr val="AB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מלבן 41">
              <a:extLst>
                <a:ext uri="{FF2B5EF4-FFF2-40B4-BE49-F238E27FC236}">
                  <a16:creationId xmlns:a16="http://schemas.microsoft.com/office/drawing/2014/main" id="{73993196-3E14-40C4-89FD-8D5CF239C630}"/>
                </a:ext>
              </a:extLst>
            </p:cNvPr>
            <p:cNvSpPr/>
            <p:nvPr/>
          </p:nvSpPr>
          <p:spPr>
            <a:xfrm>
              <a:off x="1701775" y="4149187"/>
              <a:ext cx="2768600" cy="1769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41C924C0-F333-4483-9DBC-74BC677FD30C}"/>
              </a:ext>
            </a:extLst>
          </p:cNvPr>
          <p:cNvSpPr txBox="1"/>
          <p:nvPr/>
        </p:nvSpPr>
        <p:spPr>
          <a:xfrm>
            <a:off x="8130186" y="4262773"/>
            <a:ext cx="2775814" cy="16709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2400"/>
              </a:lnSpc>
            </a:pPr>
            <a:r>
              <a:rPr lang="he-IL" sz="1450" dirty="0">
                <a:latin typeface="Fb Matritsa" panose="00000500000000000000" pitchFamily="50" charset="-79"/>
                <a:cs typeface="Fb Matritsa" panose="00000500000000000000" pitchFamily="50" charset="-79"/>
              </a:rPr>
              <a:t>ימים אלו הם עת רצון לקבל החלטה טובה להוסיף בהליכה בדרכיו וקיום תקנותיו של הרבי ולמלא</a:t>
            </a:r>
          </a:p>
          <a:p>
            <a:pPr algn="ctr">
              <a:lnSpc>
                <a:spcPts val="2400"/>
              </a:lnSpc>
            </a:pPr>
            <a:r>
              <a:rPr lang="he-IL" sz="1450" dirty="0">
                <a:latin typeface="Fb Matritsa" panose="00000500000000000000" pitchFamily="50" charset="-79"/>
                <a:cs typeface="Fb Matritsa" panose="00000500000000000000" pitchFamily="50" charset="-79"/>
              </a:rPr>
              <a:t>את השליחות שלו.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8574F980-5C64-404D-B634-F3473C6B548A}"/>
              </a:ext>
            </a:extLst>
          </p:cNvPr>
          <p:cNvSpPr txBox="1"/>
          <p:nvPr/>
        </p:nvSpPr>
        <p:spPr>
          <a:xfrm>
            <a:off x="4747242" y="4296641"/>
            <a:ext cx="2837626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1600" dirty="0">
                <a:latin typeface="Fb Matritsa" panose="00000500000000000000" pitchFamily="50" charset="-79"/>
                <a:cs typeface="Fb Matritsa" panose="00000500000000000000" pitchFamily="50" charset="-79"/>
              </a:rPr>
              <a:t>בימים אלו יש סגולה מיוחדת להיגאל, וחסידים נוהגים להרבות בהם בשמחה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E6C48753-7677-46F7-B51E-2B40AD6775BB}"/>
              </a:ext>
            </a:extLst>
          </p:cNvPr>
          <p:cNvSpPr txBox="1"/>
          <p:nvPr/>
        </p:nvSpPr>
        <p:spPr>
          <a:xfrm>
            <a:off x="1343080" y="4296641"/>
            <a:ext cx="2661654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1600" dirty="0">
                <a:latin typeface="Fb Matritsa" panose="00000500000000000000" pitchFamily="50" charset="-79"/>
                <a:cs typeface="Fb Matritsa" panose="00000500000000000000" pitchFamily="50" charset="-79"/>
              </a:rPr>
              <a:t>בימים אלו חסידים נוהגים לערוך חשבון נפש, כי אלו ימים המסוגלים לכך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DC42DFB-7AE5-488A-BAD7-5E685B6C2225}"/>
              </a:ext>
            </a:extLst>
          </p:cNvPr>
          <p:cNvSpPr/>
          <p:nvPr/>
        </p:nvSpPr>
        <p:spPr>
          <a:xfrm rot="334065">
            <a:off x="10162634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א</a:t>
            </a:r>
          </a:p>
        </p:txBody>
      </p:sp>
      <p:sp>
        <p:nvSpPr>
          <p:cNvPr id="55" name="מלבן 54">
            <a:extLst>
              <a:ext uri="{FF2B5EF4-FFF2-40B4-BE49-F238E27FC236}">
                <a16:creationId xmlns:a16="http://schemas.microsoft.com/office/drawing/2014/main" id="{1ECA8875-72FF-4935-B545-D8E2A858F0F7}"/>
              </a:ext>
            </a:extLst>
          </p:cNvPr>
          <p:cNvSpPr/>
          <p:nvPr/>
        </p:nvSpPr>
        <p:spPr>
          <a:xfrm rot="334065">
            <a:off x="6756193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ב</a:t>
            </a:r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74E49490-9A17-4D96-880C-4AACCDAD4BDE}"/>
              </a:ext>
            </a:extLst>
          </p:cNvPr>
          <p:cNvSpPr/>
          <p:nvPr/>
        </p:nvSpPr>
        <p:spPr>
          <a:xfrm rot="334065">
            <a:off x="3349752" y="3660117"/>
            <a:ext cx="523143" cy="602525"/>
          </a:xfrm>
          <a:prstGeom prst="rect">
            <a:avLst/>
          </a:prstGeom>
          <a:solidFill>
            <a:srgbClr val="EFBA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>
                <a:solidFill>
                  <a:schemeClr val="tx1"/>
                </a:solidFill>
                <a:latin typeface="Fb Universali Black" panose="02020503050405020304" pitchFamily="18" charset="-79"/>
                <a:cs typeface="Fb Universali Black" panose="02020503050405020304" pitchFamily="18" charset="-79"/>
              </a:rPr>
              <a:t>ג</a:t>
            </a:r>
          </a:p>
        </p:txBody>
      </p:sp>
    </p:spTree>
    <p:extLst>
      <p:ext uri="{BB962C8B-B14F-4D97-AF65-F5344CB8AC3E}">
        <p14:creationId xmlns:p14="http://schemas.microsoft.com/office/powerpoint/2010/main" val="7213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2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471</Words>
  <Application>Microsoft Office PowerPoint</Application>
  <PresentationFormat>מסך רחב</PresentationFormat>
  <Paragraphs>107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9" baseType="lpstr">
      <vt:lpstr>Fb Universali Black</vt:lpstr>
      <vt:lpstr>Fb Matritsa Medium</vt:lpstr>
      <vt:lpstr>Calibri</vt:lpstr>
      <vt:lpstr>Arial</vt:lpstr>
      <vt:lpstr>Fb Matritsa</vt:lpstr>
      <vt:lpstr>Calibri Light</vt:lpstr>
      <vt:lpstr>Fb Matritsa Bold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25</cp:revision>
  <dcterms:created xsi:type="dcterms:W3CDTF">2021-06-16T14:41:17Z</dcterms:created>
  <dcterms:modified xsi:type="dcterms:W3CDTF">2021-06-16T18:43:12Z</dcterms:modified>
</cp:coreProperties>
</file>