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BN Alpaca" pitchFamily="2" charset="-79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N Begilophim" pitchFamily="2" charset="-79"/>
      <p:regular r:id="rId30"/>
    </p:embeddedFont>
    <p:embeddedFont>
      <p:font typeface="BN Zika" pitchFamily="2" charset="-79"/>
      <p:regular r:id="rId31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י"ט/תמוז/תשע"ג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293096"/>
            <a:ext cx="7772400" cy="1470025"/>
          </a:xfrm>
        </p:spPr>
        <p:txBody>
          <a:bodyPr>
            <a:noAutofit/>
          </a:bodyPr>
          <a:lstStyle/>
          <a:p>
            <a:r>
              <a:rPr lang="he-IL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500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N Alpaca" pitchFamily="2" charset="-79"/>
                <a:cs typeface="BN Alpaca" pitchFamily="2" charset="-79"/>
              </a:rPr>
              <a:t>חידון מסכם</a:t>
            </a:r>
            <a: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N Alpaca" pitchFamily="2" charset="-79"/>
                <a:cs typeface="BN Alpaca" pitchFamily="2" charset="-79"/>
              </a:rPr>
              <a:t/>
            </a:r>
            <a:br>
              <a:rPr lang="en-US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N Alpaca" pitchFamily="2" charset="-79"/>
                <a:cs typeface="BN Alpaca" pitchFamily="2" charset="-79"/>
              </a:rPr>
            </a:br>
            <a:endParaRPr lang="he-IL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4" name="כותרת משנה 5"/>
          <p:cNvSpPr txBox="1">
            <a:spLocks/>
          </p:cNvSpPr>
          <p:nvPr/>
        </p:nvSpPr>
        <p:spPr>
          <a:xfrm>
            <a:off x="251520" y="332656"/>
            <a:ext cx="9828584" cy="1752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 dpi="0" rotWithShape="1">
                  <a:blip r:embed="rId2"/>
                  <a:srcRect/>
                  <a:tile tx="12700" ty="0" sx="100000" sy="100000" flip="none" algn="tr"/>
                </a:blip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"יחד נבנה את בית המקדש"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pic>
        <p:nvPicPr>
          <p:cNvPr id="5" name="Picture 19" descr="http://www.reshet.org.il/ChinuchFiles/3/news/04%20(Large).jpg"/>
          <p:cNvPicPr>
            <a:picLocks noChangeAspect="1" noChangeArrowheads="1"/>
          </p:cNvPicPr>
          <p:nvPr/>
        </p:nvPicPr>
        <p:blipFill>
          <a:blip r:embed="rId3" cstate="print"/>
          <a:srcRect l="39602" t="52743" r="40237" b="17955"/>
          <a:stretch>
            <a:fillRect/>
          </a:stretch>
        </p:blipFill>
        <p:spPr bwMode="auto">
          <a:xfrm>
            <a:off x="251519" y="188640"/>
            <a:ext cx="1462663" cy="18002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כיצד תפסו את הבהמות שנועדו לשחיטה שלא יזוזו בזמן השחיטה?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8"/>
            <a:ext cx="3528392" cy="2341260"/>
            <a:chOff x="827584" y="3680028"/>
            <a:chExt cx="3528392" cy="2341260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 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הלויים ניגנו </a:t>
              </a:r>
              <a:r>
                <a:rPr lang="he-IL" sz="3200" b="1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ו"היפנטו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" את הבהמות.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765599" y="3680028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5534"/>
            <a:ext cx="3772984" cy="2326731"/>
            <a:chOff x="827584" y="1390301"/>
            <a:chExt cx="3772984" cy="2326731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28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הכניסו את ראש הבהמה לטבעות שהיו קבועות ברצפת העזרה.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143627" y="1390301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הרדימו אותם ואז שחטו.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8 </a:t>
              </a:r>
              <a:r>
                <a:rPr lang="he-IL" sz="3200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כהנים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חזקים החזיקו את הבהמה.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כמה חלות היו על גבי שולחן </a:t>
            </a:r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"</a:t>
            </a:r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לחם הפנים"?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8"/>
            <a:ext cx="3528392" cy="2341260"/>
            <a:chOff x="827584" y="3680028"/>
            <a:chExt cx="3528392" cy="2341260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10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765599" y="3680028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5534"/>
            <a:ext cx="3772984" cy="2326731"/>
            <a:chOff x="827584" y="1390301"/>
            <a:chExt cx="3772984" cy="2326731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28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6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143627" y="1390301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24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12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מי קיבל את העור שהפשיטו מהבהמות קודם הקרבתם על גבי המזבח?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08021"/>
            <a:ext cx="3621000" cy="2378263"/>
            <a:chOff x="827584" y="3643025"/>
            <a:chExt cx="3621000" cy="2378263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השתמשו עם העור לצרכי המקדש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981623" y="3643025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5534"/>
            <a:ext cx="3772984" cy="2326731"/>
            <a:chOff x="827584" y="1390301"/>
            <a:chExt cx="3772984" cy="2326731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2400" dirty="0" smtClean="0"/>
                <a:t> </a:t>
              </a:r>
              <a:r>
                <a:rPr lang="he-IL" sz="3200" b="1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הכהנים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שהיו באותה משמרת.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143627" y="1390301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עניי ירושלים.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האיש שתרם את הקורבן.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44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כמה קנים היו במנורת המקדש?</a:t>
            </a:r>
            <a:endParaRPr lang="en-US" sz="44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08021"/>
            <a:ext cx="3621000" cy="2378263"/>
            <a:chOff x="827584" y="3643025"/>
            <a:chExt cx="3621000" cy="2378263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+mj-cs"/>
                </a:rPr>
                <a:t>6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981623" y="3643025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5534"/>
            <a:ext cx="3772984" cy="2326731"/>
            <a:chOff x="827584" y="1390301"/>
            <a:chExt cx="3772984" cy="2326731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24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cs typeface="+mj-cs"/>
                </a:rPr>
                <a:t>8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143627" y="1390301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+mj-cs"/>
                </a:rPr>
                <a:t>7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+mj-cs"/>
                </a:rPr>
                <a:t>9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he-IL" sz="40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איזו </a:t>
            </a:r>
            <a:r>
              <a:rPr lang="he-IL" sz="40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אבן היתה בקודש הקודשים?</a:t>
            </a:r>
            <a:endParaRPr lang="en-US" sz="40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08021"/>
            <a:ext cx="3621000" cy="2378263"/>
            <a:chOff x="827584" y="3643025"/>
            <a:chExt cx="3621000" cy="2378263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אבן ממלחמת דוד </a:t>
              </a:r>
              <a:r>
                <a:rPr lang="he-IL" sz="3200" b="1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וגוליית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981623" y="3643025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5534"/>
            <a:ext cx="3772984" cy="2326731"/>
            <a:chOff x="827584" y="1390301"/>
            <a:chExt cx="3772984" cy="2326731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</a:t>
              </a:r>
              <a:r>
                <a:rPr lang="he-IL" sz="24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24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אבן השתייה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143627" y="1390301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אבן מארמונו של שלמה המלך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אבן זהב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+mj-cs"/>
              </a:endParaRPr>
            </a:p>
            <a:p>
              <a:pPr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כעת נעבור לשלב ב' של החידון.</a:t>
            </a:r>
            <a:r>
              <a:rPr lang="en-US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dirty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he-IL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בדף שלפניכם – </a:t>
            </a:r>
            <a:endParaRPr lang="he-IL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>
              <a:buNone/>
            </a:pPr>
            <a:r>
              <a:rPr lang="he-IL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בחלק </a:t>
            </a:r>
            <a:r>
              <a:rPr lang="he-IL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ב' משורטטים 4 ריבועים</a:t>
            </a:r>
            <a:r>
              <a:rPr lang="he-IL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:</a:t>
            </a:r>
          </a:p>
          <a:p>
            <a:pPr>
              <a:buNone/>
            </a:pPr>
            <a:r>
              <a:rPr lang="he-IL" sz="280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1</a:t>
            </a:r>
            <a:r>
              <a:rPr lang="he-IL" sz="280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. הר הבית 2. עזרת נשים 3. העזרה 4. ההיכל</a:t>
            </a:r>
            <a:endParaRPr lang="en-US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99592" y="4149080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ארבע שקופיות יופיעו כעת, </a:t>
            </a:r>
            <a:endParaRPr lang="he-IL" sz="3200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r>
              <a:rPr lang="he-IL" sz="320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לכל </a:t>
            </a:r>
            <a:r>
              <a:rPr lang="he-IL" sz="320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שקופית 20 שניות בלבד! </a:t>
            </a:r>
            <a:endParaRPr lang="he-IL" sz="3200" dirty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pic>
        <p:nvPicPr>
          <p:cNvPr id="17410" name="Picture 2" descr="http://www.themarker.com/polopoly_fs/1.1686888!/image/42186219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74691">
            <a:off x="518622" y="4054763"/>
            <a:ext cx="2553813" cy="191906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7544" y="1268760"/>
            <a:ext cx="83984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בשקופית יופיעו שמות של שערים, חדרים,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כלים ומושגים השייכים לבית המקדש.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עליכם לבחור מהשקופית הראשונה 3 מושגים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השייכים להר הבית ולכתוב אותם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הריבוע של הר הבית,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1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/>
                <a:latin typeface="BN Alpaca" pitchFamily="2" charset="-79"/>
                <a:ea typeface="Calibri" pitchFamily="34" charset="0"/>
                <a:cs typeface="BN Alpaca" pitchFamily="2" charset="-79"/>
              </a:rPr>
              <a:t>וכן הלאה – בכל ריבוע 3 מושגים בלבד.</a:t>
            </a:r>
            <a:endParaRPr kumimoji="0" lang="he-IL" sz="4400" b="1" i="0" u="none" strike="noStrike" cap="none" normalizeH="0" baseline="0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/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43139" y="4118883"/>
            <a:ext cx="83022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בשלב זה לכל תשובה נכונה הנכתבת בריבוע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המתאים ניתנות 2 נקודות.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סך הכל ניתן לצבור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בשלב זה 24 נקודות.</a:t>
            </a:r>
            <a:endParaRPr kumimoji="0" lang="en-US" sz="3200" b="0" i="0" u="none" strike="noStrike" cap="none" normalizeH="0" baseline="0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200" b="0" i="0" u="none" strike="noStrike" cap="none" normalizeH="0" baseline="0" dirty="0" smtClean="0">
                <a:ln w="28575"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בהצלחה!!!</a:t>
            </a:r>
            <a:endParaRPr kumimoji="0" lang="he-IL" sz="3200" b="0" i="0" u="none" strike="noStrike" cap="none" normalizeH="0" baseline="0" dirty="0" smtClean="0">
              <a:ln w="28575">
                <a:solidFill>
                  <a:srgbClr val="FFC000"/>
                </a:solidFill>
              </a:ln>
              <a:solidFill>
                <a:srgbClr val="050046"/>
              </a:solidFill>
              <a:effectLst>
                <a:glow rad="101600">
                  <a:srgbClr val="050046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/>
      <p:bldP spid="4" grpId="1"/>
      <p:bldP spid="17411" grpId="0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הר </a:t>
            </a:r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הבית</a:t>
            </a:r>
            <a: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sz="54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שערי חולדה,     כיור,     מזבח החיצון,     סורג,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לשכת המצורעים,     מנורה,    מזבח הזהב,    </a:t>
            </a: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</a:t>
            </a: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</a:t>
            </a: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 בית המוקד,     לשכת הנזירים,    נברשת,  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צנצנת המן,     ספסלים,     לחם הפנים,    קטורת,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 כבש,     לשכת החותמות.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עזרת נשים</a:t>
            </a:r>
            <a: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sz="54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שערי חולדה,     צלוחית שמן המשחה,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לשכת דיר העצים,    קטורת,     בית המוקד</a:t>
            </a: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 </a:t>
            </a: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כבש,     שמחת בית השואבה,    לחם הפנים,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מנורה,    מזבח הזהב,     בית המטבחיים,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גזוזטראות (מרפסות),    ארון ברית ה'.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העזרה</a:t>
            </a:r>
            <a: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sz="54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שער שושן,   מזבח החיצון,     שולחן לחם הפנים,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אבן השתייה,     מטה אהרון,     בית המטבחיים,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לשכת הנזירים,     ספסלים,     המנורה,  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נברשת,    מזבח הקטורת,     עזרת ישראל,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גזוזטראות (מרפסות)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r>
              <a:rPr lang="he-IL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ההיכל</a:t>
            </a:r>
            <a: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54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sz="54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שולחן לחם הפנים,     בית המוקד,    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בית המטבחיים,    ארון ברית ה',     מזבח החיצון,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  כבש,     שמחת בית השואבה,     המנורה,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לשכת החותמות,     סורג,      לשכת הנזירים,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שירת הלווים,     שערי חולדה,      כיור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</a:t>
            </a: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sz="28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ybay1.co.il/GaleryImg/gal1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207880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ttp://www.ybay1.co.il/GaleryImg/gal1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01208"/>
            <a:ext cx="207880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://www.ybay1.co.il/GaleryImg/gal1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301208"/>
            <a:ext cx="207880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ttp://www.ybay1.co.il/GaleryImg/gal1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301208"/>
            <a:ext cx="207880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548680"/>
            <a:ext cx="497924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72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תלמידים יקרים,</a:t>
            </a:r>
            <a:endParaRPr kumimoji="0" lang="en-US" sz="44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N Begilophim" pitchFamily="2" charset="-79"/>
              <a:cs typeface="BN Begilophim" pitchFamily="2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לאחר ארבעה ימים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שבהם למדנו על בית המקדש,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בוודאי כמהים אתם ומצפים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 כבר לראות את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בנין בית המקדש השלישי.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אנו בטוחים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שהלימוד והעיסוק שלכם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בהלכות 'בית הבחירה',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הוסיפו עוד לבנים רבות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1" i="0" u="none" strike="noStrike" cap="none" normalizeH="0" baseline="0" dirty="0" smtClean="0">
                <a:ln>
                  <a:noFill/>
                </a:ln>
                <a:solidFill>
                  <a:srgbClr val="050046"/>
                </a:solidFill>
                <a:effectLst/>
                <a:latin typeface="BN Begilophim" pitchFamily="2" charset="-79"/>
                <a:ea typeface="Calibri" pitchFamily="34" charset="0"/>
                <a:cs typeface="BN Begilophim" pitchFamily="2" charset="-79"/>
              </a:rPr>
              <a:t>בבית המקדש השלישי שבשמים. </a:t>
            </a:r>
            <a:endParaRPr kumimoji="0" lang="he-IL" sz="4000" b="1" i="0" u="none" strike="noStrike" cap="none" normalizeH="0" baseline="0" dirty="0" smtClean="0">
              <a:ln>
                <a:noFill/>
              </a:ln>
              <a:solidFill>
                <a:srgbClr val="050046"/>
              </a:solidFill>
              <a:effectLst/>
              <a:latin typeface="BN Begilophim" pitchFamily="2" charset="-79"/>
              <a:cs typeface="BN Begilophim" pitchFamily="2" charset="-79"/>
            </a:endParaRPr>
          </a:p>
        </p:txBody>
      </p:sp>
      <p:pic>
        <p:nvPicPr>
          <p:cNvPr id="9" name="Picture 3" descr="http://www.ybay1.co.il/GaleryImg/gal1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702" y="5301208"/>
            <a:ext cx="207880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476672"/>
            <a:ext cx="83615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 w="38100">
                  <a:solidFill>
                    <a:srgbClr val="FFC000"/>
                  </a:solidFill>
                </a:ln>
                <a:solidFill>
                  <a:srgbClr val="050046"/>
                </a:solidFill>
                <a:effectLst/>
                <a:latin typeface="BN Zika" pitchFamily="2" charset="-79"/>
                <a:ea typeface="Calibri" pitchFamily="34" charset="0"/>
                <a:cs typeface="BN Zika" pitchFamily="2" charset="-79"/>
              </a:rPr>
              <a:t>אך אנו לא מסתפקים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 w="38100">
                  <a:solidFill>
                    <a:srgbClr val="FFC000"/>
                  </a:solidFill>
                </a:ln>
                <a:solidFill>
                  <a:srgbClr val="050046"/>
                </a:solidFill>
                <a:effectLst/>
                <a:latin typeface="BN Zika" pitchFamily="2" charset="-79"/>
                <a:ea typeface="Calibri" pitchFamily="34" charset="0"/>
                <a:cs typeface="BN Zika" pitchFamily="2" charset="-79"/>
              </a:rPr>
              <a:t>בלימוד בלבד ודורשים מה':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 w="38100">
                  <a:solidFill>
                    <a:srgbClr val="FFC000"/>
                  </a:solidFill>
                </a:ln>
                <a:solidFill>
                  <a:srgbClr val="050046"/>
                </a:solidFill>
                <a:effectLst/>
                <a:latin typeface="BN Zika" pitchFamily="2" charset="-79"/>
                <a:ea typeface="Calibri" pitchFamily="34" charset="0"/>
                <a:cs typeface="BN Zika" pitchFamily="2" charset="-79"/>
              </a:rPr>
              <a:t>שלח לנו את מלכנו משיחנו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 w="38100">
                  <a:solidFill>
                    <a:srgbClr val="FFC000"/>
                  </a:solidFill>
                </a:ln>
                <a:solidFill>
                  <a:srgbClr val="050046"/>
                </a:solidFill>
                <a:effectLst/>
                <a:latin typeface="BN Zika" pitchFamily="2" charset="-79"/>
                <a:ea typeface="Calibri" pitchFamily="34" charset="0"/>
                <a:cs typeface="BN Zika" pitchFamily="2" charset="-79"/>
              </a:rPr>
              <a:t>ובנה את בית מקדשנו עכשיו!!!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800" b="1" i="0" u="none" strike="noStrike" cap="none" normalizeH="0" baseline="0" dirty="0" smtClean="0">
                <a:ln w="38100">
                  <a:solidFill>
                    <a:srgbClr val="FFC000"/>
                  </a:solidFill>
                </a:ln>
                <a:solidFill>
                  <a:srgbClr val="050046"/>
                </a:solidFill>
                <a:effectLst/>
                <a:latin typeface="BN Zika" pitchFamily="2" charset="-79"/>
                <a:ea typeface="Calibri" pitchFamily="34" charset="0"/>
                <a:cs typeface="BN Zika" pitchFamily="2" charset="-79"/>
              </a:rPr>
              <a:t>עד מתי???</a:t>
            </a:r>
            <a:endParaRPr kumimoji="0" lang="he-IL" sz="6600" b="1" i="0" u="none" strike="noStrike" cap="none" normalizeH="0" baseline="0" dirty="0" smtClean="0">
              <a:ln w="38100">
                <a:solidFill>
                  <a:srgbClr val="FFC000"/>
                </a:solidFill>
              </a:ln>
              <a:solidFill>
                <a:srgbClr val="050046"/>
              </a:solidFill>
              <a:effectLst/>
              <a:latin typeface="BN Zika" pitchFamily="2" charset="-79"/>
              <a:cs typeface="BN Zika" pitchFamily="2" charset="-79"/>
            </a:endParaRPr>
          </a:p>
        </p:txBody>
      </p:sp>
      <p:pic>
        <p:nvPicPr>
          <p:cNvPr id="1030" name="Picture 6" descr="http://3.bp.blogspot.com/-IDs5sdFkQmY/UBUNGYEoSUI/AAAAAAAADvM/VkG2P24Zv4w/s1600/beithamikdash+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65104"/>
            <a:ext cx="3168352" cy="224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Documents and Settings\Windows XP\Desktop\שאלה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714060">
            <a:off x="6437251" y="3610121"/>
            <a:ext cx="1209922" cy="1455343"/>
          </a:xfrm>
          <a:prstGeom prst="rect">
            <a:avLst/>
          </a:prstGeom>
          <a:noFill/>
        </p:spPr>
      </p:pic>
      <p:pic>
        <p:nvPicPr>
          <p:cNvPr id="13" name="Picture 7" descr="C:\Documents and Settings\Windows XP\Desktop\שאלה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499594">
            <a:off x="1756730" y="3682131"/>
            <a:ext cx="1209922" cy="1455343"/>
          </a:xfrm>
          <a:prstGeom prst="rect">
            <a:avLst/>
          </a:prstGeom>
          <a:noFill/>
        </p:spPr>
      </p:pic>
      <p:pic>
        <p:nvPicPr>
          <p:cNvPr id="14" name="Picture 7" descr="C:\Documents and Settings\Windows XP\Desktop\שאלה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51404">
            <a:off x="7013314" y="4834259"/>
            <a:ext cx="1209922" cy="1455343"/>
          </a:xfrm>
          <a:prstGeom prst="rect">
            <a:avLst/>
          </a:prstGeom>
          <a:noFill/>
        </p:spPr>
      </p:pic>
      <p:pic>
        <p:nvPicPr>
          <p:cNvPr id="15" name="Picture 7" descr="C:\Documents and Settings\Windows XP\Desktop\שאלה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9590218">
            <a:off x="1036649" y="4978274"/>
            <a:ext cx="1209922" cy="1455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5" grpId="1"/>
      <p:bldP spid="10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כעת</a:t>
            </a:r>
            <a:r>
              <a:rPr lang="he-IL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, לאחר שעניתם על כל השאלות, בדקו את התשובות. מי שהצליח לצבור את מספר הנקודות הגבוה ביותר הוא </a:t>
            </a:r>
            <a:r>
              <a:rPr lang="he-IL" sz="6000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המנצח! </a:t>
            </a:r>
            <a: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dirty="0">
              <a:ln>
                <a:solidFill>
                  <a:srgbClr val="FFC000"/>
                </a:solidFill>
              </a:ln>
              <a:solidFill>
                <a:srgbClr val="050046"/>
              </a:solidFill>
              <a:effectLst>
                <a:glow rad="101600">
                  <a:srgbClr val="050046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dirty="0">
              <a:ln>
                <a:solidFill>
                  <a:srgbClr val="FFC000"/>
                </a:solidFill>
              </a:ln>
              <a:solidFill>
                <a:srgbClr val="050046"/>
              </a:solidFill>
              <a:effectLst>
                <a:glow rad="101600">
                  <a:srgbClr val="050046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187624" y="836712"/>
            <a:ext cx="6336704" cy="4797152"/>
            <a:chOff x="323528" y="3573016"/>
            <a:chExt cx="3740150" cy="3284984"/>
          </a:xfrm>
        </p:grpSpPr>
        <p:pic>
          <p:nvPicPr>
            <p:cNvPr id="4" name="תמונה 3" descr="http://www.orianit2.edu-negev.gov.il/nitzanim/cp/homepage/Images/%D7%9E%D7%91%D7%95%D7%9A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4221088"/>
              <a:ext cx="3740150" cy="245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תמונה 4" descr="http://www.kikarhashabat.co.il/data/forum/att/ic/6xkrirmz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573016"/>
              <a:ext cx="1007745" cy="9289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תמונה 5" descr="http://www.prog.co.il/picture.php?albumid=725&amp;pictureid=13989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482" r="33058" b="37931"/>
            <a:stretch>
              <a:fillRect/>
            </a:stretch>
          </p:blipFill>
          <p:spPr bwMode="auto">
            <a:xfrm>
              <a:off x="1259632" y="6074229"/>
              <a:ext cx="595085" cy="78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619672" y="2132856"/>
            <a:ext cx="4824536" cy="2880320"/>
            <a:chOff x="2879" y="4990"/>
            <a:chExt cx="4459" cy="3177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4068" y="7584"/>
              <a:ext cx="595" cy="583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834" y="7115"/>
              <a:ext cx="572" cy="595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965" y="7286"/>
              <a:ext cx="572" cy="59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6766" y="6691"/>
              <a:ext cx="572" cy="595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5108" y="6201"/>
              <a:ext cx="572" cy="59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5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6766" y="5846"/>
              <a:ext cx="572" cy="595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5965" y="5104"/>
              <a:ext cx="572" cy="59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108" y="5471"/>
              <a:ext cx="572" cy="595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8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068" y="5251"/>
              <a:ext cx="572" cy="59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9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879" y="4990"/>
              <a:ext cx="800" cy="70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מלבן 17"/>
          <p:cNvSpPr/>
          <p:nvPr/>
        </p:nvSpPr>
        <p:spPr>
          <a:xfrm>
            <a:off x="3995936" y="404664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2700">
                  <a:solidFill>
                    <a:srgbClr val="050046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Alpaca" pitchFamily="2" charset="-79"/>
                <a:cs typeface="BN Alpaca" pitchFamily="2" charset="-79"/>
              </a:rPr>
              <a:t>חלק א':</a:t>
            </a:r>
            <a:endParaRPr lang="he-IL" sz="5400" b="1" cap="none" spc="0" dirty="0">
              <a:ln w="12700">
                <a:solidFill>
                  <a:srgbClr val="050046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4900" dirty="0" smtClean="0">
                <a:ln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dirty="0">
              <a:ln>
                <a:solidFill>
                  <a:srgbClr val="FFC000"/>
                </a:solidFill>
              </a:ln>
              <a:solidFill>
                <a:srgbClr val="050046"/>
              </a:solidFill>
              <a:effectLst>
                <a:glow rad="101600">
                  <a:srgbClr val="050046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228184" y="188640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2700">
                  <a:solidFill>
                    <a:srgbClr val="050046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N Alpaca" pitchFamily="2" charset="-79"/>
                <a:cs typeface="BN Alpaca" pitchFamily="2" charset="-79"/>
              </a:rPr>
              <a:t>חלק ב':</a:t>
            </a:r>
            <a:endParaRPr lang="he-IL" sz="5400" b="1" cap="none" spc="0" dirty="0">
              <a:ln w="12700">
                <a:solidFill>
                  <a:srgbClr val="050046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08720"/>
            <a:ext cx="864096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הר הבית-</a:t>
            </a: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שערי חולדה, סורג, ספסלים.</a:t>
            </a:r>
          </a:p>
          <a:p>
            <a:pPr algn="ctr"/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עזרת נשים- </a:t>
            </a: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לשכת דיר העצים, שמחת בית השואבה, גזוזטראות (מרפסות). </a:t>
            </a:r>
          </a:p>
          <a:p>
            <a:pPr algn="ctr"/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העזרה- </a:t>
            </a: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מזבח החיצון, בית המטבחיים, עזרת ישראל.</a:t>
            </a:r>
          </a:p>
          <a:p>
            <a:pPr algn="ctr"/>
            <a:endParaRPr lang="he-IL" sz="2800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ההיכל- </a:t>
            </a: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שולחן לחם הפנים, ארון ברית ה', </a:t>
            </a:r>
          </a:p>
          <a:p>
            <a:pPr algn="ctr"/>
            <a:r>
              <a:rPr lang="he-IL" sz="2800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המנורה.</a:t>
            </a:r>
            <a:endParaRPr lang="he-IL" sz="2800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69371"/>
          </a:xfrm>
        </p:spPr>
        <p:txBody>
          <a:bodyPr/>
          <a:lstStyle/>
          <a:p>
            <a:pPr algn="ctr">
              <a:buNone/>
            </a:pPr>
            <a:r>
              <a:rPr lang="he-IL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כתיבה:</a:t>
            </a:r>
          </a:p>
          <a:p>
            <a:pPr algn="ctr">
              <a:buNone/>
            </a:pPr>
            <a:r>
              <a:rPr lang="he-IL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דבורה בריל</a:t>
            </a:r>
          </a:p>
          <a:p>
            <a:pPr algn="ctr">
              <a:buNone/>
            </a:pPr>
            <a:endParaRPr lang="he-IL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עיצוב ועריכה:</a:t>
            </a:r>
          </a:p>
          <a:p>
            <a:pPr algn="ctr">
              <a:buNone/>
            </a:pPr>
            <a:r>
              <a:rPr lang="he-IL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איצקוביץ מרים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mitz770@gmail.com</a:t>
            </a:r>
            <a:endParaRPr lang="he-IL" b="1" dirty="0" smtClean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b="1" dirty="0">
              <a:ln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he-IL" sz="6000" b="1" dirty="0" smtClean="0">
                <a:ln w="38100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כעת נערוך חידון מסכם.</a:t>
            </a:r>
            <a:r>
              <a:rPr lang="en-US" sz="6000" b="1" dirty="0" smtClean="0">
                <a:ln w="38100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/>
            </a:r>
            <a:br>
              <a:rPr lang="en-US" sz="6000" b="1" dirty="0" smtClean="0">
                <a:ln w="38100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</a:br>
            <a:endParaRPr lang="he-IL" sz="6000" b="1" dirty="0">
              <a:ln w="38100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04248" y="1196752"/>
            <a:ext cx="1954560" cy="676672"/>
          </a:xfrm>
        </p:spPr>
        <p:txBody>
          <a:bodyPr/>
          <a:lstStyle/>
          <a:p>
            <a:pPr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חלק א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':</a:t>
            </a:r>
          </a:p>
          <a:p>
            <a:pPr>
              <a:buNone/>
            </a:pPr>
            <a:endParaRPr lang="en-US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339752" y="1772816"/>
            <a:ext cx="647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בדף שלפניכם, בחלק א', </a:t>
            </a:r>
            <a:r>
              <a:rPr lang="he-IL" sz="2800" b="1" dirty="0" err="1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מצוייר</a:t>
            </a:r>
            <a:r>
              <a:rPr lang="he-IL" sz="2800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מבוך. </a:t>
            </a:r>
            <a:endParaRPr lang="he-IL" sz="2800" b="1" dirty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323528" y="3573016"/>
            <a:ext cx="3740150" cy="3284984"/>
            <a:chOff x="323528" y="3573016"/>
            <a:chExt cx="3740150" cy="3284984"/>
          </a:xfrm>
        </p:grpSpPr>
        <p:pic>
          <p:nvPicPr>
            <p:cNvPr id="5" name="תמונה 4" descr="http://www.orianit2.edu-negev.gov.il/nitzanim/cp/homepage/Images/%D7%9E%D7%91%D7%95%D7%9A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4221088"/>
              <a:ext cx="3740150" cy="245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תמונה 5" descr="http://www.kikarhashabat.co.il/data/forum/att/ic/6xkrirmz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573016"/>
              <a:ext cx="1007745" cy="9289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תמונה 6" descr="http://www.prog.co.il/picture.php?albumid=725&amp;pictureid=13989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482" r="33058" b="37931"/>
            <a:stretch>
              <a:fillRect/>
            </a:stretch>
          </p:blipFill>
          <p:spPr bwMode="auto">
            <a:xfrm>
              <a:off x="1259632" y="6074229"/>
              <a:ext cx="595085" cy="78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מלבן 8"/>
          <p:cNvSpPr/>
          <p:nvPr/>
        </p:nvSpPr>
        <p:spPr>
          <a:xfrm>
            <a:off x="1259632" y="22768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בתוך המבוך ישנם מספרים מ-1 עד 10. בתוך כל עיגול יש </a:t>
            </a:r>
            <a:r>
              <a:rPr lang="he-IL" sz="2800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מספר.</a:t>
            </a:r>
            <a:endParaRPr lang="he-IL" sz="2800" b="1" dirty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588097" y="4437112"/>
            <a:ext cx="2831775" cy="2017713"/>
            <a:chOff x="2879" y="4990"/>
            <a:chExt cx="4459" cy="3177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4068" y="7584"/>
              <a:ext cx="595" cy="58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>
              <a:off x="4834" y="7115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5965" y="7286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3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auto">
            <a:xfrm>
              <a:off x="6766" y="6691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7" name="Oval 7"/>
            <p:cNvSpPr>
              <a:spLocks noChangeArrowheads="1"/>
            </p:cNvSpPr>
            <p:nvPr/>
          </p:nvSpPr>
          <p:spPr bwMode="auto">
            <a:xfrm>
              <a:off x="5108" y="6201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5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Oval 8"/>
            <p:cNvSpPr>
              <a:spLocks noChangeArrowheads="1"/>
            </p:cNvSpPr>
            <p:nvPr/>
          </p:nvSpPr>
          <p:spPr bwMode="auto">
            <a:xfrm>
              <a:off x="6766" y="5846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965" y="5104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7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108" y="5471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8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4068" y="5251"/>
              <a:ext cx="572" cy="59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9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879" y="4990"/>
              <a:ext cx="800" cy="709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D0D0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355976" y="1916832"/>
            <a:ext cx="43957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בחלקו הראשון של החידון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יהיו 10 שאלות רב ברירה,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עליכם לצבוע את העיגול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עם מספר השאלה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לפי צבע התשובה הנכונה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שתופיע על גבי המסך,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 את הצבעים שאתם בטח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 כבר זוכרים בעל פה: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 א – אדום, ב – צהוב,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ea typeface="Calibri" pitchFamily="34" charset="0"/>
                <a:cs typeface="BN Alpaca" pitchFamily="2" charset="-79"/>
              </a:rPr>
              <a:t>ג – ירוק, ד – כחול.</a:t>
            </a:r>
            <a:endParaRPr kumimoji="0" lang="he-IL" sz="4000" b="0" i="0" u="none" strike="noStrike" cap="none" normalizeH="0" baseline="0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899592" y="2132856"/>
            <a:ext cx="3024336" cy="884435"/>
            <a:chOff x="2073584" y="2061591"/>
            <a:chExt cx="5901499" cy="1244475"/>
          </a:xfrm>
        </p:grpSpPr>
        <p:pic>
          <p:nvPicPr>
            <p:cNvPr id="2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 flipH="1">
              <a:off x="2073584" y="2061591"/>
              <a:ext cx="276416" cy="1244475"/>
            </a:xfrm>
            <a:prstGeom prst="rect">
              <a:avLst/>
            </a:prstGeom>
            <a:noFill/>
          </p:spPr>
        </p:pic>
        <p:pic>
          <p:nvPicPr>
            <p:cNvPr id="24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4077693" y="2142136"/>
              <a:ext cx="297043" cy="1061897"/>
            </a:xfrm>
            <a:prstGeom prst="rect">
              <a:avLst/>
            </a:prstGeom>
            <a:noFill/>
          </p:spPr>
        </p:pic>
        <p:pic>
          <p:nvPicPr>
            <p:cNvPr id="25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5744262" y="2112118"/>
              <a:ext cx="307570" cy="1129317"/>
            </a:xfrm>
            <a:prstGeom prst="rect">
              <a:avLst/>
            </a:prstGeom>
            <a:noFill/>
          </p:spPr>
        </p:pic>
        <p:pic>
          <p:nvPicPr>
            <p:cNvPr id="26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2713791">
              <a:off x="7716642" y="2120024"/>
              <a:ext cx="258441" cy="1074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9" grpId="0"/>
      <p:bldP spid="9" grpId="1"/>
      <p:bldP spid="153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 smtClean="0">
                <a:ln w="28575">
                  <a:solidFill>
                    <a:srgbClr val="FFC000"/>
                  </a:solidFill>
                </a:ln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שימו     !</a:t>
            </a:r>
            <a:endParaRPr lang="he-IL" sz="5400" b="1" dirty="0">
              <a:ln w="28575">
                <a:solidFill>
                  <a:srgbClr val="FFC000"/>
                </a:solidFill>
              </a:ln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רק התלמיד שיענה נכון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– </a:t>
            </a:r>
          </a:p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ויצליח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לפתוח את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הדרך לבית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המקדש, </a:t>
            </a:r>
            <a:endParaRPr lang="he-IL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יוכל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לקבל את מלוא הנקודות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בחלק זה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. </a:t>
            </a:r>
            <a:endParaRPr lang="he-IL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לכל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תשובה נכונה </a:t>
            </a:r>
            <a:r>
              <a:rPr lang="he-IL" b="1" dirty="0" err="1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תנתן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 נקודה אחת. </a:t>
            </a:r>
            <a:endParaRPr lang="he-IL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סך הכל ניתן </a:t>
            </a: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לצבור בחלק זה 10 נקודות.</a:t>
            </a:r>
            <a:endParaRPr lang="en-US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b="1" dirty="0" smtClean="0">
                <a:ln w="28575">
                  <a:solidFill>
                    <a:srgbClr val="050046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הזמן הניתן לכל שאלה: 30 שניות בלבד!!!</a:t>
            </a:r>
            <a:endParaRPr lang="en-US" b="1" dirty="0" smtClean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r>
              <a:rPr lang="he-IL" sz="4000" b="1" dirty="0" smtClean="0">
                <a:ln w="28575">
                  <a:solidFill>
                    <a:srgbClr val="FFC000"/>
                  </a:solidFill>
                </a:ln>
                <a:solidFill>
                  <a:srgbClr val="050046"/>
                </a:solidFill>
                <a:effectLst>
                  <a:glow rad="101600">
                    <a:srgbClr val="050046">
                      <a:alpha val="60000"/>
                    </a:srgbClr>
                  </a:glow>
                </a:effectLst>
                <a:latin typeface="BN Alpaca" pitchFamily="2" charset="-79"/>
                <a:cs typeface="BN Alpaca" pitchFamily="2" charset="-79"/>
              </a:rPr>
              <a:t>בהצלחה!!!</a:t>
            </a:r>
            <a:endParaRPr lang="en-US" sz="4000" b="1" dirty="0" smtClean="0">
              <a:ln w="28575">
                <a:solidFill>
                  <a:srgbClr val="FFC000"/>
                </a:solidFill>
              </a:ln>
              <a:solidFill>
                <a:srgbClr val="050046"/>
              </a:solidFill>
              <a:effectLst>
                <a:glow rad="101600">
                  <a:srgbClr val="050046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  <a:p>
            <a:pPr algn="ctr">
              <a:buNone/>
            </a:pPr>
            <a:endParaRPr lang="he-IL" b="1" dirty="0">
              <a:ln w="28575">
                <a:solidFill>
                  <a:srgbClr val="050046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BN Alpaca" pitchFamily="2" charset="-79"/>
              <a:cs typeface="BN Alpaca" pitchFamily="2" charset="-79"/>
            </a:endParaRPr>
          </a:p>
        </p:txBody>
      </p:sp>
      <p:pic>
        <p:nvPicPr>
          <p:cNvPr id="16386" name="Picture 2" descr="http://www.cil.org.il/wp-content/uploads/2013/01/al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32656"/>
            <a:ext cx="1080120" cy="997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כמה </a:t>
            </a:r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שערים היו בהר הבית?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28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827584" y="3680027"/>
            <a:ext cx="3528392" cy="2341261"/>
            <a:chOff x="827584" y="3680027"/>
            <a:chExt cx="3528392" cy="2341261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ד. 7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261543" y="3680027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15" name="קבוצה 14"/>
          <p:cNvGrpSpPr/>
          <p:nvPr/>
        </p:nvGrpSpPr>
        <p:grpSpPr>
          <a:xfrm>
            <a:off x="827584" y="1367856"/>
            <a:ext cx="3528392" cy="2349176"/>
            <a:chOff x="827584" y="1367856"/>
            <a:chExt cx="3528392" cy="2349176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ג. 5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3423546" y="1367856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16" name="קבוצה 15"/>
          <p:cNvGrpSpPr/>
          <p:nvPr/>
        </p:nvGrpSpPr>
        <p:grpSpPr>
          <a:xfrm>
            <a:off x="5004048" y="3803511"/>
            <a:ext cx="3528392" cy="2217777"/>
            <a:chOff x="5004048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04048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 3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371142"/>
            <a:ext cx="3528392" cy="2345890"/>
            <a:chOff x="5004048" y="1371142"/>
            <a:chExt cx="3528392" cy="23458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 10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2713791">
              <a:off x="7784011" y="1371142"/>
              <a:ext cx="431058" cy="1106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28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כיצד נקרא החלל שהפריד בין הסורג לחומת העזרה?</a:t>
            </a:r>
            <a:endParaRPr lang="en-US" sz="28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28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7"/>
            <a:ext cx="3528392" cy="2341261"/>
            <a:chOff x="827584" y="3680027"/>
            <a:chExt cx="3528392" cy="2341261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ד. חיל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261543" y="3680027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367856"/>
            <a:ext cx="3528392" cy="2349176"/>
            <a:chOff x="827584" y="1367856"/>
            <a:chExt cx="3528392" cy="2349176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ג. חצר העזרה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3423546" y="1367856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76056" y="3803511"/>
            <a:ext cx="3528392" cy="2217777"/>
            <a:chOff x="5076056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76056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בית המוקד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371142"/>
            <a:ext cx="3528392" cy="2345890"/>
            <a:chOff x="5004048" y="1371142"/>
            <a:chExt cx="3528392" cy="23458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lvl="0"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עזרת נשים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2713791">
              <a:off x="7784011" y="1371142"/>
              <a:ext cx="431058" cy="11061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למה שימשה "לשכת הנזירים"?</a:t>
            </a:r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7"/>
            <a:ext cx="3528392" cy="2341261"/>
            <a:chOff x="827584" y="3680027"/>
            <a:chExt cx="3528392" cy="2341261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נזיר שנטמא הגיע </a:t>
              </a:r>
              <a:r>
                <a:rPr lang="he-IL" sz="3200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להטהר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שם.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261543" y="3680027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437543"/>
            <a:ext cx="3528392" cy="2279489"/>
            <a:chOff x="827584" y="1437543"/>
            <a:chExt cx="3528392" cy="2279489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בה התפללו הנזירים כל תקופת ימי נזירותם.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3855595" y="1437543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76056" y="3803511"/>
            <a:ext cx="3528392" cy="2217777"/>
            <a:chOff x="5076056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76056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שם אחסנו את קורבנות הנזירים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28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בה בישלו הנזירים את שלמיהם, גילחו את שערותיהם ושרפו אותם.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8104923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מה </a:t>
            </a:r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היה שמו של השער המרכזי שהיה בכניסה </a:t>
            </a:r>
            <a:r>
              <a:rPr lang="he-IL" sz="3600" b="1" dirty="0" err="1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ל'עזרה</a:t>
            </a:r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 הגדולה'?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7"/>
            <a:ext cx="3528392" cy="2341261"/>
            <a:chOff x="827584" y="3680027"/>
            <a:chExt cx="3528392" cy="2341261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שער </a:t>
              </a:r>
              <a:r>
                <a:rPr lang="he-IL" sz="3200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הכהנים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261543" y="3680027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437543"/>
            <a:ext cx="3528392" cy="2279489"/>
            <a:chOff x="827584" y="1437543"/>
            <a:chExt cx="3528392" cy="2279489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שער </a:t>
              </a:r>
              <a:r>
                <a:rPr lang="he-IL" sz="3200" b="1" dirty="0" err="1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ניקנור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3855595" y="1437543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76056" y="3803511"/>
            <a:ext cx="3528392" cy="2217777"/>
            <a:chOff x="5076056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76056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 שער ירושלים</a:t>
              </a:r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 שער שושן</a:t>
              </a:r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0046"/>
            </a:gs>
            <a:gs pos="10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539552" y="332656"/>
            <a:ext cx="799288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he-IL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lvl="0" algn="ctr"/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האם נעלו </a:t>
            </a:r>
            <a:r>
              <a:rPr lang="he-IL" sz="3600" b="1" dirty="0" err="1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הכהנים</a:t>
            </a:r>
            <a:r>
              <a:rPr lang="he-IL" sz="3600" b="1" dirty="0" smtClean="0">
                <a:solidFill>
                  <a:srgbClr val="050046"/>
                </a:solidFill>
                <a:latin typeface="BN Alpaca" pitchFamily="2" charset="-79"/>
                <a:cs typeface="BN Alpaca" pitchFamily="2" charset="-79"/>
              </a:rPr>
              <a:t> נעליים בזמן עבודתם? אם כן – באיזה סוג?</a:t>
            </a:r>
            <a:endParaRPr lang="en-US" sz="3600" b="1" dirty="0" smtClean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  <a:p>
            <a:pPr algn="ctr"/>
            <a:endParaRPr lang="he-IL" sz="3600" b="1" dirty="0">
              <a:solidFill>
                <a:srgbClr val="050046"/>
              </a:solidFill>
              <a:latin typeface="BN Alpaca" pitchFamily="2" charset="-79"/>
              <a:cs typeface="BN Alpaca" pitchFamily="2" charset="-79"/>
            </a:endParaRPr>
          </a:p>
        </p:txBody>
      </p:sp>
      <p:grpSp>
        <p:nvGrpSpPr>
          <p:cNvPr id="2" name="קבוצה 16"/>
          <p:cNvGrpSpPr/>
          <p:nvPr/>
        </p:nvGrpSpPr>
        <p:grpSpPr>
          <a:xfrm>
            <a:off x="827584" y="3680028"/>
            <a:ext cx="3528392" cy="2341260"/>
            <a:chOff x="827584" y="3680028"/>
            <a:chExt cx="3528392" cy="2341260"/>
          </a:xfrm>
        </p:grpSpPr>
        <p:sp>
          <p:nvSpPr>
            <p:cNvPr id="6" name="מלבן מעוגל 5"/>
            <p:cNvSpPr/>
            <p:nvPr/>
          </p:nvSpPr>
          <p:spPr>
            <a:xfrm>
              <a:off x="827584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ד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.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עבדו עם הנעליים הרגילות שלהם.</a:t>
              </a:r>
              <a:endParaRPr lang="en-US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0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691" r="80428" b="-1368"/>
            <a:stretch>
              <a:fillRect/>
            </a:stretch>
          </p:blipFill>
          <p:spPr bwMode="auto">
            <a:xfrm rot="12752400">
              <a:off x="3765599" y="3680028"/>
              <a:ext cx="466961" cy="1154039"/>
            </a:xfrm>
            <a:prstGeom prst="rect">
              <a:avLst/>
            </a:prstGeom>
            <a:noFill/>
          </p:spPr>
        </p:pic>
      </p:grpSp>
      <p:grpSp>
        <p:nvGrpSpPr>
          <p:cNvPr id="3" name="קבוצה 14"/>
          <p:cNvGrpSpPr/>
          <p:nvPr/>
        </p:nvGrpSpPr>
        <p:grpSpPr>
          <a:xfrm>
            <a:off x="827584" y="1437543"/>
            <a:ext cx="3528392" cy="2279489"/>
            <a:chOff x="827584" y="1437543"/>
            <a:chExt cx="3528392" cy="2279489"/>
          </a:xfrm>
        </p:grpSpPr>
        <p:sp>
          <p:nvSpPr>
            <p:cNvPr id="7" name="מלבן מעוגל 6"/>
            <p:cNvSpPr/>
            <p:nvPr/>
          </p:nvSpPr>
          <p:spPr>
            <a:xfrm>
              <a:off x="827584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ג.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עבדו עם נעלי בד לבנות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1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614" b="-1363"/>
            <a:stretch>
              <a:fillRect/>
            </a:stretch>
          </p:blipFill>
          <p:spPr bwMode="auto">
            <a:xfrm rot="13001740">
              <a:off x="3855595" y="1437543"/>
              <a:ext cx="456941" cy="1127862"/>
            </a:xfrm>
            <a:prstGeom prst="rect">
              <a:avLst/>
            </a:prstGeom>
            <a:noFill/>
          </p:spPr>
        </p:pic>
      </p:grpSp>
      <p:grpSp>
        <p:nvGrpSpPr>
          <p:cNvPr id="9" name="קבוצה 15"/>
          <p:cNvGrpSpPr/>
          <p:nvPr/>
        </p:nvGrpSpPr>
        <p:grpSpPr>
          <a:xfrm>
            <a:off x="5076056" y="3803511"/>
            <a:ext cx="3528392" cy="2217777"/>
            <a:chOff x="5076056" y="3803511"/>
            <a:chExt cx="3528392" cy="2217777"/>
          </a:xfrm>
        </p:grpSpPr>
        <p:sp>
          <p:nvSpPr>
            <p:cNvPr id="5" name="מלבן מעוגל 4"/>
            <p:cNvSpPr/>
            <p:nvPr/>
          </p:nvSpPr>
          <p:spPr>
            <a:xfrm>
              <a:off x="5076056" y="4221088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ב. עבדו יחפים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he-IL" sz="3200" b="1" dirty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</p:txBody>
        </p:sp>
        <p:pic>
          <p:nvPicPr>
            <p:cNvPr id="12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849" r="19294" b="1687"/>
            <a:stretch>
              <a:fillRect/>
            </a:stretch>
          </p:blipFill>
          <p:spPr bwMode="auto">
            <a:xfrm rot="13013414">
              <a:off x="7771753" y="3803511"/>
              <a:ext cx="363614" cy="945637"/>
            </a:xfrm>
            <a:prstGeom prst="rect">
              <a:avLst/>
            </a:prstGeom>
            <a:noFill/>
          </p:spPr>
        </p:pic>
      </p:grpSp>
      <p:grpSp>
        <p:nvGrpSpPr>
          <p:cNvPr id="14" name="קבוצה 13"/>
          <p:cNvGrpSpPr/>
          <p:nvPr/>
        </p:nvGrpSpPr>
        <p:grpSpPr>
          <a:xfrm>
            <a:off x="5004048" y="1203968"/>
            <a:ext cx="3528392" cy="2482690"/>
            <a:chOff x="5004048" y="1234342"/>
            <a:chExt cx="3528392" cy="2482690"/>
          </a:xfrm>
        </p:grpSpPr>
        <p:sp>
          <p:nvSpPr>
            <p:cNvPr id="8" name="מלבן מעוגל 7"/>
            <p:cNvSpPr/>
            <p:nvPr/>
          </p:nvSpPr>
          <p:spPr>
            <a:xfrm>
              <a:off x="5004048" y="1916832"/>
              <a:ext cx="3528392" cy="1800200"/>
            </a:xfrm>
            <a:prstGeom prst="roundRect">
              <a:avLst/>
            </a:prstGeom>
            <a:solidFill>
              <a:srgbClr val="050046"/>
            </a:solidFill>
            <a:ln w="762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/>
              <a:endParaRPr lang="he-IL" sz="2800" dirty="0" smtClean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  <a:p>
              <a:pPr algn="ctr"/>
              <a:endParaRPr lang="he-IL" sz="3200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r>
                <a:rPr lang="he-IL" sz="3200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א.</a:t>
              </a:r>
              <a:r>
                <a:rPr lang="he-IL" sz="3200" dirty="0" smtClean="0"/>
                <a:t> 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עבדו עם גרבי זהב לרגליהם</a:t>
              </a:r>
              <a:r>
                <a:rPr lang="he-IL" sz="3200" b="1" dirty="0" smtClean="0">
                  <a:solidFill>
                    <a:srgbClr val="FFC000"/>
                  </a:solidFill>
                  <a:latin typeface="BN Zika" pitchFamily="2" charset="-79"/>
                  <a:cs typeface="BN Zika" pitchFamily="2" charset="-79"/>
                </a:rPr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lvl="0" algn="ctr"/>
              <a:r>
                <a:rPr lang="he-IL" sz="3200" dirty="0" smtClean="0"/>
                <a:t> </a:t>
              </a:r>
              <a:endParaRPr lang="en-US" sz="3200" b="1" dirty="0" smtClean="0">
                <a:solidFill>
                  <a:srgbClr val="FFC000"/>
                </a:solidFill>
                <a:latin typeface="BN Zika" pitchFamily="2" charset="-79"/>
                <a:cs typeface="BN Zika" pitchFamily="2" charset="-79"/>
              </a:endParaRPr>
            </a:p>
            <a:p>
              <a:pPr algn="ctr"/>
              <a:endParaRPr lang="he-IL" sz="2800" b="1" dirty="0">
                <a:solidFill>
                  <a:srgbClr val="FFC000"/>
                </a:solidFill>
                <a:latin typeface="BN Alpaca" pitchFamily="2" charset="-79"/>
                <a:cs typeface="BN Alpaca" pitchFamily="2" charset="-79"/>
              </a:endParaRPr>
            </a:p>
          </p:txBody>
        </p:sp>
        <p:pic>
          <p:nvPicPr>
            <p:cNvPr id="13" name="Picture 8" descr="http://www.galim.org.il/pools/files/GalimGifs/GalimGifPicture/669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81" t="-1691" r="59051" b="-5273"/>
            <a:stretch>
              <a:fillRect/>
            </a:stretch>
          </p:blipFill>
          <p:spPr bwMode="auto">
            <a:xfrm rot="13227980">
              <a:off x="7888900" y="1234342"/>
              <a:ext cx="410284" cy="10528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912</Words>
  <Application>Microsoft Office PowerPoint</Application>
  <PresentationFormat>‫הצגה על המסך (4:3)</PresentationFormat>
  <Paragraphs>305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0" baseType="lpstr">
      <vt:lpstr>Arial</vt:lpstr>
      <vt:lpstr>BN Alpaca</vt:lpstr>
      <vt:lpstr>Calibri</vt:lpstr>
      <vt:lpstr>Times New Roman</vt:lpstr>
      <vt:lpstr>BN Begilophim</vt:lpstr>
      <vt:lpstr>BN Zika</vt:lpstr>
      <vt:lpstr>ערכת נושא של Office</vt:lpstr>
      <vt:lpstr>חידון מסכם </vt:lpstr>
      <vt:lpstr>שקופית 2</vt:lpstr>
      <vt:lpstr>כעת נערוך חידון מסכם. </vt:lpstr>
      <vt:lpstr>שימו     !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כעת נעבור לשלב ב' של החידון. </vt:lpstr>
      <vt:lpstr> הר הבית </vt:lpstr>
      <vt:lpstr> עזרת נשים </vt:lpstr>
      <vt:lpstr> העזרה </vt:lpstr>
      <vt:lpstr> ההיכל </vt:lpstr>
      <vt:lpstr>           כעת, לאחר שעניתם על כל השאלות, בדקו את התשובות. מי שהצליח לצבור את מספר הנקודות הגבוה ביותר הוא המנצח!  </vt:lpstr>
      <vt:lpstr>            </vt:lpstr>
      <vt:lpstr>            </vt:lpstr>
      <vt:lpstr>שקופית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חידון מסכם </dc:title>
  <cp:lastModifiedBy>WINXP</cp:lastModifiedBy>
  <cp:revision>13</cp:revision>
  <dcterms:modified xsi:type="dcterms:W3CDTF">2013-06-27T07:29:36Z</dcterms:modified>
</cp:coreProperties>
</file>