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0C92E6-D903-4CC5-9A84-FDBE1A9D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79A173C-368D-4611-967E-E648E2A05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29BF23F-3E58-4B5E-BCC7-BA3D95E1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FD7A3E-3D15-4783-9A80-3045CD47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76832E-C105-454E-B09E-BCC4ED7F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9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A8D4A1-BCC8-4D85-9FA2-B67A22EC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1C156DE-AD8C-4CBB-84CA-10824BA18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A075472-5417-4E6E-AFD8-535E7FB1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EE48314-E81A-4A0F-86FA-374B281D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2C7EE8-A611-4055-96DD-16BA8E98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19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3A59A1D-919E-44E9-A3A3-7B16F7214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0E0F7E2-2F97-4A49-91A7-67962BC99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F8F8B5-6D88-482F-ADA4-D3A7466F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781602-0920-4A3B-A4A4-0545336E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8ECDB7-1A45-4DF3-A021-849456BB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91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7F74BC-B419-4270-8091-542A0092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769525-110E-4492-BE96-E273B2D2F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66B70D-EF37-4A10-BCC1-35F01373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8B6F312-E045-4D8B-9FF4-E4066E3A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446AFB-30CD-46F1-8BD4-A8FD0A21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9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F6DE09-89F7-4576-B008-D593BBEF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27AADA2-C5F2-4319-985A-C939B2483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289959D-4E71-4F34-B777-D1406CD1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3EF323-BDE5-41F7-B359-9210D4C0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1672C0D-BD80-4756-A096-338E3F81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043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B22983-B714-4AED-9C9C-79EFAD86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A29AF3-F7E3-482D-909D-4094522A8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6C72F82-B255-4D2B-8A03-66603DA1B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AF561EF-82AA-4755-AB25-7A4D9FE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B9F44B-850A-4538-929B-A92254B0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6627A3F-4131-45BD-B817-E9EE0FC2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25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024B1A-377E-41D8-86C3-5256C143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1D712BC-EA45-46D3-A404-7E0325F26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3B93383-D4E4-4A63-9903-8E8E50206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9DAA587-753D-4520-B9DF-6CE743315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6FF6DC1-2A98-42D4-9074-C01F80A6A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43EEF90-5AB5-40A5-8C17-8B678E96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90758CA-22AB-4948-928D-0B9CFF3A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B1DF01E-D538-49E5-82B7-E5C9E99A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512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561055-E91B-4EA3-8D24-1C512D83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1D0BDA1-23B9-492B-AF77-F494D9EC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396E90E-58FA-4E2E-856B-93229F85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5A4987A-D82C-4140-A350-E62D6B9F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148966F-44BD-422A-A24F-553C6D3A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CC8F89E-01C7-40E7-BAE8-0708B6F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910328A-0BDB-436F-9522-B3D72A53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93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47690B-4382-46C0-8B63-DCA20A1C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6AC0BE6-BC63-4331-A582-4538F197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9644905-8FC0-4970-A105-6B8412805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57C6EFD-9880-47E1-93A7-24582C12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D0D888A-CE25-415C-82CF-F87D1C06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431D47F-333F-4D8D-A974-0BD5EBD3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52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5F94A3-9861-4EE2-A2E4-EA7EC0B8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12C277C-7D08-4C26-BAFD-502FFEC8B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441778A-3351-43C4-B57B-4378CC44C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E0F418A-B269-413D-92DC-72AAC776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E09F2DD-E7C1-411C-A9FF-DCB1B21F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042E7F1-51EF-4306-BF48-C0801845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35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6439805-93E3-480A-B65E-BD54ED98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BD62BB2-25C1-446E-9573-167F9558F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1C8292-DC9A-4EF7-A829-01F58F20B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6B24-2D03-4BB5-BFD4-562AD4BFA1E9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9BDED7-CBD9-4826-BA4D-6BAAF986B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F6FAEAB-7CAD-4A6E-9E6A-306CDFA47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7C7B-4FE5-46B6-8C28-FE3C88E7E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5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7AE975B-2958-4DC8-88C9-FAF7399E5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63"/>
          <a:stretch/>
        </p:blipFill>
        <p:spPr>
          <a:xfrm>
            <a:off x="10008066" y="459631"/>
            <a:ext cx="1652265" cy="171683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3495140-75AA-4993-B045-AD707040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06" b="91806" l="19766" r="73281">
                        <a14:foregroundMark x1="57705" y1="63677" x2="57266" y2="64583"/>
                        <a14:foregroundMark x1="64141" y1="51111" x2="68984" y2="53194"/>
                        <a14:foregroundMark x1="68984" y1="53194" x2="70234" y2="59861"/>
                        <a14:foregroundMark x1="70234" y1="59861" x2="67656" y2="65833"/>
                        <a14:foregroundMark x1="67656" y1="65833" x2="65781" y2="65972"/>
                        <a14:foregroundMark x1="60313" y1="51667" x2="61060" y2="57205"/>
                        <a14:foregroundMark x1="58697" y1="64969" x2="55156" y2="67361"/>
                        <a14:foregroundMark x1="55156" y1="67361" x2="51484" y2="64167"/>
                        <a14:foregroundMark x1="51484" y1="64167" x2="51250" y2="53611"/>
                        <a14:foregroundMark x1="55937" y1="50972" x2="55391" y2="56667"/>
                        <a14:foregroundMark x1="46875" y1="50972" x2="47813" y2="54722"/>
                        <a14:foregroundMark x1="39453" y1="51111" x2="41719" y2="54306"/>
                        <a14:foregroundMark x1="33672" y1="51806" x2="33828" y2="55556"/>
                        <a14:foregroundMark x1="41094" y1="58194" x2="41250" y2="59028"/>
                        <a14:foregroundMark x1="27578" y1="55833" x2="27891" y2="56944"/>
                        <a14:foregroundMark x1="24297" y1="51250" x2="28281" y2="51806"/>
                        <a14:foregroundMark x1="28281" y1="51806" x2="28594" y2="56944"/>
                        <a14:foregroundMark x1="32031" y1="51667" x2="32813" y2="56944"/>
                        <a14:foregroundMark x1="32969" y1="59028" x2="33125" y2="62222"/>
                        <a14:foregroundMark x1="28281" y1="58472" x2="28203" y2="61389"/>
                        <a14:foregroundMark x1="22969" y1="50694" x2="24219" y2="51389"/>
                        <a14:foregroundMark x1="36563" y1="75139" x2="38047" y2="80139"/>
                        <a14:foregroundMark x1="43047" y1="74306" x2="41563" y2="76667"/>
                        <a14:foregroundMark x1="45781" y1="74167" x2="45000" y2="76806"/>
                        <a14:foregroundMark x1="49609" y1="75278" x2="54063" y2="75278"/>
                        <a14:foregroundMark x1="54063" y1="75278" x2="56953" y2="79028"/>
                        <a14:foregroundMark x1="50078" y1="79444" x2="50938" y2="85694"/>
                        <a14:foregroundMark x1="56953" y1="80278" x2="57422" y2="92083"/>
                        <a14:foregroundMark x1="22734" y1="36667" x2="21406" y2="43194"/>
                        <a14:foregroundMark x1="21406" y1="43194" x2="23672" y2="41806"/>
                        <a14:foregroundMark x1="22969" y1="17917" x2="20313" y2="16806"/>
                        <a14:foregroundMark x1="20469" y1="41111" x2="19766" y2="42500"/>
                        <a14:foregroundMark x1="73281" y1="42361" x2="73281" y2="43056"/>
                        <a14:backgroundMark x1="61406" y1="58611" x2="61250" y2="59167"/>
                        <a14:backgroundMark x1="59375" y1="64722" x2="59062" y2="64722"/>
                        <a14:backgroundMark x1="61719" y1="59167" x2="61172" y2="59306"/>
                        <a14:backgroundMark x1="61172" y1="58194" x2="60938" y2="60833"/>
                        <a14:backgroundMark x1="60938" y1="60972" x2="58828" y2="65139"/>
                        <a14:backgroundMark x1="21328" y1="43333" x2="21328" y2="43333"/>
                        <a14:backgroundMark x1="21563" y1="43194" x2="21563" y2="43194"/>
                        <a14:backgroundMark x1="21641" y1="43194" x2="21172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9505" r="20484" b="2993"/>
          <a:stretch/>
        </p:blipFill>
        <p:spPr>
          <a:xfrm>
            <a:off x="2421622" y="475080"/>
            <a:ext cx="7348756" cy="59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5D05FF9A-2C50-4B75-88C4-42DA45BC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689011" y="476775"/>
            <a:ext cx="11100318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9. מדוע אנו שמחים בעת קיום מצות?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851170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כך אנו זוכים להתחבר עם ה'</a:t>
            </a:r>
          </a:p>
          <a:p>
            <a:pPr defTabSz="457200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כי המצוות מעניינות</a:t>
            </a:r>
          </a:p>
          <a:p>
            <a:pPr defTabSz="457200">
              <a:lnSpc>
                <a:spcPct val="150000"/>
              </a:lnSpc>
            </a:pPr>
            <a:r>
              <a:rPr lang="he-IL" sz="6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כי אנו מקבלים עליהן שכר גדול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190913" y="2425859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ה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190913" y="377644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ח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190913" y="5127025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י</a:t>
            </a:r>
          </a:p>
        </p:txBody>
      </p:sp>
    </p:spTree>
    <p:extLst>
      <p:ext uri="{BB962C8B-B14F-4D97-AF65-F5344CB8AC3E}">
        <p14:creationId xmlns:p14="http://schemas.microsoft.com/office/powerpoint/2010/main" val="359789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5D5F1609-6AF6-44C1-96D9-0A5109FE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91682" y="486560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10. לכל אחד מהיהודים יש: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את אותו גוף בדיוק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את אותה נשמה בדיוק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את אותן התכונות בדיוק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ר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ח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א</a:t>
            </a:r>
          </a:p>
        </p:txBody>
      </p:sp>
    </p:spTree>
    <p:extLst>
      <p:ext uri="{BB962C8B-B14F-4D97-AF65-F5344CB8AC3E}">
        <p14:creationId xmlns:p14="http://schemas.microsoft.com/office/powerpoint/2010/main" val="3898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B76A635B-56E0-4C2C-B9E2-F4C0AC9CE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80511" y="847287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11. מדוע חשוב להביט בסידור </a:t>
            </a:r>
          </a:p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בזמן התפילה? </a:t>
            </a:r>
          </a:p>
          <a:p>
            <a:pPr algn="ctr" defTabSz="457200"/>
            <a:r>
              <a:rPr lang="he-IL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: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377506" y="1960227"/>
            <a:ext cx="10733984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5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כדי שאמירת המילים תהיה מדויקת</a:t>
            </a:r>
          </a:p>
          <a:p>
            <a:pPr defTabSz="457200">
              <a:lnSpc>
                <a:spcPct val="150000"/>
              </a:lnSpc>
            </a:pPr>
            <a:r>
              <a:rPr lang="he-IL" sz="5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כדי לעזור לעצמנו להתרכז בתפילה, </a:t>
            </a:r>
          </a:p>
          <a:p>
            <a:pPr defTabSz="457200">
              <a:lnSpc>
                <a:spcPct val="150000"/>
              </a:lnSpc>
            </a:pPr>
            <a:r>
              <a:rPr lang="he-IL" sz="5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בלי הסחות דעת</a:t>
            </a:r>
          </a:p>
          <a:p>
            <a:pPr defTabSz="457200">
              <a:lnSpc>
                <a:spcPct val="150000"/>
              </a:lnSpc>
            </a:pPr>
            <a:r>
              <a:rPr lang="he-IL" sz="5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שתי התשובות נכונות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199302" y="2060895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נ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199302" y="331505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ש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199302" y="5729681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99967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448A0E3C-72EB-4FE9-82C2-B1559952B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80510" y="728644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12. מתי יבוא המשיח?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-394283" y="1957432"/>
            <a:ext cx="11354771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כשכל האנשים ישתו מי מעיין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כשהחסידים ילמדו חסידות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כשמעיינות החסידות יגיעו למקומות רחוקים.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0960488" y="2678884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ב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0960488" y="3889525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ס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0960488" y="5150099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ד</a:t>
            </a:r>
          </a:p>
        </p:txBody>
      </p:sp>
    </p:spTree>
    <p:extLst>
      <p:ext uri="{BB962C8B-B14F-4D97-AF65-F5344CB8AC3E}">
        <p14:creationId xmlns:p14="http://schemas.microsoft.com/office/powerpoint/2010/main" val="337491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278C4801-D1E4-455A-8FE0-95BF16CD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91682" y="671118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13. איך ילדים יכולים להפיץ </a:t>
            </a:r>
          </a:p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את המעיינות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411062" y="1977005"/>
            <a:ext cx="10700428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/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כאשר הם מלמדים ילדים אחרים כיצד להתנהג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כאשר הם לומדים מילדים אחרים כיצד להתנהג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תשובות א' וב' נכונות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כ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192011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ג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343787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ש</a:t>
            </a:r>
          </a:p>
        </p:txBody>
      </p:sp>
    </p:spTree>
    <p:extLst>
      <p:ext uri="{BB962C8B-B14F-4D97-AF65-F5344CB8AC3E}">
        <p14:creationId xmlns:p14="http://schemas.microsoft.com/office/powerpoint/2010/main" val="145806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E67F8837-9D17-4F35-A569-1612702B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100071" y="610996"/>
            <a:ext cx="10510292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14.כשאומרים את מילות התפילה בקול -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360728" y="1960227"/>
            <a:ext cx="10750762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/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אנו מקבלים על עצמנו לשמוע בקול ה'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אנו רומזים בכך לפסוק "הקול קול יעקב"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אנו עוזרים לעצמנו לכוון יותר במשמעות המילים בתפילה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111490" y="2069369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ד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111490" y="3190613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ח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122661" y="4311857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י</a:t>
            </a:r>
          </a:p>
        </p:txBody>
      </p:sp>
    </p:spTree>
    <p:extLst>
      <p:ext uri="{BB962C8B-B14F-4D97-AF65-F5344CB8AC3E}">
        <p14:creationId xmlns:p14="http://schemas.microsoft.com/office/powerpoint/2010/main" val="100292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B7F19636-FA8A-4CE9-A9C5-B3D1579EB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/>
            <a:r>
              <a:rPr lang="he-IL" sz="6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אלול</a:t>
            </a:r>
          </a:p>
          <a:p>
            <a:pPr defTabSz="457200">
              <a:lnSpc>
                <a:spcPct val="150000"/>
              </a:lnSpc>
            </a:pPr>
            <a:r>
              <a:rPr lang="he-IL" sz="6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תשרי</a:t>
            </a:r>
          </a:p>
          <a:p>
            <a:pPr defTabSz="457200">
              <a:lnSpc>
                <a:spcPct val="150000"/>
              </a:lnSpc>
            </a:pPr>
            <a:r>
              <a:rPr lang="he-IL" sz="6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חשוון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-426584" y="632456"/>
            <a:ext cx="12913453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15. תפילה כראוי בח"י אלול </a:t>
            </a:r>
            <a:br>
              <a:rPr lang="en-US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</a:br>
            <a:r>
              <a:rPr lang="he-IL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מתקנת את התפילות  שהתפללנו בחודש...?   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111489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א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111489" y="3570087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מ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111489" y="5167383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ד</a:t>
            </a:r>
          </a:p>
        </p:txBody>
      </p:sp>
    </p:spTree>
    <p:extLst>
      <p:ext uri="{BB962C8B-B14F-4D97-AF65-F5344CB8AC3E}">
        <p14:creationId xmlns:p14="http://schemas.microsoft.com/office/powerpoint/2010/main" val="93394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20C93B-B3AC-4421-80FD-6E2EF09B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00C8315-0950-4644-96B3-CE38209DF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A9B7271-44D2-4CFF-8E34-451D641292C8}"/>
              </a:ext>
            </a:extLst>
          </p:cNvPr>
          <p:cNvSpPr/>
          <p:nvPr/>
        </p:nvSpPr>
        <p:spPr>
          <a:xfrm>
            <a:off x="8845675" y="12293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3794EAD-B1FC-4336-AD53-F247B8F23A8C}"/>
              </a:ext>
            </a:extLst>
          </p:cNvPr>
          <p:cNvSpPr/>
          <p:nvPr/>
        </p:nvSpPr>
        <p:spPr>
          <a:xfrm>
            <a:off x="7575675" y="12293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F4165E6-D55C-4775-A68C-6716A4E7852C}"/>
              </a:ext>
            </a:extLst>
          </p:cNvPr>
          <p:cNvSpPr/>
          <p:nvPr/>
        </p:nvSpPr>
        <p:spPr>
          <a:xfrm>
            <a:off x="6305675" y="12293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0559EAD1-9A8E-491C-BEA7-D4E15953D725}"/>
              </a:ext>
            </a:extLst>
          </p:cNvPr>
          <p:cNvSpPr/>
          <p:nvPr/>
        </p:nvSpPr>
        <p:spPr>
          <a:xfrm>
            <a:off x="5035675" y="12293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1EAB6D20-19A2-4E66-A845-B8CD2F3D74F2}"/>
              </a:ext>
            </a:extLst>
          </p:cNvPr>
          <p:cNvSpPr/>
          <p:nvPr/>
        </p:nvSpPr>
        <p:spPr>
          <a:xfrm>
            <a:off x="3765675" y="12293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EB5F90B-335A-41C6-BBA6-0D1CF76ADCF7}"/>
              </a:ext>
            </a:extLst>
          </p:cNvPr>
          <p:cNvSpPr/>
          <p:nvPr/>
        </p:nvSpPr>
        <p:spPr>
          <a:xfrm>
            <a:off x="2495675" y="12293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6AC46A30-CFA9-442D-AA78-57E7B99378FC}"/>
              </a:ext>
            </a:extLst>
          </p:cNvPr>
          <p:cNvSpPr/>
          <p:nvPr/>
        </p:nvSpPr>
        <p:spPr>
          <a:xfrm>
            <a:off x="9550525" y="44805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84DA054-074F-4C3F-891B-C271CA35BCC7}"/>
              </a:ext>
            </a:extLst>
          </p:cNvPr>
          <p:cNvSpPr/>
          <p:nvPr/>
        </p:nvSpPr>
        <p:spPr>
          <a:xfrm>
            <a:off x="8280525" y="44805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C8B73CE6-9408-476A-A75C-E31E05D787AC}"/>
              </a:ext>
            </a:extLst>
          </p:cNvPr>
          <p:cNvSpPr/>
          <p:nvPr/>
        </p:nvSpPr>
        <p:spPr>
          <a:xfrm>
            <a:off x="7010525" y="44805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74FC0592-E1B1-42F0-A0C7-DF04E955FECB}"/>
              </a:ext>
            </a:extLst>
          </p:cNvPr>
          <p:cNvSpPr/>
          <p:nvPr/>
        </p:nvSpPr>
        <p:spPr>
          <a:xfrm>
            <a:off x="5740525" y="44805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3F3E067D-8C9F-4574-941C-F44528C09476}"/>
              </a:ext>
            </a:extLst>
          </p:cNvPr>
          <p:cNvSpPr/>
          <p:nvPr/>
        </p:nvSpPr>
        <p:spPr>
          <a:xfrm>
            <a:off x="4470525" y="44805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C1A5724A-9A21-4354-8ECC-E8EF9E5C9C35}"/>
              </a:ext>
            </a:extLst>
          </p:cNvPr>
          <p:cNvSpPr/>
          <p:nvPr/>
        </p:nvSpPr>
        <p:spPr>
          <a:xfrm>
            <a:off x="3200525" y="44805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756D169C-50BA-41A4-9D13-BD1FAABAA0FD}"/>
              </a:ext>
            </a:extLst>
          </p:cNvPr>
          <p:cNvSpPr/>
          <p:nvPr/>
        </p:nvSpPr>
        <p:spPr>
          <a:xfrm>
            <a:off x="1930525" y="44805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CAB5F5E-F899-4534-8100-0AD8633D4090}"/>
              </a:ext>
            </a:extLst>
          </p:cNvPr>
          <p:cNvSpPr/>
          <p:nvPr/>
        </p:nvSpPr>
        <p:spPr>
          <a:xfrm>
            <a:off x="2384780" y="333386"/>
            <a:ext cx="7500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rtl="0"/>
            <a:r>
              <a:rPr lang="he-IL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b Yogurt" panose="02020503050405020304" pitchFamily="18" charset="-79"/>
                <a:cs typeface="Fb Yogurt" panose="02020503050405020304" pitchFamily="18" charset="-79"/>
              </a:rPr>
              <a:t>אספו את האותיות של התשובות הנכונות והרכיבו משפט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B415B897-857F-4CA1-B9D1-7D16753369B9}"/>
              </a:ext>
            </a:extLst>
          </p:cNvPr>
          <p:cNvSpPr/>
          <p:nvPr/>
        </p:nvSpPr>
        <p:spPr>
          <a:xfrm>
            <a:off x="9045180" y="625774"/>
            <a:ext cx="73129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מ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63878E66-DBD4-4BF7-86C9-5CE2FB7CF0C3}"/>
              </a:ext>
            </a:extLst>
          </p:cNvPr>
          <p:cNvSpPr/>
          <p:nvPr/>
        </p:nvSpPr>
        <p:spPr>
          <a:xfrm>
            <a:off x="7775180" y="625774"/>
            <a:ext cx="73129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א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CCBBE841-CEEF-4559-857D-8CC7EEA6DEB2}"/>
              </a:ext>
            </a:extLst>
          </p:cNvPr>
          <p:cNvSpPr/>
          <p:nvPr/>
        </p:nvSpPr>
        <p:spPr>
          <a:xfrm>
            <a:off x="6645443" y="625774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י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623EC210-BF80-4D84-AD0E-C4E1089C7207}"/>
              </a:ext>
            </a:extLst>
          </p:cNvPr>
          <p:cNvSpPr/>
          <p:nvPr/>
        </p:nvSpPr>
        <p:spPr>
          <a:xfrm>
            <a:off x="5298498" y="625774"/>
            <a:ext cx="60465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ר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396D7C9F-172A-4B94-AA4B-6BCD12504AE7}"/>
              </a:ext>
            </a:extLst>
          </p:cNvPr>
          <p:cNvSpPr/>
          <p:nvPr/>
        </p:nvSpPr>
        <p:spPr>
          <a:xfrm>
            <a:off x="4105443" y="625774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י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573B9A0B-7E3A-4788-A712-4C238EEDC0EE}"/>
              </a:ext>
            </a:extLst>
          </p:cNvPr>
          <p:cNvSpPr/>
          <p:nvPr/>
        </p:nvSpPr>
        <p:spPr>
          <a:xfrm>
            <a:off x="2714416" y="625774"/>
            <a:ext cx="69281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ם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2C7552A2-0629-4819-AF3D-EF4EC35F099E}"/>
              </a:ext>
            </a:extLst>
          </p:cNvPr>
          <p:cNvSpPr/>
          <p:nvPr/>
        </p:nvSpPr>
        <p:spPr>
          <a:xfrm>
            <a:off x="9765575" y="3925730"/>
            <a:ext cx="65755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ה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C902DB70-324E-4F73-BFB7-2F5F427A6CBC}"/>
              </a:ext>
            </a:extLst>
          </p:cNvPr>
          <p:cNvSpPr/>
          <p:nvPr/>
        </p:nvSpPr>
        <p:spPr>
          <a:xfrm>
            <a:off x="8477140" y="3925730"/>
            <a:ext cx="6944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ח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2F519DE3-9D11-4261-AC5B-20E63B160610}"/>
              </a:ext>
            </a:extLst>
          </p:cNvPr>
          <p:cNvSpPr/>
          <p:nvPr/>
        </p:nvSpPr>
        <p:spPr>
          <a:xfrm>
            <a:off x="7328969" y="3925730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ו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EF54D86A-0161-4F2A-A908-2BA78196D236}"/>
              </a:ext>
            </a:extLst>
          </p:cNvPr>
          <p:cNvSpPr/>
          <p:nvPr/>
        </p:nvSpPr>
        <p:spPr>
          <a:xfrm>
            <a:off x="5973208" y="3925730"/>
            <a:ext cx="62228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ד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3DFA67B5-09F9-43E5-8CCF-442A9E30A7D8}"/>
              </a:ext>
            </a:extLst>
          </p:cNvPr>
          <p:cNvSpPr/>
          <p:nvPr/>
        </p:nvSpPr>
        <p:spPr>
          <a:xfrm>
            <a:off x="4600616" y="3925730"/>
            <a:ext cx="82747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ש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0CEA046E-3A2E-4C2F-BB1B-378FB704129F}"/>
              </a:ext>
            </a:extLst>
          </p:cNvPr>
          <p:cNvSpPr/>
          <p:nvPr/>
        </p:nvSpPr>
        <p:spPr>
          <a:xfrm>
            <a:off x="3518969" y="3925730"/>
            <a:ext cx="4507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י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BC756459-6EBF-46F9-8C70-3CFBB882E4D2}"/>
              </a:ext>
            </a:extLst>
          </p:cNvPr>
          <p:cNvSpPr/>
          <p:nvPr/>
        </p:nvSpPr>
        <p:spPr>
          <a:xfrm>
            <a:off x="2154837" y="3925730"/>
            <a:ext cx="69281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ם</a:t>
            </a:r>
          </a:p>
        </p:txBody>
      </p: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C3F50F5C-D0BE-4285-A939-223E9CE1944B}"/>
              </a:ext>
            </a:extLst>
          </p:cNvPr>
          <p:cNvCxnSpPr/>
          <p:nvPr/>
        </p:nvCxnSpPr>
        <p:spPr>
          <a:xfrm>
            <a:off x="3765675" y="3535532"/>
            <a:ext cx="50661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F6F98D5-5B0D-4989-A06B-3A921BC16D01}"/>
              </a:ext>
            </a:extLst>
          </p:cNvPr>
          <p:cNvSpPr/>
          <p:nvPr/>
        </p:nvSpPr>
        <p:spPr>
          <a:xfrm>
            <a:off x="6445375" y="29819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55499193-DEB8-4D38-AE06-E71C26B3D269}"/>
              </a:ext>
            </a:extLst>
          </p:cNvPr>
          <p:cNvSpPr/>
          <p:nvPr/>
        </p:nvSpPr>
        <p:spPr>
          <a:xfrm>
            <a:off x="5175375" y="2981912"/>
            <a:ext cx="1130300" cy="1130300"/>
          </a:xfrm>
          <a:prstGeom prst="roundRect">
            <a:avLst/>
          </a:prstGeom>
          <a:solidFill>
            <a:schemeClr val="tx1"/>
          </a:solidFill>
          <a:ln w="15875" cap="flat" cmpd="sng" algn="ctr">
            <a:solidFill>
              <a:srgbClr val="B71E42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200A9BCD-8C5D-4857-88B2-6C8F26E3984C}"/>
              </a:ext>
            </a:extLst>
          </p:cNvPr>
          <p:cNvSpPr/>
          <p:nvPr/>
        </p:nvSpPr>
        <p:spPr>
          <a:xfrm>
            <a:off x="6684295" y="2410878"/>
            <a:ext cx="70724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א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F1F1994A-20D5-425F-A59F-9B443655C221}"/>
              </a:ext>
            </a:extLst>
          </p:cNvPr>
          <p:cNvSpPr/>
          <p:nvPr/>
        </p:nvSpPr>
        <p:spPr>
          <a:xfrm>
            <a:off x="5400670" y="2410878"/>
            <a:ext cx="73449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e-IL" sz="8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  <a:cs typeface="SfaradyMedium" pitchFamily="2" charset="-79"/>
              </a:rPr>
              <a:t>ת</a:t>
            </a:r>
          </a:p>
        </p:txBody>
      </p:sp>
    </p:spTree>
    <p:extLst>
      <p:ext uri="{BB962C8B-B14F-4D97-AF65-F5344CB8AC3E}">
        <p14:creationId xmlns:p14="http://schemas.microsoft.com/office/powerpoint/2010/main" val="508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8" grpId="0" animBg="1"/>
      <p:bldP spid="19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תוכן 4">
            <a:extLst>
              <a:ext uri="{FF2B5EF4-FFF2-40B4-BE49-F238E27FC236}">
                <a16:creationId xmlns:a16="http://schemas.microsoft.com/office/drawing/2014/main" id="{47D15E03-249A-43C5-852B-2C79C4229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91682" y="486560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 rtl="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1. באיזו עיירה חי ופעל </a:t>
            </a:r>
            <a:r>
              <a:rPr lang="he-IL" sz="6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הבעש"ט</a:t>
            </a:r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ליאדי</a:t>
            </a:r>
            <a:endParaRPr lang="he-IL" sz="72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uttman Frnew" panose="02010401010101010101" pitchFamily="2" charset="-79"/>
              <a:cs typeface="Guttman Frnew" panose="02010401010101010101" pitchFamily="2" charset="-79"/>
            </a:endParaRPr>
          </a:p>
          <a:p>
            <a:pPr defTabSz="457200">
              <a:lnSpc>
                <a:spcPct val="150000"/>
              </a:lnSpc>
            </a:pPr>
            <a:r>
              <a:rPr lang="he-IL" sz="72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ליובאוויטש</a:t>
            </a:r>
            <a:endParaRPr lang="he-IL" sz="72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uttman Frnew" panose="02010401010101010101" pitchFamily="2" charset="-79"/>
              <a:cs typeface="Guttman Frnew" panose="02010401010101010101" pitchFamily="2" charset="-79"/>
            </a:endParaRPr>
          </a:p>
          <a:p>
            <a:pPr defTabSz="457200">
              <a:lnSpc>
                <a:spcPct val="150000"/>
              </a:lnSpc>
            </a:pPr>
            <a:r>
              <a:rPr lang="he-IL" sz="72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מעזיבוז</a:t>
            </a:r>
            <a:endParaRPr lang="he-IL" sz="72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uttman Frnew" panose="02010401010101010101" pitchFamily="2" charset="-79"/>
              <a:cs typeface="Guttman Frnew" panose="02010401010101010101" pitchFamily="2" charset="-79"/>
            </a:endParaRP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ד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צ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מ</a:t>
            </a:r>
          </a:p>
        </p:txBody>
      </p:sp>
    </p:spTree>
    <p:extLst>
      <p:ext uri="{BB962C8B-B14F-4D97-AF65-F5344CB8AC3E}">
        <p14:creationId xmlns:p14="http://schemas.microsoft.com/office/powerpoint/2010/main" val="28155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BA5A32E7-26CF-4D7F-852C-2073CB926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91682" y="486560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 rtl="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1. מי היה אביו של אדמו"ר הזקן?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ר' ברוך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ר' אליעזר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ר' משה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א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ד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ש</a:t>
            </a:r>
          </a:p>
        </p:txBody>
      </p:sp>
    </p:spTree>
    <p:extLst>
      <p:ext uri="{BB962C8B-B14F-4D97-AF65-F5344CB8AC3E}">
        <p14:creationId xmlns:p14="http://schemas.microsoft.com/office/powerpoint/2010/main" val="218941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D9184E96-CEAF-4679-9F15-89D2C4AD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שבת קודש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יום רביעי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יום ראשון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761171" y="533727"/>
            <a:ext cx="10803879" cy="133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3. באיזה יום בשבוע נולד אדמו"ר הזקן?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ר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י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ק</a:t>
            </a:r>
          </a:p>
        </p:txBody>
      </p:sp>
    </p:spTree>
    <p:extLst>
      <p:ext uri="{BB962C8B-B14F-4D97-AF65-F5344CB8AC3E}">
        <p14:creationId xmlns:p14="http://schemas.microsoft.com/office/powerpoint/2010/main" val="127604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DB40D087-F01C-43D5-BB41-1CA86927B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806456" y="717914"/>
            <a:ext cx="10907371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4. כיצד כינה אדמו"ר הזקן את </a:t>
            </a:r>
            <a:r>
              <a:rPr lang="he-IL" sz="6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הבעש"ט</a:t>
            </a:r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מורנו ורבינו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סבא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אבי מורי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ר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פ</a:t>
            </a:r>
          </a:p>
        </p:txBody>
      </p:sp>
    </p:spTree>
    <p:extLst>
      <p:ext uri="{BB962C8B-B14F-4D97-AF65-F5344CB8AC3E}">
        <p14:creationId xmlns:p14="http://schemas.microsoft.com/office/powerpoint/2010/main" val="131396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60BDA3E0-5C08-446E-AE97-A09B5557F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91682" y="629173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5. על מה חוזרים בתשובה מח"י אלול ואילך?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על אחד החודשים שחלפו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על אותו היום בשבוע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על החודשים שיבואו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י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ע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ב</a:t>
            </a:r>
          </a:p>
        </p:txBody>
      </p:sp>
    </p:spTree>
    <p:extLst>
      <p:ext uri="{BB962C8B-B14F-4D97-AF65-F5344CB8AC3E}">
        <p14:creationId xmlns:p14="http://schemas.microsoft.com/office/powerpoint/2010/main" val="299571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AE4F9375-1776-4BA0-8195-268B4A38E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91682" y="486560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6. מה נותן לנו ח"י באלול?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שמחה לכל השנה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חיות לחודש אלול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ברכה לכל השנה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ט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מ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ר</a:t>
            </a:r>
          </a:p>
        </p:txBody>
      </p:sp>
    </p:spTree>
    <p:extLst>
      <p:ext uri="{BB962C8B-B14F-4D97-AF65-F5344CB8AC3E}">
        <p14:creationId xmlns:p14="http://schemas.microsoft.com/office/powerpoint/2010/main" val="23297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4848E60A-A83D-43A5-BA90-C3D76A9D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30943" y="700451"/>
            <a:ext cx="10453686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7.מדוע החליט האדמו"ר הזקן לנסוע ללמוד אצל </a:t>
            </a:r>
            <a:br>
              <a:rPr lang="en-U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</a:br>
            <a:r>
              <a:rPr lang="he-IL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המגיד </a:t>
            </a:r>
            <a:r>
              <a:rPr lang="he-IL" sz="44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ממעזריטש</a:t>
            </a:r>
            <a:r>
              <a:rPr lang="he-IL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 ולא אצל הגאון מווילנה?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-967430" y="2172634"/>
            <a:ext cx="12081545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הוא שמע </a:t>
            </a:r>
            <a:r>
              <a:rPr lang="he-IL" sz="4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שבמעזריטש</a:t>
            </a: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 לומדים איך להתפלפל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הוא שמע </a:t>
            </a:r>
            <a:r>
              <a:rPr lang="he-IL" sz="4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שבמעזריטש</a:t>
            </a: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 יש יותר תלמידים</a:t>
            </a:r>
          </a:p>
          <a:p>
            <a:pPr defTabSz="457200">
              <a:lnSpc>
                <a:spcPct val="150000"/>
              </a:lnSpc>
            </a:pP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הוא שמע </a:t>
            </a:r>
            <a:r>
              <a:rPr lang="he-IL" sz="4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שבמעזריטש</a:t>
            </a:r>
            <a:r>
              <a:rPr lang="he-IL" sz="4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 לומדים איך להתפלל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114115" y="2927758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ד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122661" y="4011869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122661" y="5140969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א</a:t>
            </a:r>
          </a:p>
        </p:txBody>
      </p:sp>
    </p:spTree>
    <p:extLst>
      <p:ext uri="{BB962C8B-B14F-4D97-AF65-F5344CB8AC3E}">
        <p14:creationId xmlns:p14="http://schemas.microsoft.com/office/powerpoint/2010/main" val="424880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4">
            <a:extLst>
              <a:ext uri="{FF2B5EF4-FFF2-40B4-BE49-F238E27FC236}">
                <a16:creationId xmlns:a16="http://schemas.microsoft.com/office/drawing/2014/main" id="{9BD1840F-AB1F-4E1B-AB5C-AEE89F659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9114BB4-BC95-43F1-A790-A2C020736AE4}"/>
              </a:ext>
            </a:extLst>
          </p:cNvPr>
          <p:cNvSpPr/>
          <p:nvPr/>
        </p:nvSpPr>
        <p:spPr>
          <a:xfrm>
            <a:off x="1091682" y="606202"/>
            <a:ext cx="10030979" cy="969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8. כיצד החסידות מלמדת </a:t>
            </a:r>
          </a:p>
          <a:p>
            <a:pPr algn="ctr" defTabSz="457200"/>
            <a:r>
              <a:rPr lang="he-IL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isha" panose="020B0502040204020203" pitchFamily="34" charset="-79"/>
                <a:cs typeface="KulyaBlack" pitchFamily="2" charset="-79"/>
              </a:rPr>
              <a:t>אותנו לקיים מצוות?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670C3C9-6167-4DF5-97DD-0F92E1685EED}"/>
              </a:ext>
            </a:extLst>
          </p:cNvPr>
          <p:cNvSpPr/>
          <p:nvPr/>
        </p:nvSpPr>
        <p:spPr>
          <a:xfrm>
            <a:off x="1080510" y="1960227"/>
            <a:ext cx="10030979" cy="442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ברצינות ובכובד ראש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מתוך יראה ופחד</a:t>
            </a:r>
          </a:p>
          <a:p>
            <a:pPr defTabSz="457200">
              <a:lnSpc>
                <a:spcPct val="150000"/>
              </a:lnSpc>
            </a:pPr>
            <a:r>
              <a:rPr lang="he-IL" sz="7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uttman Frnew" panose="02010401010101010101" pitchFamily="2" charset="-79"/>
                <a:cs typeface="Guttman Frnew" panose="02010401010101010101" pitchFamily="2" charset="-79"/>
              </a:rPr>
              <a:t>מתוך חיות ושמחה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E8BDBD63-846B-48D9-A3B8-AD0E768A54C1}"/>
              </a:ext>
            </a:extLst>
          </p:cNvPr>
          <p:cNvSpPr/>
          <p:nvPr/>
        </p:nvSpPr>
        <p:spPr>
          <a:xfrm>
            <a:off x="11258025" y="2186730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פ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BBC66D-6C68-4268-B6BE-F7B6EFC03686}"/>
              </a:ext>
            </a:extLst>
          </p:cNvPr>
          <p:cNvSpPr/>
          <p:nvPr/>
        </p:nvSpPr>
        <p:spPr>
          <a:xfrm>
            <a:off x="11258025" y="3912066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ר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993D3BB-BFF1-46D7-8C66-ADA31639286F}"/>
              </a:ext>
            </a:extLst>
          </p:cNvPr>
          <p:cNvSpPr/>
          <p:nvPr/>
        </p:nvSpPr>
        <p:spPr>
          <a:xfrm>
            <a:off x="11258025" y="5637402"/>
            <a:ext cx="741028" cy="741028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ת</a:t>
            </a:r>
          </a:p>
        </p:txBody>
      </p:sp>
    </p:spTree>
    <p:extLst>
      <p:ext uri="{BB962C8B-B14F-4D97-AF65-F5344CB8AC3E}">
        <p14:creationId xmlns:p14="http://schemas.microsoft.com/office/powerpoint/2010/main" val="28546973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370</Words>
  <Application>Microsoft Office PowerPoint</Application>
  <PresentationFormat>מסך רחב</PresentationFormat>
  <Paragraphs>126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Fb Yogurt</vt:lpstr>
      <vt:lpstr>Gill Sans MT</vt:lpstr>
      <vt:lpstr>Gisha</vt:lpstr>
      <vt:lpstr>Guttman Frnew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משתמש</dc:creator>
  <cp:lastModifiedBy>משתמש</cp:lastModifiedBy>
  <cp:revision>7</cp:revision>
  <dcterms:created xsi:type="dcterms:W3CDTF">2019-09-01T08:14:44Z</dcterms:created>
  <dcterms:modified xsi:type="dcterms:W3CDTF">2019-09-01T09:00:28Z</dcterms:modified>
</cp:coreProperties>
</file>