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 autoCompressPictures="0">
  <p:sldMasterIdLst>
    <p:sldMasterId id="2147483667" r:id="rId1"/>
    <p:sldMasterId id="2147483700" r:id="rId2"/>
    <p:sldMasterId id="2147483718" r:id="rId3"/>
    <p:sldMasterId id="2147483733" r:id="rId4"/>
    <p:sldMasterId id="2147483748" r:id="rId5"/>
    <p:sldMasterId id="2147483763" r:id="rId6"/>
  </p:sldMasterIdLst>
  <p:sldIdLst>
    <p:sldId id="256" r:id="rId7"/>
    <p:sldId id="258" r:id="rId8"/>
    <p:sldId id="257" r:id="rId9"/>
    <p:sldId id="259" r:id="rId10"/>
    <p:sldId id="260" r:id="rId11"/>
    <p:sldId id="261" r:id="rId12"/>
    <p:sldId id="263" r:id="rId13"/>
    <p:sldId id="262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9144000" cy="6858000" type="screen4x3"/>
  <p:notesSz cx="6858000" cy="9144000"/>
  <p:embeddedFontLst>
    <p:embeddedFont>
      <p:font typeface="Gisha" panose="020B0502040204020203" pitchFamily="34" charset="-79"/>
      <p:regular r:id="rId25"/>
      <p:bold r:id="rId26"/>
    </p:embeddedFont>
    <p:embeddedFont>
      <p:font typeface="SfaradyMedium" pitchFamily="2" charset="-79"/>
      <p:regular r:id="rId27"/>
    </p:embeddedFont>
    <p:embeddedFont>
      <p:font typeface="Fb Yogurt" panose="02020503050405020304" pitchFamily="18" charset="-79"/>
      <p:regular r:id="rId28"/>
      <p:bold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  <p:embeddedFont>
      <p:font typeface="Wingdings 2" panose="05020102010507070707" pitchFamily="18" charset="2"/>
      <p:regular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Bookman Old Style" panose="020506040505050202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6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2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r">
              <a:defRPr sz="4200" b="1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03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25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635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03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317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577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451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596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1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94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4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95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19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234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38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3393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4581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32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3181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3683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93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94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22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84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136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78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267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83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20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54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39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41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87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r">
              <a:defRPr sz="4200" b="1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34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66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75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566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612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24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71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752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277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58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59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40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84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68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573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r">
              <a:defRPr sz="4200" b="1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06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1394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854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8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272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8321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74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32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321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36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485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30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167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09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697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r">
              <a:defRPr sz="4200" b="1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40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865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081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38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4178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3785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7141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6614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3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4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7019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140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2400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18C79C5D-2A6F-F04D-97DA-BEF2467B64E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9641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3388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8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3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824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hf sldNum="0" hdr="0" ftr="0" dt="0"/>
  <p:txStyles>
    <p:titleStyle>
      <a:lvl1pPr algn="r" defTabSz="457200" rtl="1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94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hf sldNum="0" hdr="0" ftr="0" dt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5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hf sldNum="0" hdr="0" ftr="0" dt="0"/>
  <p:txStyles>
    <p:titleStyle>
      <a:lvl1pPr algn="r" defTabSz="457200" rtl="1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347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hf sldNum="0" hdr="0" ftr="0" dt="0"/>
  <p:txStyles>
    <p:titleStyle>
      <a:lvl1pPr algn="r" defTabSz="457200" rtl="1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151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hf sldNum="0" hdr="0" ftr="0" dt="0"/>
  <p:txStyles>
    <p:titleStyle>
      <a:lvl1pPr algn="r" defTabSz="457200" rtl="1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0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 dt="0"/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6858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6858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6858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6858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6858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" y="208825"/>
            <a:ext cx="1277256" cy="154212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280"/>
            <a:ext cx="9144000" cy="614246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629" y="-210427"/>
            <a:ext cx="1891615" cy="26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138459" y="4940390"/>
            <a:ext cx="6523261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1"/>
            <a:r>
              <a:rPr lang="he-IL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8. כיצד החסידות מלמדת </a:t>
            </a:r>
          </a:p>
          <a:p>
            <a:pPr algn="ctr" rtl="1"/>
            <a:r>
              <a:rPr lang="he-IL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אותנו לקיים מצוות?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7710537" y="484014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172179" y="4753"/>
            <a:ext cx="535915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ברצינות ובכובד ראש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מתוך יראה ופחד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מתוך חיות ושמחה</a:t>
            </a:r>
          </a:p>
        </p:txBody>
      </p:sp>
      <p:sp>
        <p:nvSpPr>
          <p:cNvPr id="6" name="מלבן 5"/>
          <p:cNvSpPr/>
          <p:nvPr/>
        </p:nvSpPr>
        <p:spPr>
          <a:xfrm>
            <a:off x="7795104" y="0"/>
            <a:ext cx="492443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פ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7734225" y="1981810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7823959" y="1497795"/>
            <a:ext cx="486030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ר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7710537" y="3329475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7768654" y="2846490"/>
            <a:ext cx="553357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ת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537"/>
            <a:ext cx="3009345" cy="37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276234" y="5508634"/>
            <a:ext cx="8374729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1"/>
            <a:r>
              <a:rPr lang="he-I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9. מדוע אנו שמחים בעת קיום מצות?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8028037" y="484014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93838" y="0"/>
            <a:ext cx="7904728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כך אנו זוכים להתחבר עם ה'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כי המצוות מעניינות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כי אנו מקבלים עליהן שכר גדול</a:t>
            </a:r>
          </a:p>
        </p:txBody>
      </p:sp>
      <p:sp>
        <p:nvSpPr>
          <p:cNvPr id="6" name="מלבן 5"/>
          <p:cNvSpPr/>
          <p:nvPr/>
        </p:nvSpPr>
        <p:spPr>
          <a:xfrm>
            <a:off x="8106994" y="0"/>
            <a:ext cx="503664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ה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8051725" y="1981810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8120620" y="1497795"/>
            <a:ext cx="527709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ח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8028037" y="3329475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8180731" y="2846490"/>
            <a:ext cx="364202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י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537"/>
            <a:ext cx="3009345" cy="37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4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75578" y="5392197"/>
            <a:ext cx="817275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1"/>
            <a:r>
              <a:rPr lang="he-IL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10. לכל אחד מהיהודים יש: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8028037" y="484014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1821874" y="0"/>
            <a:ext cx="617669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את אותו גוף בדיוק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את אותה נשמה בדיוק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את אותן התכונות בדיוק</a:t>
            </a:r>
          </a:p>
        </p:txBody>
      </p:sp>
      <p:sp>
        <p:nvSpPr>
          <p:cNvPr id="6" name="מלבן 5"/>
          <p:cNvSpPr/>
          <p:nvPr/>
        </p:nvSpPr>
        <p:spPr>
          <a:xfrm>
            <a:off x="8124627" y="0"/>
            <a:ext cx="468397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ר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8051725" y="1981810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8120620" y="1497795"/>
            <a:ext cx="527709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ח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8028037" y="3329475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8094168" y="2846490"/>
            <a:ext cx="537328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8" y="321566"/>
            <a:ext cx="4802059" cy="440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440487" y="4757425"/>
            <a:ext cx="6116098" cy="210057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1"/>
            <a:r>
              <a:rPr lang="he-IL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11. כשלומדים לאהוב </a:t>
            </a:r>
          </a:p>
          <a:p>
            <a:pPr algn="ctr" rtl="1"/>
            <a:r>
              <a:rPr lang="he-IL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כל יהודי לומדים: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8028037" y="484014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84155" y="0"/>
            <a:ext cx="7914411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שהכל</a:t>
            </a:r>
            <a:r>
              <a:rPr lang="he-IL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 לטובה!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שהחסידות מקרבת את הגאולה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לאהוב את השם!</a:t>
            </a:r>
          </a:p>
        </p:txBody>
      </p:sp>
      <p:sp>
        <p:nvSpPr>
          <p:cNvPr id="6" name="מלבן 5"/>
          <p:cNvSpPr/>
          <p:nvPr/>
        </p:nvSpPr>
        <p:spPr>
          <a:xfrm>
            <a:off x="8171915" y="0"/>
            <a:ext cx="373820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נ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8051725" y="1981810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8074935" y="1497795"/>
            <a:ext cx="619080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ש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8028037" y="3329475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8180731" y="2846490"/>
            <a:ext cx="364202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ו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8" y="321566"/>
            <a:ext cx="4802059" cy="440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831903" y="5269510"/>
            <a:ext cx="7384073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1"/>
            <a:r>
              <a:rPr lang="he-IL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12. מתי יבוא המשיח?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8028037" y="484014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513825" y="0"/>
            <a:ext cx="7484741" cy="51706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כשכל האנשים ישתו מי מעיין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שכשהחסידים ילמדו חסידות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כשמעיינות החסידות יגיע</a:t>
            </a:r>
          </a:p>
          <a:p>
            <a:pPr algn="r" rtl="1"/>
            <a:r>
              <a:rPr lang="he-IL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למקומות רחוקים.</a:t>
            </a:r>
            <a:endParaRPr lang="he-IL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faradyMedium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8119818" y="0"/>
            <a:ext cx="478016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ב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8051725" y="1981810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8110201" y="1497795"/>
            <a:ext cx="548548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ס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8028037" y="3329475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8123023" y="2846490"/>
            <a:ext cx="479618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ד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092" y="952500"/>
            <a:ext cx="4096232" cy="38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09881" y="4781772"/>
            <a:ext cx="7848944" cy="210057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1"/>
            <a:r>
              <a:rPr lang="he-IL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13. איך ילדים יכולים להפיץ </a:t>
            </a:r>
          </a:p>
          <a:p>
            <a:pPr algn="ctr" rtl="1"/>
            <a:r>
              <a:rPr lang="he-IL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את המעיינות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8028037" y="484014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579871" y="165379"/>
            <a:ext cx="538641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he-IL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כאשר הם מלמדים ילדים </a:t>
            </a:r>
          </a:p>
          <a:p>
            <a:pPr algn="r" rtl="1"/>
            <a:r>
              <a:rPr lang="he-IL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אחרים כיצד להתנהג</a:t>
            </a:r>
          </a:p>
          <a:p>
            <a:pPr algn="r" rtl="1">
              <a:lnSpc>
                <a:spcPct val="150000"/>
              </a:lnSpc>
            </a:pPr>
            <a:r>
              <a:rPr lang="he-IL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כאשר הם לומדים מילדים </a:t>
            </a:r>
          </a:p>
          <a:p>
            <a:pPr algn="r" rtl="1"/>
            <a:r>
              <a:rPr lang="he-IL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אחרים כיצד להתנהג</a:t>
            </a:r>
          </a:p>
          <a:p>
            <a:pPr algn="r" rtl="1">
              <a:lnSpc>
                <a:spcPct val="150000"/>
              </a:lnSpc>
            </a:pPr>
            <a:r>
              <a:rPr lang="he-IL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תשובות א' וב' נכונות</a:t>
            </a:r>
          </a:p>
        </p:txBody>
      </p:sp>
      <p:sp>
        <p:nvSpPr>
          <p:cNvPr id="6" name="מלבן 5"/>
          <p:cNvSpPr/>
          <p:nvPr/>
        </p:nvSpPr>
        <p:spPr>
          <a:xfrm>
            <a:off x="8121421" y="0"/>
            <a:ext cx="474810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כ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8051725" y="2116197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8179931" y="1632182"/>
            <a:ext cx="409086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ג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8028038" y="3814243"/>
            <a:ext cx="665496" cy="66549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8053293" y="3331258"/>
            <a:ext cx="619080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ש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/>
          <a:srcRect l="47514" t="28426" r="20361" b="36224"/>
          <a:stretch/>
        </p:blipFill>
        <p:spPr>
          <a:xfrm>
            <a:off x="392693" y="1132332"/>
            <a:ext cx="4374356" cy="3541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20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427605" y="4781772"/>
            <a:ext cx="6013505" cy="210057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1"/>
            <a:r>
              <a:rPr lang="he-IL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14. מהי כוונת המושג </a:t>
            </a:r>
          </a:p>
          <a:p>
            <a:pPr algn="ctr" rtl="1"/>
            <a:r>
              <a:rPr lang="he-IL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"השגחה פרטית"?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8028037" y="789166"/>
            <a:ext cx="665496" cy="6654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06813" y="165379"/>
            <a:ext cx="7659469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he-IL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כשהכל</a:t>
            </a:r>
            <a:r>
              <a:rPr lang="he-IL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 מסתדר בדיוק – ה' משגיח</a:t>
            </a:r>
          </a:p>
          <a:p>
            <a:pPr algn="r" rtl="1">
              <a:lnSpc>
                <a:spcPct val="200000"/>
              </a:lnSpc>
            </a:pPr>
            <a:r>
              <a:rPr lang="he-IL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כאשר קורה משהו לא קל – ה' משגיח</a:t>
            </a:r>
          </a:p>
          <a:p>
            <a:pPr algn="r" rtl="1">
              <a:lnSpc>
                <a:spcPct val="200000"/>
              </a:lnSpc>
            </a:pPr>
            <a:r>
              <a:rPr lang="he-IL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ממש על כל מה שקורה – ה' משגיח</a:t>
            </a:r>
            <a:endParaRPr lang="he-IL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faradyMedium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8119017" y="305152"/>
            <a:ext cx="479619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ד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8051725" y="2335842"/>
            <a:ext cx="665496" cy="6654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8120620" y="1851827"/>
            <a:ext cx="527709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ח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8028038" y="3814243"/>
            <a:ext cx="665496" cy="6654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8180732" y="3331258"/>
            <a:ext cx="364202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י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23" y="993828"/>
            <a:ext cx="5587342" cy="38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5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19321" y="4781772"/>
            <a:ext cx="8030083" cy="210057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1"/>
            <a:r>
              <a:rPr lang="he-IL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15. כאשר זוכרים שה' משגיח</a:t>
            </a:r>
          </a:p>
          <a:p>
            <a:pPr algn="ctr" rtl="1"/>
            <a:r>
              <a:rPr lang="he-IL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על </a:t>
            </a:r>
            <a:r>
              <a:rPr lang="he-IL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הכל</a:t>
            </a:r>
            <a:r>
              <a:rPr lang="he-IL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 באופן פרטי: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8028037" y="789166"/>
            <a:ext cx="665496" cy="6654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1095137" y="305152"/>
            <a:ext cx="6843540" cy="41319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הרבה יותר מפחדים מה'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הרבה יותר רגועים ושמחים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מקיימים הרב יותר מצוות</a:t>
            </a:r>
            <a:endParaRPr lang="he-IL" sz="6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faradyMedium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8090163" y="305152"/>
            <a:ext cx="537328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8051725" y="2335842"/>
            <a:ext cx="665496" cy="6654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8107796" y="1851827"/>
            <a:ext cx="553357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מ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8028038" y="3814243"/>
            <a:ext cx="665496" cy="6654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8123024" y="3331258"/>
            <a:ext cx="479618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ד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54" y="922628"/>
            <a:ext cx="5587342" cy="38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/>
          <p:cNvSpPr/>
          <p:nvPr/>
        </p:nvSpPr>
        <p:spPr>
          <a:xfrm>
            <a:off x="7105650" y="11938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/>
          <p:cNvSpPr/>
          <p:nvPr/>
        </p:nvSpPr>
        <p:spPr>
          <a:xfrm>
            <a:off x="5835650" y="11938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: פינות מעוגלות 12"/>
          <p:cNvSpPr/>
          <p:nvPr/>
        </p:nvSpPr>
        <p:spPr>
          <a:xfrm>
            <a:off x="4565650" y="11938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: פינות מעוגלות 13"/>
          <p:cNvSpPr/>
          <p:nvPr/>
        </p:nvSpPr>
        <p:spPr>
          <a:xfrm>
            <a:off x="3295650" y="11938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: פינות מעוגלות 14"/>
          <p:cNvSpPr/>
          <p:nvPr/>
        </p:nvSpPr>
        <p:spPr>
          <a:xfrm>
            <a:off x="2025650" y="11938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: פינות מעוגלות 15"/>
          <p:cNvSpPr/>
          <p:nvPr/>
        </p:nvSpPr>
        <p:spPr>
          <a:xfrm>
            <a:off x="755650" y="11938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: פינות מעוגלות 17"/>
          <p:cNvSpPr/>
          <p:nvPr/>
        </p:nvSpPr>
        <p:spPr>
          <a:xfrm>
            <a:off x="7810500" y="44450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: פינות מעוגלות 18"/>
          <p:cNvSpPr/>
          <p:nvPr/>
        </p:nvSpPr>
        <p:spPr>
          <a:xfrm>
            <a:off x="6540500" y="44450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: פינות מעוגלות 19"/>
          <p:cNvSpPr/>
          <p:nvPr/>
        </p:nvSpPr>
        <p:spPr>
          <a:xfrm>
            <a:off x="5270500" y="44450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מלבן: פינות מעוגלות 20"/>
          <p:cNvSpPr/>
          <p:nvPr/>
        </p:nvSpPr>
        <p:spPr>
          <a:xfrm>
            <a:off x="4000500" y="44450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: פינות מעוגלות 21"/>
          <p:cNvSpPr/>
          <p:nvPr/>
        </p:nvSpPr>
        <p:spPr>
          <a:xfrm>
            <a:off x="2730500" y="44450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: פינות מעוגלות 22"/>
          <p:cNvSpPr/>
          <p:nvPr/>
        </p:nvSpPr>
        <p:spPr>
          <a:xfrm>
            <a:off x="1460500" y="44450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מלבן: פינות מעוגלות 23"/>
          <p:cNvSpPr/>
          <p:nvPr/>
        </p:nvSpPr>
        <p:spPr>
          <a:xfrm>
            <a:off x="190500" y="44450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: פינות מעוגלות 24"/>
          <p:cNvSpPr/>
          <p:nvPr/>
        </p:nvSpPr>
        <p:spPr>
          <a:xfrm>
            <a:off x="4705350" y="29464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: פינות מעוגלות 25"/>
          <p:cNvSpPr/>
          <p:nvPr/>
        </p:nvSpPr>
        <p:spPr>
          <a:xfrm>
            <a:off x="3435350" y="2946400"/>
            <a:ext cx="113030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מלבן 26"/>
          <p:cNvSpPr/>
          <p:nvPr/>
        </p:nvSpPr>
        <p:spPr>
          <a:xfrm>
            <a:off x="1371600" y="297875"/>
            <a:ext cx="75007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b Yogurt" panose="02020503050405020304" pitchFamily="18" charset="-79"/>
                <a:cs typeface="Fb Yogurt" panose="02020503050405020304" pitchFamily="18" charset="-79"/>
              </a:rPr>
              <a:t>אספו את האותיות של התשובות הנכונות והרכיבו משפט</a:t>
            </a:r>
          </a:p>
        </p:txBody>
      </p:sp>
      <p:sp>
        <p:nvSpPr>
          <p:cNvPr id="28" name="מלבן 27"/>
          <p:cNvSpPr/>
          <p:nvPr/>
        </p:nvSpPr>
        <p:spPr>
          <a:xfrm>
            <a:off x="7305155" y="590262"/>
            <a:ext cx="731290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מ</a:t>
            </a:r>
          </a:p>
        </p:txBody>
      </p:sp>
      <p:sp>
        <p:nvSpPr>
          <p:cNvPr id="29" name="מלבן 28"/>
          <p:cNvSpPr/>
          <p:nvPr/>
        </p:nvSpPr>
        <p:spPr>
          <a:xfrm>
            <a:off x="6035155" y="590262"/>
            <a:ext cx="731290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</a:t>
            </a:r>
          </a:p>
        </p:txBody>
      </p:sp>
      <p:sp>
        <p:nvSpPr>
          <p:cNvPr id="30" name="מלבן 29"/>
          <p:cNvSpPr/>
          <p:nvPr/>
        </p:nvSpPr>
        <p:spPr>
          <a:xfrm>
            <a:off x="4905418" y="590262"/>
            <a:ext cx="45076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י</a:t>
            </a:r>
          </a:p>
        </p:txBody>
      </p:sp>
      <p:sp>
        <p:nvSpPr>
          <p:cNvPr id="31" name="מלבן 30"/>
          <p:cNvSpPr/>
          <p:nvPr/>
        </p:nvSpPr>
        <p:spPr>
          <a:xfrm>
            <a:off x="3558473" y="590262"/>
            <a:ext cx="60465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ר</a:t>
            </a:r>
          </a:p>
        </p:txBody>
      </p:sp>
      <p:sp>
        <p:nvSpPr>
          <p:cNvPr id="32" name="מלבן 31"/>
          <p:cNvSpPr/>
          <p:nvPr/>
        </p:nvSpPr>
        <p:spPr>
          <a:xfrm>
            <a:off x="2365418" y="590262"/>
            <a:ext cx="45076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י</a:t>
            </a:r>
          </a:p>
        </p:txBody>
      </p:sp>
      <p:sp>
        <p:nvSpPr>
          <p:cNvPr id="33" name="מלבן 32"/>
          <p:cNvSpPr/>
          <p:nvPr/>
        </p:nvSpPr>
        <p:spPr>
          <a:xfrm>
            <a:off x="974391" y="590262"/>
            <a:ext cx="692818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ם</a:t>
            </a:r>
          </a:p>
        </p:txBody>
      </p:sp>
      <p:sp>
        <p:nvSpPr>
          <p:cNvPr id="34" name="מלבן 33"/>
          <p:cNvSpPr/>
          <p:nvPr/>
        </p:nvSpPr>
        <p:spPr>
          <a:xfrm>
            <a:off x="4944270" y="2375366"/>
            <a:ext cx="707246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</a:t>
            </a:r>
          </a:p>
        </p:txBody>
      </p:sp>
      <p:sp>
        <p:nvSpPr>
          <p:cNvPr id="35" name="מלבן 34"/>
          <p:cNvSpPr/>
          <p:nvPr/>
        </p:nvSpPr>
        <p:spPr>
          <a:xfrm>
            <a:off x="3660645" y="2375366"/>
            <a:ext cx="734496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ת</a:t>
            </a:r>
          </a:p>
        </p:txBody>
      </p:sp>
      <p:sp>
        <p:nvSpPr>
          <p:cNvPr id="36" name="מלבן 35"/>
          <p:cNvSpPr/>
          <p:nvPr/>
        </p:nvSpPr>
        <p:spPr>
          <a:xfrm>
            <a:off x="8025550" y="3890218"/>
            <a:ext cx="657551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ה</a:t>
            </a:r>
          </a:p>
        </p:txBody>
      </p:sp>
      <p:sp>
        <p:nvSpPr>
          <p:cNvPr id="37" name="מלבן 36"/>
          <p:cNvSpPr/>
          <p:nvPr/>
        </p:nvSpPr>
        <p:spPr>
          <a:xfrm>
            <a:off x="6737115" y="3890218"/>
            <a:ext cx="694421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ח</a:t>
            </a:r>
          </a:p>
        </p:txBody>
      </p:sp>
      <p:sp>
        <p:nvSpPr>
          <p:cNvPr id="38" name="מלבן 37"/>
          <p:cNvSpPr/>
          <p:nvPr/>
        </p:nvSpPr>
        <p:spPr>
          <a:xfrm>
            <a:off x="5588944" y="3890218"/>
            <a:ext cx="45076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ו</a:t>
            </a:r>
          </a:p>
        </p:txBody>
      </p:sp>
      <p:sp>
        <p:nvSpPr>
          <p:cNvPr id="39" name="מלבן 38"/>
          <p:cNvSpPr/>
          <p:nvPr/>
        </p:nvSpPr>
        <p:spPr>
          <a:xfrm>
            <a:off x="4233183" y="3890218"/>
            <a:ext cx="622286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ד</a:t>
            </a:r>
          </a:p>
        </p:txBody>
      </p:sp>
      <p:sp>
        <p:nvSpPr>
          <p:cNvPr id="40" name="מלבן 39"/>
          <p:cNvSpPr/>
          <p:nvPr/>
        </p:nvSpPr>
        <p:spPr>
          <a:xfrm>
            <a:off x="2860591" y="3890218"/>
            <a:ext cx="827471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ש</a:t>
            </a:r>
          </a:p>
        </p:txBody>
      </p:sp>
      <p:sp>
        <p:nvSpPr>
          <p:cNvPr id="41" name="מלבן 40"/>
          <p:cNvSpPr/>
          <p:nvPr/>
        </p:nvSpPr>
        <p:spPr>
          <a:xfrm>
            <a:off x="1778944" y="3890218"/>
            <a:ext cx="45076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י</a:t>
            </a:r>
          </a:p>
        </p:txBody>
      </p:sp>
      <p:sp>
        <p:nvSpPr>
          <p:cNvPr id="42" name="מלבן 41"/>
          <p:cNvSpPr/>
          <p:nvPr/>
        </p:nvSpPr>
        <p:spPr>
          <a:xfrm>
            <a:off x="414812" y="3890218"/>
            <a:ext cx="692818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8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ם</a:t>
            </a:r>
          </a:p>
        </p:txBody>
      </p:sp>
    </p:spTree>
    <p:extLst>
      <p:ext uri="{BB962C8B-B14F-4D97-AF65-F5344CB8AC3E}">
        <p14:creationId xmlns:p14="http://schemas.microsoft.com/office/powerpoint/2010/main" val="35292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75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75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25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7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25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" y="208825"/>
            <a:ext cx="1277256" cy="154212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280"/>
            <a:ext cx="9144000" cy="6142467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80238" y="-572408"/>
            <a:ext cx="6005849" cy="849537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629" y="-210427"/>
            <a:ext cx="1891615" cy="2675721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1705910" y="2465294"/>
            <a:ext cx="585769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חידון מסכם</a:t>
            </a:r>
          </a:p>
        </p:txBody>
      </p:sp>
    </p:spTree>
    <p:extLst>
      <p:ext uri="{BB962C8B-B14F-4D97-AF65-F5344CB8AC3E}">
        <p14:creationId xmlns:p14="http://schemas.microsoft.com/office/powerpoint/2010/main" val="5863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03532" y="5507704"/>
            <a:ext cx="8299388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he-IL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1. באיזו עיירה חי ופעל </a:t>
            </a:r>
            <a:r>
              <a:rPr lang="he-IL" sz="6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הבעש"ט</a:t>
            </a:r>
            <a:r>
              <a:rPr lang="he-IL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?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694" y="834944"/>
            <a:ext cx="4305609" cy="4085676"/>
          </a:xfrm>
          <a:prstGeom prst="rect">
            <a:avLst/>
          </a:prstGeom>
        </p:spPr>
      </p:pic>
      <p:sp>
        <p:nvSpPr>
          <p:cNvPr id="2" name="מלבן: פינות מעוגלות 1"/>
          <p:cNvSpPr/>
          <p:nvPr/>
        </p:nvSpPr>
        <p:spPr>
          <a:xfrm rot="1062439">
            <a:off x="7463649" y="864950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4156671" y="385689"/>
            <a:ext cx="3127779" cy="41319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ליאדי</a:t>
            </a:r>
            <a:endParaRPr lang="he-IL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faradyMedium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ליובאוויטש</a:t>
            </a:r>
            <a:endParaRPr lang="he-IL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faradyMedium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מעזיבוז</a:t>
            </a:r>
            <a:endParaRPr lang="he-IL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faradyMedium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7556588" y="385689"/>
            <a:ext cx="479618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ד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7463649" y="2362745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7550176" y="1883484"/>
            <a:ext cx="486030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צ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7463649" y="3710411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7482849" y="3231150"/>
            <a:ext cx="553357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מ</a:t>
            </a:r>
          </a:p>
        </p:txBody>
      </p:sp>
    </p:spTree>
    <p:extLst>
      <p:ext uri="{BB962C8B-B14F-4D97-AF65-F5344CB8AC3E}">
        <p14:creationId xmlns:p14="http://schemas.microsoft.com/office/powerpoint/2010/main" val="4927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46819" y="5507704"/>
            <a:ext cx="8212826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he-IL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2. מי היה אביו של אדמו"ר הזקן?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7463649" y="864950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4712849" y="385689"/>
            <a:ext cx="2571601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ר' ברוך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ר' אליעזר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ר' משה</a:t>
            </a:r>
          </a:p>
        </p:txBody>
      </p:sp>
      <p:sp>
        <p:nvSpPr>
          <p:cNvPr id="6" name="מלבן 5"/>
          <p:cNvSpPr/>
          <p:nvPr/>
        </p:nvSpPr>
        <p:spPr>
          <a:xfrm>
            <a:off x="7525774" y="380936"/>
            <a:ext cx="537327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7463649" y="2362745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7577071" y="1878731"/>
            <a:ext cx="486030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ד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7463649" y="3710411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7444021" y="3226397"/>
            <a:ext cx="619080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ש</a:t>
            </a:r>
          </a:p>
        </p:txBody>
      </p:sp>
      <p:pic>
        <p:nvPicPr>
          <p:cNvPr id="1026" name="Picture 2" descr="תוצאת תמונה עבור אדמו&quot;ר הזק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7" y="400576"/>
            <a:ext cx="2701276" cy="3911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977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242046" y="5606858"/>
            <a:ext cx="8797921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1"/>
            <a:r>
              <a:rPr lang="he-I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3. באיזה יום בשבוע נולד אדמו"ר הזקן?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7463649" y="864950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4326589" y="385689"/>
            <a:ext cx="2957861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שבת קודש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יום רביעי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יום ראשון</a:t>
            </a:r>
          </a:p>
        </p:txBody>
      </p:sp>
      <p:sp>
        <p:nvSpPr>
          <p:cNvPr id="6" name="מלבן 5"/>
          <p:cNvSpPr/>
          <p:nvPr/>
        </p:nvSpPr>
        <p:spPr>
          <a:xfrm>
            <a:off x="7560239" y="380936"/>
            <a:ext cx="468397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ר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7463649" y="2362745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7637985" y="1878731"/>
            <a:ext cx="364202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י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7463649" y="3710411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7480890" y="3226397"/>
            <a:ext cx="545341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ק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65" t="19860" r="37059" b="29929"/>
          <a:stretch/>
        </p:blipFill>
        <p:spPr>
          <a:xfrm>
            <a:off x="143434" y="226341"/>
            <a:ext cx="3925014" cy="42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18452" y="5507704"/>
            <a:ext cx="9025548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1"/>
            <a:r>
              <a:rPr lang="he-I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4. כיצד כינה אדמו"ר הזקן את </a:t>
            </a:r>
            <a:r>
              <a:rPr lang="he-IL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הבעש"ט</a:t>
            </a:r>
            <a:r>
              <a:rPr lang="he-I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?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7463649" y="864950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4167892" y="385689"/>
            <a:ext cx="3116558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מורנו ורבינו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סבא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אבי מורי</a:t>
            </a:r>
          </a:p>
        </p:txBody>
      </p:sp>
      <p:sp>
        <p:nvSpPr>
          <p:cNvPr id="6" name="מלבן 5"/>
          <p:cNvSpPr/>
          <p:nvPr/>
        </p:nvSpPr>
        <p:spPr>
          <a:xfrm>
            <a:off x="7556231" y="380936"/>
            <a:ext cx="476412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ל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7463649" y="2362745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7577071" y="1878731"/>
            <a:ext cx="486030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ר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7463649" y="3710411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7507340" y="3226397"/>
            <a:ext cx="492443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פ</a:t>
            </a:r>
          </a:p>
        </p:txBody>
      </p:sp>
      <p:pic>
        <p:nvPicPr>
          <p:cNvPr id="1026" name="Picture 2" descr="תוצאת תמונה עבור אדמו&quot;ר הזק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7" y="400576"/>
            <a:ext cx="2701276" cy="3911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9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18452" y="5507704"/>
            <a:ext cx="8829981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1"/>
            <a:r>
              <a:rPr lang="he-IL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5. על מה חוזרים בתשובה מח"י אלול ואילך?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7463649" y="864950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841661" y="385689"/>
            <a:ext cx="644278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על אחד החודשים שחלפו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על אותו היום בשבוע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על החודשים שיבואו</a:t>
            </a:r>
          </a:p>
        </p:txBody>
      </p:sp>
      <p:sp>
        <p:nvSpPr>
          <p:cNvPr id="6" name="מלבן 5"/>
          <p:cNvSpPr/>
          <p:nvPr/>
        </p:nvSpPr>
        <p:spPr>
          <a:xfrm>
            <a:off x="7612336" y="380936"/>
            <a:ext cx="364202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י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7463649" y="2362745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7570658" y="1878731"/>
            <a:ext cx="498856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ע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7463649" y="3710411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7507340" y="3226397"/>
            <a:ext cx="492443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ב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39216" t="27609" r="35981" b="28475"/>
          <a:stretch/>
        </p:blipFill>
        <p:spPr>
          <a:xfrm>
            <a:off x="1511716" y="900877"/>
            <a:ext cx="4186518" cy="4169478"/>
          </a:xfrm>
          <a:prstGeom prst="ellipse">
            <a:avLst/>
          </a:prstGeom>
          <a:ln w="63500" cap="rnd">
            <a:solidFill>
              <a:schemeClr val="accent5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3205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242154" y="5543563"/>
            <a:ext cx="8735405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r" rtl="1"/>
            <a:r>
              <a:rPr lang="he-IL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6. את מה אפשר להעלות לקדושה?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7710537" y="334598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572382" y="-144663"/>
            <a:ext cx="6958956" cy="51706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רק דברים קדושים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את התפילות ולימוד התורה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את כל הדברים הגשמיים </a:t>
            </a:r>
          </a:p>
          <a:p>
            <a:pPr algn="r" rtl="1"/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שאינם אסורים</a:t>
            </a:r>
          </a:p>
        </p:txBody>
      </p:sp>
      <p:sp>
        <p:nvSpPr>
          <p:cNvPr id="6" name="מלבן 5"/>
          <p:cNvSpPr/>
          <p:nvPr/>
        </p:nvSpPr>
        <p:spPr>
          <a:xfrm>
            <a:off x="7760639" y="-149416"/>
            <a:ext cx="561372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ט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7734225" y="1832394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7823959" y="1348379"/>
            <a:ext cx="486030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ר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7710537" y="3180059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7768654" y="2697074"/>
            <a:ext cx="553357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מ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2" y="484094"/>
            <a:ext cx="3770928" cy="44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8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35493" y="4942091"/>
            <a:ext cx="8373125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1"/>
            <a:r>
              <a:rPr lang="he-IL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7. כאשר אנו משתמשים בחפצים </a:t>
            </a:r>
          </a:p>
          <a:p>
            <a:pPr algn="ctr" rtl="1"/>
            <a:r>
              <a:rPr lang="he-IL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SfaradyMedium" pitchFamily="2" charset="-79"/>
              </a:rPr>
              <a:t>גשמיים לקדושה אנחנו:</a:t>
            </a:r>
          </a:p>
        </p:txBody>
      </p:sp>
      <p:sp>
        <p:nvSpPr>
          <p:cNvPr id="2" name="מלבן: פינות מעוגלות 1"/>
          <p:cNvSpPr/>
          <p:nvPr/>
        </p:nvSpPr>
        <p:spPr>
          <a:xfrm rot="1062439">
            <a:off x="8167737" y="334598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20066" y="-144663"/>
            <a:ext cx="7768472" cy="51706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בונים חדר לה' יתברך</a:t>
            </a:r>
          </a:p>
          <a:p>
            <a:pPr algn="r" rtl="1">
              <a:lnSpc>
                <a:spcPct val="150000"/>
              </a:lnSpc>
            </a:pPr>
            <a:r>
              <a:rPr lang="he-IL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הופכים את העולם להיות </a:t>
            </a:r>
          </a:p>
          <a:p>
            <a:pPr algn="r" rtl="1"/>
            <a:r>
              <a:rPr lang="he-IL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בית של ה'</a:t>
            </a:r>
          </a:p>
          <a:p>
            <a:pPr algn="r" rtl="1">
              <a:lnSpc>
                <a:spcPct val="150000"/>
              </a:lnSpc>
            </a:pPr>
            <a:r>
              <a:rPr lang="he-IL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הופכים את הרוחניות לגשמיות</a:t>
            </a:r>
          </a:p>
        </p:txBody>
      </p:sp>
      <p:sp>
        <p:nvSpPr>
          <p:cNvPr id="6" name="מלבן 5"/>
          <p:cNvSpPr/>
          <p:nvPr/>
        </p:nvSpPr>
        <p:spPr>
          <a:xfrm>
            <a:off x="8258716" y="-149416"/>
            <a:ext cx="479618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ד</a:t>
            </a:r>
          </a:p>
        </p:txBody>
      </p:sp>
      <p:sp>
        <p:nvSpPr>
          <p:cNvPr id="7" name="מלבן: פינות מעוגלות 6"/>
          <p:cNvSpPr/>
          <p:nvPr/>
        </p:nvSpPr>
        <p:spPr>
          <a:xfrm rot="1062439">
            <a:off x="8191425" y="1832394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8255510" y="1348379"/>
            <a:ext cx="537328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א</a:t>
            </a:r>
          </a:p>
        </p:txBody>
      </p:sp>
      <p:sp>
        <p:nvSpPr>
          <p:cNvPr id="9" name="מלבן: פינות מעוגלות 8"/>
          <p:cNvSpPr/>
          <p:nvPr/>
        </p:nvSpPr>
        <p:spPr>
          <a:xfrm rot="1062439">
            <a:off x="8167738" y="3958926"/>
            <a:ext cx="665496" cy="66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8264327" y="3475941"/>
            <a:ext cx="476412" cy="12349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faradyMedium" pitchFamily="2" charset="-79"/>
              </a:rPr>
              <a:t>ל</a:t>
            </a:r>
          </a:p>
        </p:txBody>
      </p:sp>
    </p:spTree>
    <p:extLst>
      <p:ext uri="{BB962C8B-B14F-4D97-AF65-F5344CB8AC3E}">
        <p14:creationId xmlns:p14="http://schemas.microsoft.com/office/powerpoint/2010/main" val="36395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7" grpId="0" animBg="1"/>
      <p:bldP spid="8" grpId="0"/>
      <p:bldP spid="9" grpId="0" animBg="1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ראוי לציטוט">
  <a:themeElements>
    <a:clrScheme name="ראוי לציטוט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ראוי לציטוט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ראוי לציטוט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ppt/theme/theme3.xml><?xml version="1.0" encoding="utf-8"?>
<a:theme xmlns:a="http://schemas.openxmlformats.org/drawingml/2006/main" name="1_ראוי לציטוט">
  <a:themeElements>
    <a:clrScheme name="ראוי לציטוט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ראוי לציטוט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ראוי לציטוט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2_ראוי לציטוט">
  <a:themeElements>
    <a:clrScheme name="ראוי לציטוט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ראוי לציטוט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ראוי לציטוט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ppt/theme/theme5.xml><?xml version="1.0" encoding="utf-8"?>
<a:theme xmlns:a="http://schemas.openxmlformats.org/drawingml/2006/main" name="3_ראוי לציטוט">
  <a:themeElements>
    <a:clrScheme name="ראוי לציטוט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ראוי לציטוט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ראוי לציטוט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6.xml><?xml version="1.0" encoding="utf-8"?>
<a:theme xmlns:a="http://schemas.openxmlformats.org/drawingml/2006/main" name="גלריה">
  <a:themeElements>
    <a:clrScheme name="גלריה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גלריה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גלריה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Override1.xml><?xml version="1.0" encoding="utf-8"?>
<a:themeOverride xmlns:a="http://schemas.openxmlformats.org/drawingml/2006/main">
  <a:clrScheme name="כחול חם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כחול חם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כתום צהוב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כתום צהוב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TM03457503[[fn=ראוי לציטוט]]</Template>
  <TotalTime>320</TotalTime>
  <Words>385</Words>
  <Application>Microsoft Office PowerPoint</Application>
  <PresentationFormat>‫הצגה על המסך (4:3)</PresentationFormat>
  <Paragraphs>133</Paragraphs>
  <Slides>18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6</vt:i4>
      </vt:variant>
      <vt:variant>
        <vt:lpstr>כותרות שקופיות</vt:lpstr>
      </vt:variant>
      <vt:variant>
        <vt:i4>18</vt:i4>
      </vt:variant>
    </vt:vector>
  </HeadingPairs>
  <TitlesOfParts>
    <vt:vector size="35" baseType="lpstr">
      <vt:lpstr>Gisha</vt:lpstr>
      <vt:lpstr>SfaradyMedium</vt:lpstr>
      <vt:lpstr>Fb Yogurt</vt:lpstr>
      <vt:lpstr>Trebuchet MS</vt:lpstr>
      <vt:lpstr>Gill Sans MT</vt:lpstr>
      <vt:lpstr>Times New Roman</vt:lpstr>
      <vt:lpstr>Wingdings 2</vt:lpstr>
      <vt:lpstr>Rockwell</vt:lpstr>
      <vt:lpstr>Century Gothic</vt:lpstr>
      <vt:lpstr>Arial</vt:lpstr>
      <vt:lpstr>Bookman Old Style</vt:lpstr>
      <vt:lpstr>ראוי לציטוט</vt:lpstr>
      <vt:lpstr>Damask</vt:lpstr>
      <vt:lpstr>1_ראוי לציטוט</vt:lpstr>
      <vt:lpstr>2_ראוי לציטוט</vt:lpstr>
      <vt:lpstr>3_ראוי לציטוט</vt:lpstr>
      <vt:lpstr>גלריה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lastModifiedBy>user</cp:lastModifiedBy>
  <cp:revision>14</cp:revision>
  <dcterms:created xsi:type="dcterms:W3CDTF">2016-09-17T23:33:06Z</dcterms:created>
  <dcterms:modified xsi:type="dcterms:W3CDTF">2016-09-20T10:50:08Z</dcterms:modified>
</cp:coreProperties>
</file>