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306" r:id="rId2"/>
    <p:sldId id="261" r:id="rId3"/>
    <p:sldId id="305" r:id="rId4"/>
  </p:sldIdLst>
  <p:sldSz cx="12192000" cy="6858000"/>
  <p:notesSz cx="6858000" cy="9144000"/>
  <p:embeddedFontLst>
    <p:embeddedFont>
      <p:font typeface="Anomalia ML v2 AAA UltraBold" panose="00000900000000000000" pitchFamily="50" charset="-79"/>
      <p:bold r:id="rId5"/>
    </p:embeddedFon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Fb Matritsa" panose="00000500000000000000" pitchFamily="50" charset="-79"/>
      <p:regular r:id="rId12"/>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BFA2435-F48C-4B97-964E-BF87E0D0EF0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CF08F11-C405-43C9-A40E-C84260E92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EEB060E-A8F7-4F6C-A4AB-51B7EC6C4D8E}"/>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id="{7BC79095-B62C-4CB8-8299-40DB14C4D15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0166D6C-27C7-4A17-8A99-E201C7123628}"/>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80771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42C3AF-7EE0-446F-B00A-D02EE0112E4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95599D9-8C7D-4C8F-9493-C02BDE00837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E139C05-3170-4003-9E5E-23A97BF1886F}"/>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id="{05FA0908-A187-4FD2-AF4A-8AA92F529D1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BC0A4A5-95EA-4F9C-A9AE-040079E3F326}"/>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396699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B0B47AD-EE45-4F1E-844C-42820738EA0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03AA2F6-212B-4985-B968-F75CCC8E37FF}"/>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FCDA809-303E-45B8-973B-ADF21DE023E7}"/>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id="{31E329F3-07BF-4D68-A5D5-37F4385288E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3E71F5E-BC29-425B-9E94-C9C9818F28A5}"/>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368953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F9086D-8AD0-4873-B9CF-3981D027F75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79F71DA-6321-4864-87A5-0E7116A9460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06DEE05-E88A-4E4E-A404-7EAFEEA63A86}"/>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id="{055CD835-2197-43F5-A358-9ECDA9B1E8E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6DA5EA1-BFA1-45A0-B75B-1663A077FB04}"/>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80331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AC29DA-ED75-4588-9003-849289E45F4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C3B26EF-13B9-458A-8637-85B407A7EE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819E7A1-4F90-498C-A92E-06BF7136E13A}"/>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id="{86312DD0-63AA-474A-B163-AC7DBB8323F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E6399DC-56DD-4286-A401-19F220E52740}"/>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204282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B57DB2-9AAF-4A4F-87EA-09B70D507B8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3B56E29-189E-44B4-8FCD-323FEBC0F05C}"/>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7EA777D-9DBD-4F05-B6D3-E634366A85CB}"/>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0F3547B1-41DB-4AB4-B9CE-4E1505246D1D}"/>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6" name="מציין מיקום של כותרת תחתונה 5">
            <a:extLst>
              <a:ext uri="{FF2B5EF4-FFF2-40B4-BE49-F238E27FC236}">
                <a16:creationId xmlns:a16="http://schemas.microsoft.com/office/drawing/2014/main" id="{187594A3-61FD-41F7-B338-21D4FCD5858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673C3F5-DA4C-46FD-A1BF-241113169D67}"/>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325539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DB3FF6-5703-4350-874E-CCDBF4C9A21B}"/>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7A5D519-9706-4F52-A4BF-D3972B75C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FF63EE38-3873-447B-851F-8BE9BDB561BF}"/>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74F0355-F335-4A2E-8506-37E95B010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1DC4618-D8F7-44F4-951F-8B6996FD9C93}"/>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0CE994F-AB69-4C9B-AC1D-ACF9B5C0598E}"/>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8" name="מציין מיקום של כותרת תחתונה 7">
            <a:extLst>
              <a:ext uri="{FF2B5EF4-FFF2-40B4-BE49-F238E27FC236}">
                <a16:creationId xmlns:a16="http://schemas.microsoft.com/office/drawing/2014/main" id="{E966BA6D-ED56-42F9-A8A0-B6FCA1C8AE1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FD81693-13BC-414E-936C-D77656CE6341}"/>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428696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C5605D-3757-4648-9BCD-097F2D8BF37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456CD83-2E66-4211-AB74-09571BC822FF}"/>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4" name="מציין מיקום של כותרת תחתונה 3">
            <a:extLst>
              <a:ext uri="{FF2B5EF4-FFF2-40B4-BE49-F238E27FC236}">
                <a16:creationId xmlns:a16="http://schemas.microsoft.com/office/drawing/2014/main" id="{3CB9792B-944B-4236-9983-7EF22D42B68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6292B5C-AFBE-4F2A-BB7D-64A4C8A8BF74}"/>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382123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9C48C344-6E1A-4C1B-9503-ECDA31C0787E}"/>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3" name="מציין מיקום של כותרת תחתונה 2">
            <a:extLst>
              <a:ext uri="{FF2B5EF4-FFF2-40B4-BE49-F238E27FC236}">
                <a16:creationId xmlns:a16="http://schemas.microsoft.com/office/drawing/2014/main" id="{8E6856AF-E656-4F0D-9B39-0D3F05915471}"/>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FF0ACCF-4D91-4650-8A43-4A19692CC6E2}"/>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151023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EC5F56-B9CA-4B96-9B4A-C8E1D7A624B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054CE79-EB85-426D-AEFA-B5D6D5C64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F9CB184-456C-4992-AAE8-D79BD6E15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C2CE4AC-64EC-4C58-811C-A9D39BFA6AE8}"/>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6" name="מציין מיקום של כותרת תחתונה 5">
            <a:extLst>
              <a:ext uri="{FF2B5EF4-FFF2-40B4-BE49-F238E27FC236}">
                <a16:creationId xmlns:a16="http://schemas.microsoft.com/office/drawing/2014/main" id="{95B178BA-86DB-4B03-9F0F-B81ECD7603D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5CF1C7D-03A8-4C6B-BAFF-38602291532D}"/>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333523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343F38-E035-4652-A185-343E20E8C99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38730AC-4B9C-4291-AE7F-52A2C31A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6F14B0BB-D154-45D3-81B0-9E99ACCCB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CEEC900-5263-45FA-86D6-C38BB3240150}"/>
              </a:ext>
            </a:extLst>
          </p:cNvPr>
          <p:cNvSpPr>
            <a:spLocks noGrp="1"/>
          </p:cNvSpPr>
          <p:nvPr>
            <p:ph type="dt" sz="half" idx="10"/>
          </p:nvPr>
        </p:nvSpPr>
        <p:spPr/>
        <p:txBody>
          <a:bodyPr/>
          <a:lstStyle/>
          <a:p>
            <a:fld id="{A92F42F5-4E44-4D34-BD8A-AE885012AA03}" type="datetimeFigureOut">
              <a:rPr lang="he-IL" smtClean="0"/>
              <a:t>כ"ז/אב/תשפ"א</a:t>
            </a:fld>
            <a:endParaRPr lang="he-IL"/>
          </a:p>
        </p:txBody>
      </p:sp>
      <p:sp>
        <p:nvSpPr>
          <p:cNvPr id="6" name="מציין מיקום של כותרת תחתונה 5">
            <a:extLst>
              <a:ext uri="{FF2B5EF4-FFF2-40B4-BE49-F238E27FC236}">
                <a16:creationId xmlns:a16="http://schemas.microsoft.com/office/drawing/2014/main" id="{28B9D1EA-F3A6-42FD-A5A1-8432ED49F71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2284EC0-865E-44B4-ADC1-824393DB7874}"/>
              </a:ext>
            </a:extLst>
          </p:cNvPr>
          <p:cNvSpPr>
            <a:spLocks noGrp="1"/>
          </p:cNvSpPr>
          <p:nvPr>
            <p:ph type="sldNum" sz="quarter" idx="12"/>
          </p:nvPr>
        </p:nvSpPr>
        <p:spPr/>
        <p:txBody>
          <a:bodyPr/>
          <a:lstStyle/>
          <a:p>
            <a:fld id="{BC690B4A-7072-45AC-A7FA-B414D24524DE}" type="slidenum">
              <a:rPr lang="he-IL" smtClean="0"/>
              <a:t>‹#›</a:t>
            </a:fld>
            <a:endParaRPr lang="he-IL"/>
          </a:p>
        </p:txBody>
      </p:sp>
    </p:spTree>
    <p:extLst>
      <p:ext uri="{BB962C8B-B14F-4D97-AF65-F5344CB8AC3E}">
        <p14:creationId xmlns:p14="http://schemas.microsoft.com/office/powerpoint/2010/main" val="407558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350F4DA-5C79-4295-8987-355FA62A707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008C9B8-F04A-4C20-BD95-0012AF74E77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BD1829-7D60-4428-80FD-45054C29797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2F42F5-4E44-4D34-BD8A-AE885012AA03}"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id="{77185771-8868-40A0-B6CA-C20605EB3C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7C34261-99AB-44B7-98E2-FAF556322A0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690B4A-7072-45AC-A7FA-B414D24524DE}" type="slidenum">
              <a:rPr lang="he-IL" smtClean="0"/>
              <a:t>‹#›</a:t>
            </a:fld>
            <a:endParaRPr lang="he-IL"/>
          </a:p>
        </p:txBody>
      </p:sp>
    </p:spTree>
    <p:extLst>
      <p:ext uri="{BB962C8B-B14F-4D97-AF65-F5344CB8AC3E}">
        <p14:creationId xmlns:p14="http://schemas.microsoft.com/office/powerpoint/2010/main" val="3281888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ABA5D8B-D43B-4060-9962-1D83C6669E22}"/>
              </a:ext>
            </a:extLst>
          </p:cNvPr>
          <p:cNvSpPr txBox="1"/>
          <p:nvPr/>
        </p:nvSpPr>
        <p:spPr>
          <a:xfrm>
            <a:off x="1213281" y="1859575"/>
            <a:ext cx="9765437" cy="3862596"/>
          </a:xfrm>
          <a:prstGeom prst="rect">
            <a:avLst/>
          </a:prstGeom>
          <a:noFill/>
        </p:spPr>
        <p:txBody>
          <a:bodyPr wrap="square" rtlCol="1">
            <a:spAutoFit/>
          </a:bodyPr>
          <a:lstStyle/>
          <a:p>
            <a:pPr algn="just" fontAlgn="t">
              <a:lnSpc>
                <a:spcPts val="4200"/>
              </a:lnSpc>
            </a:pPr>
            <a:r>
              <a:rPr lang="he-IL" sz="3200" b="0" i="0" dirty="0">
                <a:solidFill>
                  <a:srgbClr val="000000"/>
                </a:solidFill>
                <a:effectLst/>
                <a:latin typeface="Fb Matritsa" panose="00000500000000000000" pitchFamily="50" charset="-79"/>
                <a:cs typeface="1Ogen" pitchFamily="2" charset="-79"/>
              </a:rPr>
              <a:t>"משל למלך שקודם בואו לעיר </a:t>
            </a:r>
            <a:r>
              <a:rPr lang="he-IL" sz="3200" b="0" i="0" dirty="0" err="1">
                <a:solidFill>
                  <a:srgbClr val="000000"/>
                </a:solidFill>
                <a:effectLst/>
                <a:latin typeface="Fb Matritsa" panose="00000500000000000000" pitchFamily="50" charset="-79"/>
                <a:cs typeface="1Ogen" pitchFamily="2" charset="-79"/>
              </a:rPr>
              <a:t>יוצאין</a:t>
            </a:r>
            <a:r>
              <a:rPr lang="he-IL" sz="3200" b="0" i="0" dirty="0">
                <a:solidFill>
                  <a:srgbClr val="000000"/>
                </a:solidFill>
                <a:effectLst/>
                <a:latin typeface="Fb Matritsa" panose="00000500000000000000" pitchFamily="50" charset="-79"/>
                <a:cs typeface="1Ogen" pitchFamily="2" charset="-79"/>
              </a:rPr>
              <a:t> אנשי העיר לקראתו </a:t>
            </a:r>
            <a:r>
              <a:rPr lang="he-IL" sz="3200" b="0" i="0" dirty="0" err="1">
                <a:solidFill>
                  <a:srgbClr val="000000"/>
                </a:solidFill>
                <a:effectLst/>
                <a:latin typeface="Fb Matritsa" panose="00000500000000000000" pitchFamily="50" charset="-79"/>
                <a:cs typeface="1Ogen" pitchFamily="2" charset="-79"/>
              </a:rPr>
              <a:t>ומקבלין</a:t>
            </a:r>
            <a:r>
              <a:rPr lang="he-IL" sz="3200" b="0" i="0" dirty="0">
                <a:solidFill>
                  <a:srgbClr val="000000"/>
                </a:solidFill>
                <a:effectLst/>
                <a:latin typeface="Fb Matritsa" panose="00000500000000000000" pitchFamily="50" charset="-79"/>
                <a:cs typeface="1Ogen" pitchFamily="2" charset="-79"/>
              </a:rPr>
              <a:t> פניו בשדה, ואז </a:t>
            </a:r>
            <a:r>
              <a:rPr lang="he-IL" sz="3200" b="0" i="0" dirty="0" err="1">
                <a:solidFill>
                  <a:srgbClr val="000000"/>
                </a:solidFill>
                <a:effectLst/>
                <a:latin typeface="Fb Matritsa" panose="00000500000000000000" pitchFamily="50" charset="-79"/>
                <a:cs typeface="1Ogen" pitchFamily="2" charset="-79"/>
              </a:rPr>
              <a:t>רשאין</a:t>
            </a:r>
            <a:r>
              <a:rPr lang="he-IL" sz="3200" b="0" i="0" dirty="0">
                <a:solidFill>
                  <a:srgbClr val="000000"/>
                </a:solidFill>
                <a:effectLst/>
                <a:latin typeface="Fb Matritsa" panose="00000500000000000000" pitchFamily="50" charset="-79"/>
                <a:cs typeface="1Ogen" pitchFamily="2" charset="-79"/>
              </a:rPr>
              <a:t> כל מי שרוצה לצאת להקביל פניו, והוא מקבל את כולם בסבר פנים יפות ומראה פנים שוחקות לכולם", והיינו, שכאשר המלך נמצא ב"היכל מלכותו", אזי "אין נכנסים כי אם ברשות, ואף גם זאת המובחרים שבעם ויחידי סגולה", ויש צורך </a:t>
            </a:r>
            <a:r>
              <a:rPr lang="he-IL" sz="3200" b="0" i="0" dirty="0" err="1">
                <a:solidFill>
                  <a:srgbClr val="000000"/>
                </a:solidFill>
                <a:effectLst/>
                <a:latin typeface="Fb Matritsa" panose="00000500000000000000" pitchFamily="50" charset="-79"/>
                <a:cs typeface="1Ogen" pitchFamily="2" charset="-79"/>
              </a:rPr>
              <a:t>בכו"כ</a:t>
            </a:r>
            <a:r>
              <a:rPr lang="he-IL" sz="3200" b="0" i="0" dirty="0">
                <a:solidFill>
                  <a:srgbClr val="000000"/>
                </a:solidFill>
                <a:effectLst/>
                <a:latin typeface="Fb Matritsa" panose="00000500000000000000" pitchFamily="50" charset="-79"/>
                <a:cs typeface="1Ogen" pitchFamily="2" charset="-79"/>
              </a:rPr>
              <a:t> הכנות, מה שאין כן בהיותו בשדה, רשאים ויכולים כולם לגשת אל המלך ולהגיש לו בקשותיהם...</a:t>
            </a:r>
          </a:p>
        </p:txBody>
      </p:sp>
      <p:sp>
        <p:nvSpPr>
          <p:cNvPr id="4" name="מלבן 3">
            <a:extLst>
              <a:ext uri="{FF2B5EF4-FFF2-40B4-BE49-F238E27FC236}">
                <a16:creationId xmlns:a16="http://schemas.microsoft.com/office/drawing/2014/main" id="{D2C91ACD-25E5-404B-A3C0-B76B9B9E5B32}"/>
              </a:ext>
            </a:extLst>
          </p:cNvPr>
          <p:cNvSpPr/>
          <p:nvPr/>
        </p:nvSpPr>
        <p:spPr>
          <a:xfrm>
            <a:off x="7091092" y="935352"/>
            <a:ext cx="3857146" cy="923330"/>
          </a:xfrm>
          <a:prstGeom prst="rect">
            <a:avLst/>
          </a:prstGeom>
          <a:noFill/>
        </p:spPr>
        <p:txBody>
          <a:bodyPr wrap="none" lIns="91440" tIns="45720" rIns="91440" bIns="45720">
            <a:spAutoFit/>
          </a:bodyPr>
          <a:lstStyle/>
          <a:p>
            <a:r>
              <a:rPr lang="he-IL" sz="5400" b="0" cap="none" spc="0" dirty="0">
                <a:ln w="0"/>
                <a:solidFill>
                  <a:srgbClr val="88785E"/>
                </a:solidFill>
                <a:latin typeface="Anomalia ML v2 AAA UltraBold" panose="00000900000000000000" pitchFamily="50" charset="-79"/>
                <a:cs typeface="Anomalia ML v2 AAA UltraBold" panose="00000900000000000000" pitchFamily="50" charset="-79"/>
              </a:rPr>
              <a:t>המלך בשדה</a:t>
            </a:r>
          </a:p>
        </p:txBody>
      </p:sp>
    </p:spTree>
    <p:extLst>
      <p:ext uri="{BB962C8B-B14F-4D97-AF65-F5344CB8AC3E}">
        <p14:creationId xmlns:p14="http://schemas.microsoft.com/office/powerpoint/2010/main" val="131217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ABA5D8B-D43B-4060-9962-1D83C6669E22}"/>
              </a:ext>
            </a:extLst>
          </p:cNvPr>
          <p:cNvSpPr txBox="1"/>
          <p:nvPr/>
        </p:nvSpPr>
        <p:spPr>
          <a:xfrm>
            <a:off x="1021079" y="959093"/>
            <a:ext cx="10149842" cy="4939814"/>
          </a:xfrm>
          <a:prstGeom prst="rect">
            <a:avLst/>
          </a:prstGeom>
          <a:noFill/>
        </p:spPr>
        <p:txBody>
          <a:bodyPr wrap="square" rtlCol="1">
            <a:spAutoFit/>
          </a:bodyPr>
          <a:lstStyle/>
          <a:p>
            <a:pPr algn="just" fontAlgn="t">
              <a:lnSpc>
                <a:spcPts val="4200"/>
              </a:lnSpc>
            </a:pPr>
            <a:r>
              <a:rPr lang="he-IL" sz="3200" b="0" i="0" dirty="0">
                <a:solidFill>
                  <a:srgbClr val="000000"/>
                </a:solidFill>
                <a:effectLst/>
                <a:latin typeface="Fb Matritsa" panose="00000500000000000000" pitchFamily="50" charset="-79"/>
                <a:cs typeface="1Ogen" pitchFamily="2" charset="-79"/>
              </a:rPr>
              <a:t>בסיום המשל הנ"ל מוסיף רבינו הזקן: "ובלכתו העירה הם הולכים אחריו"...</a:t>
            </a:r>
          </a:p>
          <a:p>
            <a:pPr algn="just" fontAlgn="t">
              <a:lnSpc>
                <a:spcPts val="4200"/>
              </a:lnSpc>
            </a:pPr>
            <a:r>
              <a:rPr lang="he-IL" sz="3200" b="0" i="0" dirty="0">
                <a:solidFill>
                  <a:srgbClr val="000000"/>
                </a:solidFill>
                <a:effectLst/>
                <a:latin typeface="Fb Matritsa" panose="00000500000000000000" pitchFamily="50" charset="-79"/>
                <a:cs typeface="1Ogen" pitchFamily="2" charset="-79"/>
              </a:rPr>
              <a:t>בתיבות אלו מבאר רבינו הזקן את התכלית שבדבר:</a:t>
            </a:r>
          </a:p>
          <a:p>
            <a:pPr algn="just" fontAlgn="t">
              <a:lnSpc>
                <a:spcPts val="4200"/>
              </a:lnSpc>
            </a:pPr>
            <a:r>
              <a:rPr lang="he-IL" sz="3200" b="0" i="0" dirty="0">
                <a:solidFill>
                  <a:srgbClr val="000000"/>
                </a:solidFill>
                <a:effectLst/>
                <a:latin typeface="Fb Matritsa" panose="00000500000000000000" pitchFamily="50" charset="-79"/>
                <a:cs typeface="1Ogen" pitchFamily="2" charset="-79"/>
              </a:rPr>
              <a:t>מלבד המעלה שבעצם </a:t>
            </a:r>
            <a:r>
              <a:rPr lang="he-IL" sz="3200" b="0" i="0" dirty="0" err="1">
                <a:solidFill>
                  <a:srgbClr val="000000"/>
                </a:solidFill>
                <a:effectLst/>
                <a:latin typeface="Fb Matritsa" panose="00000500000000000000" pitchFamily="50" charset="-79"/>
                <a:cs typeface="1Ogen" pitchFamily="2" charset="-79"/>
              </a:rPr>
              <a:t>הענין</a:t>
            </a:r>
            <a:r>
              <a:rPr lang="he-IL" sz="3200" b="0" i="0" dirty="0">
                <a:solidFill>
                  <a:srgbClr val="000000"/>
                </a:solidFill>
                <a:effectLst/>
                <a:latin typeface="Fb Matritsa" panose="00000500000000000000" pitchFamily="50" charset="-79"/>
                <a:cs typeface="1Ogen" pitchFamily="2" charset="-79"/>
              </a:rPr>
              <a:t> שהמלך בא לשדה ומתגלה לכולם, שגם כאשר נמצאים במעמד ומצב </a:t>
            </a:r>
            <a:r>
              <a:rPr lang="he-IL" sz="3200" b="0" i="0" dirty="0" err="1">
                <a:solidFill>
                  <a:srgbClr val="000000"/>
                </a:solidFill>
                <a:effectLst/>
                <a:latin typeface="Fb Matritsa" panose="00000500000000000000" pitchFamily="50" charset="-79"/>
                <a:cs typeface="1Ogen" pitchFamily="2" charset="-79"/>
              </a:rPr>
              <a:t>ד"איש</a:t>
            </a:r>
            <a:r>
              <a:rPr lang="he-IL" sz="3200" b="0" i="0" dirty="0">
                <a:solidFill>
                  <a:srgbClr val="000000"/>
                </a:solidFill>
                <a:effectLst/>
                <a:latin typeface="Fb Matritsa" panose="00000500000000000000" pitchFamily="50" charset="-79"/>
                <a:cs typeface="1Ogen" pitchFamily="2" charset="-79"/>
              </a:rPr>
              <a:t> שדה" יכולים לראות את המלך, יש בזה מעלה עמוקה יותר – שעל ידי זה יוצאים סוף כל סוף מהמעמד ומצב </a:t>
            </a:r>
            <a:r>
              <a:rPr lang="he-IL" sz="3200" b="0" i="0" dirty="0" err="1">
                <a:solidFill>
                  <a:srgbClr val="000000"/>
                </a:solidFill>
                <a:effectLst/>
                <a:latin typeface="Fb Matritsa" panose="00000500000000000000" pitchFamily="50" charset="-79"/>
                <a:cs typeface="1Ogen" pitchFamily="2" charset="-79"/>
              </a:rPr>
              <a:t>ד"שדה</a:t>
            </a:r>
            <a:r>
              <a:rPr lang="he-IL" sz="3200" b="0" i="0" dirty="0">
                <a:solidFill>
                  <a:srgbClr val="000000"/>
                </a:solidFill>
                <a:effectLst/>
                <a:latin typeface="Fb Matritsa" panose="00000500000000000000" pitchFamily="50" charset="-79"/>
                <a:cs typeface="1Ogen" pitchFamily="2" charset="-79"/>
              </a:rPr>
              <a:t>", וכאשר המלך הולך העירה, "הם הולכים אחריו".</a:t>
            </a:r>
          </a:p>
          <a:p>
            <a:pPr algn="just" fontAlgn="t">
              <a:lnSpc>
                <a:spcPts val="4200"/>
              </a:lnSpc>
            </a:pPr>
            <a:r>
              <a:rPr lang="he-IL" sz="3200" b="0" i="0" dirty="0">
                <a:solidFill>
                  <a:srgbClr val="000000"/>
                </a:solidFill>
                <a:effectLst/>
                <a:latin typeface="Fb Matritsa" panose="00000500000000000000" pitchFamily="50" charset="-79"/>
                <a:cs typeface="1Ogen" pitchFamily="2" charset="-79"/>
              </a:rPr>
              <a:t>וטעם הדבר – כיון </a:t>
            </a:r>
            <a:r>
              <a:rPr lang="he-IL" sz="3200" b="0" i="0" dirty="0" err="1">
                <a:solidFill>
                  <a:srgbClr val="000000"/>
                </a:solidFill>
                <a:effectLst/>
                <a:latin typeface="Fb Matritsa" panose="00000500000000000000" pitchFamily="50" charset="-79"/>
                <a:cs typeface="1Ogen" pitchFamily="2" charset="-79"/>
              </a:rPr>
              <a:t>שבהיות</a:t>
            </a:r>
            <a:r>
              <a:rPr lang="he-IL" sz="3200" b="0" i="0" dirty="0">
                <a:solidFill>
                  <a:srgbClr val="000000"/>
                </a:solidFill>
                <a:effectLst/>
                <a:latin typeface="Fb Matritsa" panose="00000500000000000000" pitchFamily="50" charset="-79"/>
                <a:cs typeface="1Ogen" pitchFamily="2" charset="-79"/>
              </a:rPr>
              <a:t> המלך בשדה, נתקשר ה"איש שדה" אל המלך, באופן שאינו יכול </a:t>
            </a:r>
            <a:r>
              <a:rPr lang="he-IL" sz="3200" b="0" i="0" dirty="0" err="1">
                <a:solidFill>
                  <a:srgbClr val="000000"/>
                </a:solidFill>
                <a:effectLst/>
                <a:latin typeface="Fb Matritsa" panose="00000500000000000000" pitchFamily="50" charset="-79"/>
                <a:cs typeface="1Ogen" pitchFamily="2" charset="-79"/>
              </a:rPr>
              <a:t>להפרד</a:t>
            </a:r>
            <a:r>
              <a:rPr lang="he-IL" sz="3200" b="0" i="0" dirty="0">
                <a:solidFill>
                  <a:srgbClr val="000000"/>
                </a:solidFill>
                <a:effectLst/>
                <a:latin typeface="Fb Matritsa" panose="00000500000000000000" pitchFamily="50" charset="-79"/>
                <a:cs typeface="1Ogen" pitchFamily="2" charset="-79"/>
              </a:rPr>
              <a:t> ולהינתק ממנו, וכיון שכן, הרי היכן שהמלך הולך, הולך גם הוא אחריו.</a:t>
            </a:r>
          </a:p>
        </p:txBody>
      </p:sp>
    </p:spTree>
    <p:extLst>
      <p:ext uri="{BB962C8B-B14F-4D97-AF65-F5344CB8AC3E}">
        <p14:creationId xmlns:p14="http://schemas.microsoft.com/office/powerpoint/2010/main" val="124847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ABA5D8B-D43B-4060-9962-1D83C6669E22}"/>
              </a:ext>
            </a:extLst>
          </p:cNvPr>
          <p:cNvSpPr txBox="1"/>
          <p:nvPr/>
        </p:nvSpPr>
        <p:spPr>
          <a:xfrm>
            <a:off x="1005839" y="689788"/>
            <a:ext cx="10180322" cy="5478423"/>
          </a:xfrm>
          <a:prstGeom prst="rect">
            <a:avLst/>
          </a:prstGeom>
          <a:noFill/>
        </p:spPr>
        <p:txBody>
          <a:bodyPr wrap="square" rtlCol="1">
            <a:spAutoFit/>
          </a:bodyPr>
          <a:lstStyle/>
          <a:p>
            <a:pPr algn="just" fontAlgn="t">
              <a:lnSpc>
                <a:spcPts val="4200"/>
              </a:lnSpc>
            </a:pPr>
            <a:r>
              <a:rPr lang="he-IL" sz="3200" b="0" i="0" dirty="0">
                <a:solidFill>
                  <a:srgbClr val="000000"/>
                </a:solidFill>
                <a:effectLst/>
                <a:latin typeface="Fb Matritsa" panose="00000500000000000000" pitchFamily="50" charset="-79"/>
                <a:cs typeface="1Ogen" pitchFamily="2" charset="-79"/>
              </a:rPr>
              <a:t>והנה, העניין ש"בלכתו העירה הם הולכים אחריו" – נעשה בראש השנה... ואילו בחודש אלול נמצאים עדיין בשדה;</a:t>
            </a:r>
          </a:p>
          <a:p>
            <a:pPr algn="just" fontAlgn="t">
              <a:lnSpc>
                <a:spcPts val="4200"/>
              </a:lnSpc>
            </a:pPr>
            <a:r>
              <a:rPr lang="he-IL" sz="3200" b="0" i="0" dirty="0">
                <a:solidFill>
                  <a:srgbClr val="000000"/>
                </a:solidFill>
                <a:effectLst/>
                <a:latin typeface="Fb Matritsa" panose="00000500000000000000" pitchFamily="50" charset="-79"/>
                <a:cs typeface="1Ogen" pitchFamily="2" charset="-79"/>
              </a:rPr>
              <a:t>אבל אעפ"כ, כיון שכל ענין דורש הכנה והקדמה... הנה ההכנה להליכה אחריו בפועל בראש השנה – מתחילה כבר בחודש אלול, ועוד לפנ</a:t>
            </a:r>
            <a:r>
              <a:rPr lang="he-IL" sz="3200" dirty="0">
                <a:solidFill>
                  <a:srgbClr val="000000"/>
                </a:solidFill>
                <a:latin typeface="Fb Matritsa" panose="00000500000000000000" pitchFamily="50" charset="-79"/>
                <a:cs typeface="1Ogen" pitchFamily="2" charset="-79"/>
              </a:rPr>
              <a:t>י זה</a:t>
            </a:r>
            <a:r>
              <a:rPr lang="he-IL" sz="3200" b="0" i="0" dirty="0">
                <a:solidFill>
                  <a:srgbClr val="000000"/>
                </a:solidFill>
                <a:effectLst/>
                <a:latin typeface="Fb Matritsa" panose="00000500000000000000" pitchFamily="50" charset="-79"/>
                <a:cs typeface="1Ogen" pitchFamily="2" charset="-79"/>
              </a:rPr>
              <a:t>, בשבת מברכים חודש אלול... והיינו, שהחל משבת מברכים, ובפרטיות יותר, החל מראש חודש אלול, צריכים להתחיל להתכונן לצאת מהשדה ולילך לעיר.</a:t>
            </a:r>
          </a:p>
          <a:p>
            <a:pPr algn="just" fontAlgn="t">
              <a:lnSpc>
                <a:spcPts val="4200"/>
              </a:lnSpc>
            </a:pPr>
            <a:r>
              <a:rPr lang="he-IL" sz="3200" b="0" i="0" dirty="0">
                <a:solidFill>
                  <a:srgbClr val="000000"/>
                </a:solidFill>
                <a:effectLst/>
                <a:latin typeface="Fb Matritsa" panose="00000500000000000000" pitchFamily="50" charset="-79"/>
                <a:cs typeface="1Ogen" pitchFamily="2" charset="-79"/>
              </a:rPr>
              <a:t>בחיצוניות ובגלוי נמצאים עדיין בשדה, אבל בפנימיות נקודת הנשמה נרגש כבר שצריכים לצאת מהשדה ולילך אחר המלך העירה... ולאחרי ההכנה בחודש אלול – הרי זה נמשך בפועל ובגלוי בראש השנה.</a:t>
            </a:r>
          </a:p>
        </p:txBody>
      </p:sp>
    </p:spTree>
    <p:extLst>
      <p:ext uri="{BB962C8B-B14F-4D97-AF65-F5344CB8AC3E}">
        <p14:creationId xmlns:p14="http://schemas.microsoft.com/office/powerpoint/2010/main" val="279782655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298</Words>
  <Application>Microsoft Office PowerPoint</Application>
  <PresentationFormat>מסך רחב</PresentationFormat>
  <Paragraphs>9</Paragraphs>
  <Slides>3</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vt:i4>
      </vt:variant>
    </vt:vector>
  </HeadingPairs>
  <TitlesOfParts>
    <vt:vector size="9" baseType="lpstr">
      <vt:lpstr>Fb Matritsa</vt:lpstr>
      <vt:lpstr>Calibri Light</vt:lpstr>
      <vt:lpstr>Arial</vt:lpstr>
      <vt:lpstr>Anomalia ML v2 AAA UltraBold</vt:lpstr>
      <vt:lpstr>Calibri</vt:lpstr>
      <vt:lpstr>ערכת נושא Office</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שטערני פש</dc:creator>
  <cp:lastModifiedBy>שטערני פש</cp:lastModifiedBy>
  <cp:revision>4</cp:revision>
  <dcterms:created xsi:type="dcterms:W3CDTF">2021-08-05T18:21:34Z</dcterms:created>
  <dcterms:modified xsi:type="dcterms:W3CDTF">2021-08-05T20:12:05Z</dcterms:modified>
</cp:coreProperties>
</file>