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58" r:id="rId2"/>
    <p:sldId id="257" r:id="rId3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howGuides="1">
      <p:cViewPr>
        <p:scale>
          <a:sx n="100" d="100"/>
          <a:sy n="100" d="100"/>
        </p:scale>
        <p:origin x="-941" y="2059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66201E1-6841-4143-B8F5-27DFADD6B517}" type="datetimeFigureOut">
              <a:rPr lang="he-IL" smtClean="0"/>
              <a:pPr/>
              <a:t>י"ב/תשרי/תשע"ה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4E1AE47-A3F8-4ECE-AF3E-15895DD59CE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43626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pPr/>
              <a:t>י"ב/תשרי/תשע"ה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89375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pPr/>
              <a:t>י"ב/תשרי/תשע"ה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56658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pPr/>
              <a:t>י"ב/תשרי/תשע"ה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18452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pPr/>
              <a:t>י"ב/תשרי/תשע"ה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8401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pPr/>
              <a:t>י"ב/תשרי/תשע"ה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66121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pPr/>
              <a:t>י"ב/תשרי/תשע"ה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8177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pPr/>
              <a:t>י"ב/תשרי/תשע"ה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181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pPr/>
              <a:t>י"ב/תשרי/תשע"ה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8567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pPr/>
              <a:t>י"ב/תשרי/תשע"ה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13214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pPr/>
              <a:t>י"ב/תשרי/תשע"ה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80632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7B4C-1D01-485F-8288-85C04FF7CBAC}" type="datetimeFigureOut">
              <a:rPr lang="he-IL" smtClean="0"/>
              <a:pPr/>
              <a:t>י"ב/תשרי/תשע"ה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36F6-ADFF-4B78-9839-089F50CECB2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08523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47B4C-1D01-485F-8288-85C04FF7CBAC}" type="datetimeFigureOut">
              <a:rPr lang="he-IL" smtClean="0"/>
              <a:pPr/>
              <a:t>י"ב/תשרי/תשע"ה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736F6-ADFF-4B78-9839-089F50CECB2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3856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4.jpg"/><Relationship Id="rId3" Type="http://schemas.openxmlformats.org/officeDocument/2006/relationships/image" Target="../media/image7.jpeg"/><Relationship Id="rId7" Type="http://schemas.microsoft.com/office/2007/relationships/hdphoto" Target="../media/hdphoto3.wdp"/><Relationship Id="rId12" Type="http://schemas.openxmlformats.org/officeDocument/2006/relationships/image" Target="../media/image13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11" Type="http://schemas.microsoft.com/office/2007/relationships/hdphoto" Target="../media/hdphoto5.wdp"/><Relationship Id="rId5" Type="http://schemas.openxmlformats.org/officeDocument/2006/relationships/image" Target="../media/image9.jpeg"/><Relationship Id="rId10" Type="http://schemas.openxmlformats.org/officeDocument/2006/relationships/image" Target="../media/image12.png"/><Relationship Id="rId4" Type="http://schemas.openxmlformats.org/officeDocument/2006/relationships/image" Target="../media/image8.jpeg"/><Relationship Id="rId9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לבן 8"/>
          <p:cNvSpPr/>
          <p:nvPr/>
        </p:nvSpPr>
        <p:spPr>
          <a:xfrm>
            <a:off x="171400" y="1065312"/>
            <a:ext cx="6569968" cy="2426568"/>
          </a:xfrm>
          <a:prstGeom prst="rect">
            <a:avLst/>
          </a:prstGeom>
          <a:ln w="28575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lvl="0">
              <a:lnSpc>
                <a:spcPct val="150000"/>
              </a:lnSpc>
            </a:pPr>
            <a:endParaRPr lang="he-IL" sz="1200" dirty="0">
              <a:solidFill>
                <a:prstClr val="black"/>
              </a:solidFill>
              <a:cs typeface="David" pitchFamily="2" charset="-79"/>
            </a:endParaRPr>
          </a:p>
          <a:p>
            <a:pPr>
              <a:lnSpc>
                <a:spcPct val="200000"/>
              </a:lnSpc>
            </a:pPr>
            <a:r>
              <a:rPr lang="he-IL" sz="1200" dirty="0" smtClean="0">
                <a:cs typeface="David" pitchFamily="2" charset="-79"/>
              </a:rPr>
              <a:t>יוֹם </a:t>
            </a:r>
            <a:r>
              <a:rPr lang="he-IL" sz="1200" dirty="0" err="1" smtClean="0">
                <a:cs typeface="David" pitchFamily="2" charset="-79"/>
              </a:rPr>
              <a:t>הֻלַּ</a:t>
            </a:r>
            <a:r>
              <a:rPr lang="he-IL" sz="1200" dirty="0" smtClean="0">
                <a:cs typeface="David" pitchFamily="2" charset="-79"/>
              </a:rPr>
              <a:t>דְתּוֹ: ________________</a:t>
            </a:r>
            <a:endParaRPr lang="en-US" sz="1200" dirty="0" smtClean="0">
              <a:cs typeface="David" pitchFamily="2" charset="-79"/>
            </a:endParaRPr>
          </a:p>
          <a:p>
            <a:pPr>
              <a:lnSpc>
                <a:spcPct val="200000"/>
              </a:lnSpc>
            </a:pPr>
            <a:r>
              <a:rPr lang="he-IL" sz="1200" dirty="0" smtClean="0">
                <a:cs typeface="David" pitchFamily="2" charset="-79"/>
              </a:rPr>
              <a:t>יוֹם הַהִסְתַּלְּקוּת: ____________</a:t>
            </a:r>
            <a:endParaRPr lang="en-US" sz="1200" dirty="0" smtClean="0">
              <a:cs typeface="David" pitchFamily="2" charset="-79"/>
            </a:endParaRPr>
          </a:p>
          <a:p>
            <a:pPr>
              <a:lnSpc>
                <a:spcPct val="200000"/>
              </a:lnSpc>
            </a:pPr>
            <a:r>
              <a:rPr lang="he-IL" sz="1200" dirty="0" smtClean="0">
                <a:cs typeface="David" pitchFamily="2" charset="-79"/>
              </a:rPr>
              <a:t>מְקוֹם קְבוּרָתוֹ:   ____________</a:t>
            </a:r>
            <a:endParaRPr lang="en-US" sz="1200" dirty="0" smtClean="0">
              <a:cs typeface="David" pitchFamily="2" charset="-79"/>
            </a:endParaRPr>
          </a:p>
          <a:p>
            <a:pPr>
              <a:lnSpc>
                <a:spcPct val="200000"/>
              </a:lnSpc>
            </a:pPr>
            <a:r>
              <a:rPr lang="he-IL" sz="1200" dirty="0" smtClean="0">
                <a:cs typeface="David" pitchFamily="2" charset="-79"/>
              </a:rPr>
              <a:t>אִשְׁתּוֹ: ___________________</a:t>
            </a:r>
            <a:endParaRPr lang="en-US" sz="1200" dirty="0" smtClean="0">
              <a:cs typeface="David" pitchFamily="2" charset="-79"/>
            </a:endParaRPr>
          </a:p>
          <a:p>
            <a:pPr lvl="0">
              <a:lnSpc>
                <a:spcPct val="150000"/>
              </a:lnSpc>
            </a:pPr>
            <a:r>
              <a:rPr lang="he-IL" sz="1200" dirty="0" smtClean="0">
                <a:solidFill>
                  <a:prstClr val="black"/>
                </a:solidFill>
                <a:cs typeface="David" pitchFamily="2" charset="-79"/>
              </a:rPr>
              <a:t>                     </a:t>
            </a:r>
          </a:p>
          <a:p>
            <a:pPr lvl="0"/>
            <a:r>
              <a:rPr lang="he-IL" sz="1200" dirty="0">
                <a:solidFill>
                  <a:prstClr val="black"/>
                </a:solidFill>
                <a:cs typeface="David" pitchFamily="2" charset="-79"/>
              </a:rPr>
              <a:t> </a:t>
            </a:r>
            <a:r>
              <a:rPr lang="he-IL" sz="1200" dirty="0" smtClean="0">
                <a:solidFill>
                  <a:prstClr val="black"/>
                </a:solidFill>
                <a:cs typeface="David" pitchFamily="2" charset="-79"/>
              </a:rPr>
              <a:t>                 </a:t>
            </a:r>
            <a:endParaRPr lang="he-IL" sz="1050" dirty="0" smtClean="0">
              <a:solidFill>
                <a:prstClr val="black"/>
              </a:solidFill>
              <a:cs typeface="David" pitchFamily="2" charset="-79"/>
            </a:endParaRPr>
          </a:p>
          <a:p>
            <a:pPr algn="ctr"/>
            <a:r>
              <a:rPr lang="he-IL" sz="1200" dirty="0" smtClean="0">
                <a:cs typeface="David" pitchFamily="2" charset="-79"/>
              </a:rPr>
              <a:t>הָאַדְמו</a:t>
            </a:r>
            <a:r>
              <a:rPr lang="he-IL" sz="1200" dirty="0" err="1" smtClean="0">
                <a:cs typeface="David" pitchFamily="2" charset="-79"/>
              </a:rPr>
              <a:t>ֹ"ר הַמַּהֲרַ</a:t>
            </a:r>
            <a:r>
              <a:rPr lang="he-IL" sz="1200" dirty="0" smtClean="0">
                <a:cs typeface="David" pitchFamily="2" charset="-79"/>
              </a:rPr>
              <a:t>"שׁ הוּא הָאַדְמוֹ"ר </a:t>
            </a:r>
            <a:r>
              <a:rPr lang="he-IL" sz="1200" dirty="0" err="1" smtClean="0">
                <a:cs typeface="David" pitchFamily="2" charset="-79"/>
              </a:rPr>
              <a:t>ה</a:t>
            </a:r>
            <a:r>
              <a:rPr lang="he-IL" sz="1200" dirty="0" smtClean="0">
                <a:cs typeface="David" pitchFamily="2" charset="-79"/>
              </a:rPr>
              <a:t>ַ______ בְּשׁוֹ</a:t>
            </a:r>
            <a:r>
              <a:rPr lang="he-IL" sz="1200" dirty="0" err="1" smtClean="0">
                <a:cs typeface="David" pitchFamily="2" charset="-79"/>
              </a:rPr>
              <a:t>שֶׁלֶת אַדְמוֹ</a:t>
            </a:r>
            <a:r>
              <a:rPr lang="he-IL" sz="1200" dirty="0" smtClean="0">
                <a:cs typeface="David" pitchFamily="2" charset="-79"/>
              </a:rPr>
              <a:t>"</a:t>
            </a:r>
            <a:r>
              <a:rPr lang="he-IL" sz="1200" dirty="0" err="1" smtClean="0">
                <a:cs typeface="David" pitchFamily="2" charset="-79"/>
              </a:rPr>
              <a:t>רֵ</a:t>
            </a:r>
            <a:r>
              <a:rPr lang="he-IL" sz="1200" dirty="0" smtClean="0">
                <a:cs typeface="David" pitchFamily="2" charset="-79"/>
              </a:rPr>
              <a:t>י חַבַּ"ד</a:t>
            </a:r>
            <a:endParaRPr lang="en-US" sz="1200" dirty="0">
              <a:cs typeface="David" pitchFamily="2" charset="-79"/>
            </a:endParaRPr>
          </a:p>
        </p:txBody>
      </p:sp>
      <p:sp>
        <p:nvSpPr>
          <p:cNvPr id="11" name="מלבן 10"/>
          <p:cNvSpPr/>
          <p:nvPr/>
        </p:nvSpPr>
        <p:spPr>
          <a:xfrm>
            <a:off x="3356992" y="1331640"/>
            <a:ext cx="1152128" cy="1584176"/>
          </a:xfrm>
          <a:prstGeom prst="rect">
            <a:avLst/>
          </a:prstGeom>
          <a:noFill/>
          <a:ln w="38100" cap="rnd" cmpd="thickThin">
            <a:solidFill>
              <a:schemeClr val="tx1">
                <a:lumMod val="75000"/>
                <a:lumOff val="25000"/>
              </a:schemeClr>
            </a:solidFill>
            <a:prstDash val="solid"/>
          </a:ln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1628800" y="611560"/>
            <a:ext cx="3672408" cy="420410"/>
          </a:xfrm>
          <a:prstGeom prst="flowChartManualInpu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1600" b="1" dirty="0" smtClean="0">
                <a:cs typeface="David" pitchFamily="2" charset="-79"/>
              </a:rPr>
              <a:t>י"ג תִּשְׁרֵי – </a:t>
            </a:r>
            <a:r>
              <a:rPr lang="he-IL" sz="1600" b="1" dirty="0" err="1" smtClean="0">
                <a:cs typeface="David" pitchFamily="2" charset="-79"/>
              </a:rPr>
              <a:t>יוֹ</a:t>
            </a:r>
            <a:r>
              <a:rPr lang="he-IL" sz="1600" b="1" dirty="0" smtClean="0">
                <a:cs typeface="David" pitchFamily="2" charset="-79"/>
              </a:rPr>
              <a:t>ם הִסְתַּלְּקוּתוֹ שֶׁל הָרַב</a:t>
            </a:r>
            <a:r>
              <a:rPr lang="he-IL" sz="1600" b="1" dirty="0" err="1" smtClean="0">
                <a:cs typeface="David" pitchFamily="2" charset="-79"/>
              </a:rPr>
              <a:t>ִּי הַמַּהֲרַ</a:t>
            </a:r>
            <a:r>
              <a:rPr lang="he-IL" sz="1600" b="1" dirty="0" smtClean="0">
                <a:cs typeface="David" pitchFamily="2" charset="-79"/>
              </a:rPr>
              <a:t>"שׁ</a:t>
            </a:r>
            <a:endParaRPr lang="en-US" sz="1600" b="1" dirty="0">
              <a:cs typeface="David" pitchFamily="2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65304" y="77307"/>
            <a:ext cx="648072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000" dirty="0" smtClean="0">
                <a:cs typeface="Choco" pitchFamily="2" charset="-79"/>
              </a:rPr>
              <a:t>ב"ה</a:t>
            </a:r>
            <a:endParaRPr lang="he-IL" sz="1000" dirty="0">
              <a:cs typeface="Choco" pitchFamily="2" charset="-79"/>
            </a:endParaRPr>
          </a:p>
        </p:txBody>
      </p:sp>
      <p:cxnSp>
        <p:nvCxnSpPr>
          <p:cNvPr id="13" name="מחבר ישר 12"/>
          <p:cNvCxnSpPr/>
          <p:nvPr/>
        </p:nvCxnSpPr>
        <p:spPr>
          <a:xfrm>
            <a:off x="4725144" y="1065312"/>
            <a:ext cx="0" cy="2138536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70173" y="1216199"/>
            <a:ext cx="2736304" cy="1754326"/>
          </a:xfrm>
          <a:prstGeom prst="rect">
            <a:avLst/>
          </a:prstGeom>
          <a:noFill/>
          <a:ln w="19050"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1200" b="1" u="sng" dirty="0" smtClean="0">
                <a:cs typeface="David" pitchFamily="2" charset="-79"/>
              </a:rPr>
              <a:t>נִגּוּן '</a:t>
            </a:r>
            <a:r>
              <a:rPr lang="he-IL" sz="1200" b="1" u="sng" dirty="0" err="1" smtClean="0">
                <a:cs typeface="David" pitchFamily="2" charset="-79"/>
              </a:rPr>
              <a:t>לְכַתּ</a:t>
            </a:r>
            <a:r>
              <a:rPr lang="he-IL" sz="1200" b="1" u="sng" dirty="0" smtClean="0">
                <a:cs typeface="David" pitchFamily="2" charset="-79"/>
              </a:rPr>
              <a:t>ְחִלָּה </a:t>
            </a:r>
            <a:r>
              <a:rPr lang="he-IL" sz="1200" b="1" u="sng" dirty="0" err="1" smtClean="0">
                <a:cs typeface="David" pitchFamily="2" charset="-79"/>
              </a:rPr>
              <a:t>אֲרִיב</a:t>
            </a:r>
            <a:r>
              <a:rPr lang="he-IL" sz="1200" b="1" u="sng" dirty="0" smtClean="0">
                <a:cs typeface="David" pitchFamily="2" charset="-79"/>
              </a:rPr>
              <a:t>ֶּער'</a:t>
            </a:r>
            <a:endParaRPr lang="en-US" sz="1200" u="sng" dirty="0" smtClean="0">
              <a:cs typeface="David" pitchFamily="2" charset="-79"/>
            </a:endParaRPr>
          </a:p>
          <a:p>
            <a:pPr algn="ctr"/>
            <a:r>
              <a:rPr lang="he-IL" sz="1200" b="1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err="1" smtClean="0">
                <a:cs typeface="David" pitchFamily="2" charset="-79"/>
              </a:rPr>
              <a:t>הַכ</a:t>
            </a:r>
            <a:r>
              <a:rPr lang="he-IL" sz="1200" dirty="0" smtClean="0">
                <a:cs typeface="David" pitchFamily="2" charset="-79"/>
              </a:rPr>
              <a:t>ֹּל מַכִּירִים אֶת </a:t>
            </a:r>
            <a:r>
              <a:rPr lang="he-IL" sz="1200" dirty="0" err="1" smtClean="0">
                <a:cs typeface="David" pitchFamily="2" charset="-79"/>
              </a:rPr>
              <a:t>נִגּו</a:t>
            </a:r>
            <a:r>
              <a:rPr lang="he-IL" sz="1200" dirty="0" smtClean="0">
                <a:cs typeface="David" pitchFamily="2" charset="-79"/>
              </a:rPr>
              <a:t>ּנוֹ </a:t>
            </a:r>
            <a:r>
              <a:rPr lang="he-IL" sz="1200" dirty="0" err="1" smtClean="0">
                <a:cs typeface="David" pitchFamily="2" charset="-79"/>
              </a:rPr>
              <a:t>שׁ</a:t>
            </a:r>
            <a:r>
              <a:rPr lang="he-IL" sz="1200" dirty="0" smtClean="0">
                <a:cs typeface="David" pitchFamily="2" charset="-79"/>
              </a:rPr>
              <a:t>ֶל אַדְמוֹ"ר </a:t>
            </a:r>
            <a:r>
              <a:rPr lang="he-IL" sz="1200" dirty="0" err="1" smtClean="0">
                <a:cs typeface="David" pitchFamily="2" charset="-79"/>
              </a:rPr>
              <a:t>הַמַּהֲרַ</a:t>
            </a:r>
            <a:r>
              <a:rPr lang="he-IL" sz="1200" dirty="0" smtClean="0">
                <a:cs typeface="David" pitchFamily="2" charset="-79"/>
              </a:rPr>
              <a:t>"שׁ, נִגּוּן "</a:t>
            </a:r>
            <a:r>
              <a:rPr lang="he-IL" sz="1200" dirty="0" err="1" smtClean="0">
                <a:cs typeface="David" pitchFamily="2" charset="-79"/>
              </a:rPr>
              <a:t>לְכַתּ</a:t>
            </a:r>
            <a:r>
              <a:rPr lang="he-IL" sz="1200" dirty="0" smtClean="0">
                <a:cs typeface="David" pitchFamily="2" charset="-79"/>
              </a:rPr>
              <a:t>ְחִלָּה </a:t>
            </a:r>
            <a:r>
              <a:rPr lang="he-IL" sz="1200" dirty="0" err="1" smtClean="0">
                <a:cs typeface="David" pitchFamily="2" charset="-79"/>
              </a:rPr>
              <a:t>אֲרִיב</a:t>
            </a:r>
            <a:r>
              <a:rPr lang="he-IL" sz="1200" dirty="0" smtClean="0">
                <a:cs typeface="David" pitchFamily="2" charset="-79"/>
              </a:rPr>
              <a:t>ֶּער".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err="1" smtClean="0">
                <a:cs typeface="David" pitchFamily="2" charset="-79"/>
              </a:rPr>
              <a:t>הַנִּגּוּן</a:t>
            </a:r>
            <a:r>
              <a:rPr lang="he-IL" sz="1200" dirty="0" smtClean="0">
                <a:cs typeface="David" pitchFamily="2" charset="-79"/>
              </a:rPr>
              <a:t> מְכֻנֶּה כָּךְ עַל שֵׁם 'תְּנוּעָתוֹ' </a:t>
            </a:r>
            <a:r>
              <a:rPr lang="he-IL" sz="1200" dirty="0" err="1" smtClean="0">
                <a:cs typeface="David" pitchFamily="2" charset="-79"/>
              </a:rPr>
              <a:t>הַמְּיֻחֶדֶת</a:t>
            </a:r>
            <a:r>
              <a:rPr lang="he-IL" sz="1200" dirty="0" smtClean="0">
                <a:cs typeface="David" pitchFamily="2" charset="-79"/>
              </a:rPr>
              <a:t>, הַמּוֹרָה עַל מִלְּמַעְלָה לְמַטָּה, </a:t>
            </a:r>
          </a:p>
          <a:p>
            <a:pPr algn="ctr"/>
            <a:r>
              <a:rPr lang="he-IL" sz="1200" dirty="0" smtClean="0">
                <a:cs typeface="David" pitchFamily="2" charset="-79"/>
              </a:rPr>
              <a:t>וּכְפִתְגָּמוֹ שֶׁל אַדְמוֹ"ר </a:t>
            </a:r>
            <a:r>
              <a:rPr lang="he-IL" sz="1200" dirty="0" err="1" smtClean="0">
                <a:cs typeface="David" pitchFamily="2" charset="-79"/>
              </a:rPr>
              <a:t>הַמַּהֲר</a:t>
            </a:r>
            <a:r>
              <a:rPr lang="he-IL" sz="1200" dirty="0" smtClean="0">
                <a:cs typeface="David" pitchFamily="2" charset="-79"/>
              </a:rPr>
              <a:t>ַ"שׁ: "הָעוֹלָם חוֹשֵׁב שֶׁכְּשֶׁאִי-אֶפְשָׁר לֵילֵךְ מִלְּמַטָּה הוֹלְכִים מִלְּמַעְלָה, אַךְ אֲנִי </a:t>
            </a:r>
            <a:r>
              <a:rPr lang="he-IL" sz="1200" dirty="0" err="1" smtClean="0">
                <a:cs typeface="David" pitchFamily="2" charset="-79"/>
              </a:rPr>
              <a:t>לְכַתְּחִלָּה</a:t>
            </a:r>
            <a:r>
              <a:rPr lang="he-IL" sz="1200" dirty="0" smtClean="0">
                <a:cs typeface="David" pitchFamily="2" charset="-79"/>
              </a:rPr>
              <a:t> הוֹלֵךְ מִלְּמַעְלָה".</a:t>
            </a:r>
            <a:endParaRPr lang="en-US" sz="1200" dirty="0">
              <a:cs typeface="David" pitchFamily="2" charset="-79"/>
            </a:endParaRPr>
          </a:p>
        </p:txBody>
      </p:sp>
      <p:cxnSp>
        <p:nvCxnSpPr>
          <p:cNvPr id="20" name="מחבר ישר 19"/>
          <p:cNvCxnSpPr/>
          <p:nvPr/>
        </p:nvCxnSpPr>
        <p:spPr>
          <a:xfrm flipH="1">
            <a:off x="171400" y="3203848"/>
            <a:ext cx="6569968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מחבר ישר 30"/>
          <p:cNvCxnSpPr/>
          <p:nvPr/>
        </p:nvCxnSpPr>
        <p:spPr>
          <a:xfrm>
            <a:off x="3140968" y="1065312"/>
            <a:ext cx="0" cy="2138536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תמונה 34"/>
          <p:cNvPicPr>
            <a:picLocks noChangeAspect="1"/>
          </p:cNvPicPr>
          <p:nvPr/>
        </p:nvPicPr>
        <p:blipFill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027" y="18428"/>
            <a:ext cx="421256" cy="665140"/>
          </a:xfrm>
          <a:prstGeom prst="rect">
            <a:avLst/>
          </a:prstGeom>
        </p:spPr>
      </p:pic>
      <p:pic>
        <p:nvPicPr>
          <p:cNvPr id="36" name="תמונה 35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259" y="80008"/>
            <a:ext cx="880486" cy="603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תמונה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1403648"/>
            <a:ext cx="1008112" cy="144016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0648" y="3995936"/>
            <a:ext cx="5760640" cy="41549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 smtClean="0">
                <a:cs typeface="David" pitchFamily="2" charset="-79"/>
              </a:rPr>
              <a:t>פַּעַם </a:t>
            </a:r>
            <a:r>
              <a:rPr lang="he-IL" sz="1200" dirty="0" err="1" smtClean="0">
                <a:cs typeface="David" pitchFamily="2" charset="-79"/>
              </a:rPr>
              <a:t>נָס</a:t>
            </a:r>
            <a:r>
              <a:rPr lang="he-IL" sz="1200" dirty="0" smtClean="0">
                <a:cs typeface="David" pitchFamily="2" charset="-79"/>
              </a:rPr>
              <a:t>ַע הָרַב</a:t>
            </a:r>
            <a:r>
              <a:rPr lang="he-IL" sz="1200" dirty="0" err="1" smtClean="0">
                <a:cs typeface="David" pitchFamily="2" charset="-79"/>
              </a:rPr>
              <a:t>ִּי הַמַּהֲרַ</a:t>
            </a:r>
            <a:r>
              <a:rPr lang="he-IL" sz="1200" dirty="0" smtClean="0">
                <a:cs typeface="David" pitchFamily="2" charset="-79"/>
              </a:rPr>
              <a:t>"שׁ יַחַד </a:t>
            </a:r>
            <a:r>
              <a:rPr lang="he-IL" sz="1200" dirty="0" err="1" smtClean="0">
                <a:cs typeface="David" pitchFamily="2" charset="-79"/>
              </a:rPr>
              <a:t>עִ</a:t>
            </a:r>
            <a:r>
              <a:rPr lang="he-IL" sz="1200" dirty="0" smtClean="0">
                <a:cs typeface="David" pitchFamily="2" charset="-79"/>
              </a:rPr>
              <a:t>ם מִסְפַּר חֲסִידִים לְפָרִיז, וְאִישׁ </a:t>
            </a:r>
            <a:r>
              <a:rPr lang="he-IL" sz="1200" dirty="0" err="1" smtClean="0">
                <a:cs typeface="David" pitchFamily="2" charset="-79"/>
              </a:rPr>
              <a:t>לֹ</a:t>
            </a:r>
            <a:r>
              <a:rPr lang="he-IL" sz="1200" dirty="0" smtClean="0">
                <a:cs typeface="David" pitchFamily="2" charset="-79"/>
              </a:rPr>
              <a:t>א יָדַע </a:t>
            </a:r>
            <a:r>
              <a:rPr lang="he-IL" sz="1200" dirty="0" err="1" smtClean="0">
                <a:cs typeface="David" pitchFamily="2" charset="-79"/>
              </a:rPr>
              <a:t>אֶ</a:t>
            </a:r>
            <a:r>
              <a:rPr lang="he-IL" sz="1200" dirty="0" smtClean="0">
                <a:cs typeface="David" pitchFamily="2" charset="-79"/>
              </a:rPr>
              <a:t>ת מַטְּרַת נְסִיעָתוֹ.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כְּשֶׁהִגִּיעוּ לְפָרִיז, הִתְאַכְסֵן </a:t>
            </a:r>
            <a:r>
              <a:rPr lang="he-IL" sz="1200" dirty="0" err="1" smtClean="0">
                <a:cs typeface="David" pitchFamily="2" charset="-79"/>
              </a:rPr>
              <a:t>הָרַ</a:t>
            </a:r>
            <a:r>
              <a:rPr lang="he-IL" sz="1200" dirty="0" smtClean="0">
                <a:cs typeface="David" pitchFamily="2" charset="-79"/>
              </a:rPr>
              <a:t>בִּ</a:t>
            </a:r>
            <a:r>
              <a:rPr lang="he-IL" sz="1200" dirty="0" err="1" smtClean="0">
                <a:cs typeface="David" pitchFamily="2" charset="-79"/>
              </a:rPr>
              <a:t>י </a:t>
            </a:r>
            <a:r>
              <a:rPr lang="he-IL" sz="1200" dirty="0" smtClean="0">
                <a:cs typeface="David" pitchFamily="2" charset="-79"/>
              </a:rPr>
              <a:t>בִּמְלו</a:t>
            </a:r>
            <a:r>
              <a:rPr lang="he-IL" sz="1200" dirty="0" err="1" smtClean="0">
                <a:cs typeface="David" pitchFamily="2" charset="-79"/>
              </a:rPr>
              <a:t>ֹן </a:t>
            </a:r>
            <a:r>
              <a:rPr lang="he-IL" sz="1200" dirty="0" smtClean="0">
                <a:cs typeface="David" pitchFamily="2" charset="-79"/>
              </a:rPr>
              <a:t>'אֲלֶכְּסַנְדֶּר'.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הָיָה </a:t>
            </a:r>
            <a:r>
              <a:rPr lang="he-IL" sz="1200" dirty="0" err="1" smtClean="0">
                <a:cs typeface="David" pitchFamily="2" charset="-79"/>
              </a:rPr>
              <a:t>זֶ</a:t>
            </a:r>
            <a:r>
              <a:rPr lang="he-IL" sz="1200" dirty="0" smtClean="0">
                <a:cs typeface="David" pitchFamily="2" charset="-79"/>
              </a:rPr>
              <a:t>ה אַחַ</a:t>
            </a:r>
            <a:r>
              <a:rPr lang="he-IL" sz="1200" dirty="0" err="1" smtClean="0">
                <a:cs typeface="David" pitchFamily="2" charset="-79"/>
              </a:rPr>
              <a:t>ד </a:t>
            </a:r>
            <a:r>
              <a:rPr lang="he-IL" sz="1200" dirty="0" smtClean="0">
                <a:cs typeface="David" pitchFamily="2" charset="-79"/>
              </a:rPr>
              <a:t>הַמְּלוֹנוֹת הַגְּדוֹלִים </a:t>
            </a:r>
            <a:r>
              <a:rPr lang="he-IL" sz="1200" dirty="0" err="1" smtClean="0">
                <a:cs typeface="David" pitchFamily="2" charset="-79"/>
              </a:rPr>
              <a:t>בְּיו</a:t>
            </a:r>
            <a:r>
              <a:rPr lang="he-IL" sz="1200" dirty="0" smtClean="0">
                <a:cs typeface="David" pitchFamily="2" charset="-79"/>
              </a:rPr>
              <a:t>ֹתֵ</a:t>
            </a:r>
            <a:r>
              <a:rPr lang="he-IL" sz="1200" dirty="0" err="1" smtClean="0">
                <a:cs typeface="David" pitchFamily="2" charset="-79"/>
              </a:rPr>
              <a:t>ר </a:t>
            </a:r>
            <a:r>
              <a:rPr lang="he-IL" sz="1200" dirty="0" smtClean="0">
                <a:cs typeface="David" pitchFamily="2" charset="-79"/>
              </a:rPr>
              <a:t>בְּפָרִיז, </a:t>
            </a:r>
            <a:r>
              <a:rPr lang="he-IL" sz="1200" dirty="0" err="1" smtClean="0">
                <a:cs typeface="David" pitchFamily="2" charset="-79"/>
              </a:rPr>
              <a:t>וּב</a:t>
            </a:r>
            <a:r>
              <a:rPr lang="he-IL" sz="1200" dirty="0" smtClean="0">
                <a:cs typeface="David" pitchFamily="2" charset="-79"/>
              </a:rPr>
              <a:t>וֹ הָיוּ מִתְאַכְסְנִים </a:t>
            </a:r>
            <a:r>
              <a:rPr lang="he-IL" sz="1200" dirty="0" err="1" smtClean="0">
                <a:cs typeface="David" pitchFamily="2" charset="-79"/>
              </a:rPr>
              <a:t>אֲנָש</a:t>
            </a:r>
            <a:r>
              <a:rPr lang="he-IL" sz="1200" dirty="0" smtClean="0">
                <a:cs typeface="David" pitchFamily="2" charset="-79"/>
              </a:rPr>
              <a:t>ִׁים עֲשִׁירִים </a:t>
            </a:r>
            <a:r>
              <a:rPr lang="he-IL" sz="1200" dirty="0" err="1" smtClean="0">
                <a:cs typeface="David" pitchFamily="2" charset="-79"/>
              </a:rPr>
              <a:t>מְאו</a:t>
            </a:r>
            <a:r>
              <a:rPr lang="he-IL" sz="1200" dirty="0" smtClean="0">
                <a:cs typeface="David" pitchFamily="2" charset="-79"/>
              </a:rPr>
              <a:t>ֹד, שָׂרִים וּמְלָכִים.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כְּשֶׁבָּאוּ </a:t>
            </a:r>
            <a:r>
              <a:rPr lang="he-IL" sz="1200" dirty="0" err="1" smtClean="0">
                <a:cs typeface="David" pitchFamily="2" charset="-79"/>
              </a:rPr>
              <a:t>לַמָּ</a:t>
            </a:r>
            <a:r>
              <a:rPr lang="he-IL" sz="1200" dirty="0" smtClean="0">
                <a:cs typeface="David" pitchFamily="2" charset="-79"/>
              </a:rPr>
              <a:t>לוֹן, בִּקֵּשׁ </a:t>
            </a:r>
            <a:r>
              <a:rPr lang="he-IL" sz="1200" dirty="0" err="1" smtClean="0">
                <a:cs typeface="David" pitchFamily="2" charset="-79"/>
              </a:rPr>
              <a:t>הָרַ</a:t>
            </a:r>
            <a:r>
              <a:rPr lang="he-IL" sz="1200" dirty="0" smtClean="0">
                <a:cs typeface="David" pitchFamily="2" charset="-79"/>
              </a:rPr>
              <a:t>בִּי לְהִתְאַכְסֵן </a:t>
            </a:r>
            <a:r>
              <a:rPr lang="he-IL" sz="1200" dirty="0" err="1" smtClean="0">
                <a:cs typeface="David" pitchFamily="2" charset="-79"/>
              </a:rPr>
              <a:t>בַּקּ</a:t>
            </a:r>
            <a:r>
              <a:rPr lang="he-IL" sz="1200" dirty="0" smtClean="0">
                <a:cs typeface="David" pitchFamily="2" charset="-79"/>
              </a:rPr>
              <a:t>וֹמָה הַיְּקָרָה </a:t>
            </a:r>
            <a:r>
              <a:rPr lang="he-IL" sz="1200" dirty="0" err="1" smtClean="0">
                <a:cs typeface="David" pitchFamily="2" charset="-79"/>
              </a:rPr>
              <a:t>בְּיו</a:t>
            </a:r>
            <a:r>
              <a:rPr lang="he-IL" sz="1200" dirty="0" smtClean="0">
                <a:cs typeface="David" pitchFamily="2" charset="-79"/>
              </a:rPr>
              <a:t>ֹתֵר, </a:t>
            </a:r>
            <a:r>
              <a:rPr lang="he-IL" sz="1200" dirty="0" err="1" smtClean="0">
                <a:cs typeface="David" pitchFamily="2" charset="-79"/>
              </a:rPr>
              <a:t>שׁ</a:t>
            </a:r>
            <a:r>
              <a:rPr lang="he-IL" sz="1200" dirty="0" smtClean="0">
                <a:cs typeface="David" pitchFamily="2" charset="-79"/>
              </a:rPr>
              <a:t>ָם הָיוּ חַדְרֵי מִשְׂחָקִים יָקְרָתִיִּים.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דָּבָר </a:t>
            </a:r>
            <a:r>
              <a:rPr lang="he-IL" sz="1200" dirty="0" err="1" smtClean="0">
                <a:cs typeface="David" pitchFamily="2" charset="-79"/>
              </a:rPr>
              <a:t>זֶ</a:t>
            </a:r>
            <a:r>
              <a:rPr lang="he-IL" sz="1200" dirty="0" smtClean="0">
                <a:cs typeface="David" pitchFamily="2" charset="-79"/>
              </a:rPr>
              <a:t>ה הָיָ</a:t>
            </a:r>
            <a:r>
              <a:rPr lang="he-IL" sz="1200" dirty="0" err="1" smtClean="0">
                <a:cs typeface="David" pitchFamily="2" charset="-79"/>
              </a:rPr>
              <a:t>ה </a:t>
            </a:r>
            <a:r>
              <a:rPr lang="he-IL" sz="1200" dirty="0" smtClean="0">
                <a:cs typeface="David" pitchFamily="2" charset="-79"/>
              </a:rPr>
              <a:t>תָּמוּהַּ </a:t>
            </a:r>
            <a:r>
              <a:rPr lang="he-IL" sz="1200" dirty="0" err="1" smtClean="0">
                <a:cs typeface="David" pitchFamily="2" charset="-79"/>
              </a:rPr>
              <a:t>בְּיו</a:t>
            </a:r>
            <a:r>
              <a:rPr lang="he-IL" sz="1200" dirty="0" smtClean="0">
                <a:cs typeface="David" pitchFamily="2" charset="-79"/>
              </a:rPr>
              <a:t>ֹתֵר.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לְאַח</a:t>
            </a:r>
            <a:r>
              <a:rPr lang="he-IL" sz="1200" dirty="0" err="1" smtClean="0">
                <a:cs typeface="David" pitchFamily="2" charset="-79"/>
              </a:rPr>
              <a:t>ַר </a:t>
            </a:r>
            <a:r>
              <a:rPr lang="he-IL" sz="1200" dirty="0" smtClean="0">
                <a:cs typeface="David" pitchFamily="2" charset="-79"/>
              </a:rPr>
              <a:t>מִסְפַּר </a:t>
            </a:r>
            <a:r>
              <a:rPr lang="he-IL" sz="1200" dirty="0" err="1" smtClean="0">
                <a:cs typeface="David" pitchFamily="2" charset="-79"/>
              </a:rPr>
              <a:t>שְׁעוֹ</a:t>
            </a:r>
            <a:r>
              <a:rPr lang="he-IL" sz="1200" dirty="0" smtClean="0">
                <a:cs typeface="David" pitchFamily="2" charset="-79"/>
              </a:rPr>
              <a:t>ת מְנוּחָה,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הָלַךְ הָרַבִּי אֶל הַחֶדֶר שֶׁמְּשַׂחֲקִים בּוֹ בִּקְלָפִים.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בַּחֶדֶר </a:t>
            </a:r>
            <a:r>
              <a:rPr lang="he-IL" sz="1200" dirty="0" err="1" smtClean="0">
                <a:cs typeface="David" pitchFamily="2" charset="-79"/>
              </a:rPr>
              <a:t>יָש</a:t>
            </a:r>
            <a:r>
              <a:rPr lang="he-IL" sz="1200" dirty="0" smtClean="0">
                <a:cs typeface="David" pitchFamily="2" charset="-79"/>
              </a:rPr>
              <a:t>ַׁב יְהוּד</a:t>
            </a:r>
            <a:r>
              <a:rPr lang="he-IL" sz="1200" dirty="0" err="1" smtClean="0">
                <a:cs typeface="David" pitchFamily="2" charset="-79"/>
              </a:rPr>
              <a:t>ִי </a:t>
            </a:r>
            <a:r>
              <a:rPr lang="he-IL" sz="1200" dirty="0" smtClean="0">
                <a:cs typeface="David" pitchFamily="2" charset="-79"/>
              </a:rPr>
              <a:t>צָעִיר, פּוֹרֵק </a:t>
            </a:r>
            <a:r>
              <a:rPr lang="he-IL" sz="1200" dirty="0" err="1" smtClean="0">
                <a:cs typeface="David" pitchFamily="2" charset="-79"/>
              </a:rPr>
              <a:t>עֹ</a:t>
            </a:r>
            <a:r>
              <a:rPr lang="he-IL" sz="1200" dirty="0" smtClean="0">
                <a:cs typeface="David" pitchFamily="2" charset="-79"/>
              </a:rPr>
              <a:t>ל, שֶׁשִּׂחֵק </a:t>
            </a:r>
            <a:r>
              <a:rPr lang="he-IL" sz="1200" dirty="0" err="1" smtClean="0">
                <a:cs typeface="David" pitchFamily="2" charset="-79"/>
              </a:rPr>
              <a:t>בִּקְלָפִ</a:t>
            </a:r>
            <a:r>
              <a:rPr lang="he-IL" sz="1200" dirty="0" smtClean="0">
                <a:cs typeface="David" pitchFamily="2" charset="-79"/>
              </a:rPr>
              <a:t>ים 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וּמִדֵּי </a:t>
            </a:r>
            <a:r>
              <a:rPr lang="he-IL" sz="1200" dirty="0" err="1" smtClean="0">
                <a:cs typeface="David" pitchFamily="2" charset="-79"/>
              </a:rPr>
              <a:t>פַּ</a:t>
            </a:r>
            <a:r>
              <a:rPr lang="he-IL" sz="1200" dirty="0" smtClean="0">
                <a:cs typeface="David" pitchFamily="2" charset="-79"/>
              </a:rPr>
              <a:t>עַם לָגַם יַיִן מֵהַכּוֹס </a:t>
            </a:r>
            <a:r>
              <a:rPr lang="he-IL" sz="1200" dirty="0" err="1" smtClean="0">
                <a:cs typeface="David" pitchFamily="2" charset="-79"/>
              </a:rPr>
              <a:t>שֶׁהָיְת</a:t>
            </a:r>
            <a:r>
              <a:rPr lang="he-IL" sz="1200" dirty="0" smtClean="0">
                <a:cs typeface="David" pitchFamily="2" charset="-79"/>
              </a:rPr>
              <a:t>ָה עַל יָדוֹ.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נִגַּשׁ </a:t>
            </a:r>
            <a:r>
              <a:rPr lang="he-IL" sz="1200" dirty="0" err="1" smtClean="0">
                <a:cs typeface="David" pitchFamily="2" charset="-79"/>
              </a:rPr>
              <a:t>הָרַ</a:t>
            </a:r>
            <a:r>
              <a:rPr lang="he-IL" sz="1200" dirty="0" smtClean="0">
                <a:cs typeface="David" pitchFamily="2" charset="-79"/>
              </a:rPr>
              <a:t>בִּ</a:t>
            </a:r>
            <a:r>
              <a:rPr lang="he-IL" sz="1200" dirty="0" err="1" smtClean="0">
                <a:cs typeface="David" pitchFamily="2" charset="-79"/>
              </a:rPr>
              <a:t>י </a:t>
            </a:r>
            <a:r>
              <a:rPr lang="he-IL" sz="1200" dirty="0" smtClean="0">
                <a:cs typeface="David" pitchFamily="2" charset="-79"/>
              </a:rPr>
              <a:t>בְּבִטְחָה אֶל הַיְּהוּדִי, </a:t>
            </a:r>
            <a:r>
              <a:rPr lang="he-IL" sz="1200" dirty="0" err="1" smtClean="0">
                <a:cs typeface="David" pitchFamily="2" charset="-79"/>
              </a:rPr>
              <a:t>הִנִּי</a:t>
            </a:r>
            <a:r>
              <a:rPr lang="he-IL" sz="1200" dirty="0" smtClean="0">
                <a:cs typeface="David" pitchFamily="2" charset="-79"/>
              </a:rPr>
              <a:t>חַ יָד עַל כְּתֵפוֹ, </a:t>
            </a:r>
            <a:r>
              <a:rPr lang="he-IL" sz="1200" dirty="0" err="1" smtClean="0">
                <a:cs typeface="David" pitchFamily="2" charset="-79"/>
              </a:rPr>
              <a:t>וְאָ</a:t>
            </a:r>
            <a:r>
              <a:rPr lang="he-IL" sz="1200" dirty="0" smtClean="0">
                <a:cs typeface="David" pitchFamily="2" charset="-79"/>
              </a:rPr>
              <a:t>מַר לוֹ: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"אַבְרֵ</a:t>
            </a:r>
            <a:r>
              <a:rPr lang="he-IL" sz="1200" dirty="0" err="1" smtClean="0">
                <a:cs typeface="David" pitchFamily="2" charset="-79"/>
              </a:rPr>
              <a:t>ךְ, אַבְ</a:t>
            </a:r>
            <a:r>
              <a:rPr lang="he-IL" sz="1200" dirty="0" smtClean="0">
                <a:cs typeface="David" pitchFamily="2" charset="-79"/>
              </a:rPr>
              <a:t>רֵךְ! יֵין נֶסֶ</a:t>
            </a:r>
            <a:r>
              <a:rPr lang="he-IL" sz="1200" dirty="0" err="1" smtClean="0">
                <a:cs typeface="David" pitchFamily="2" charset="-79"/>
              </a:rPr>
              <a:t>ךְ </a:t>
            </a:r>
            <a:r>
              <a:rPr lang="he-IL" sz="1200" dirty="0" smtClean="0">
                <a:cs typeface="David" pitchFamily="2" charset="-79"/>
              </a:rPr>
              <a:t>אָסוּר לִשְׁתּוֹת".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כַּעֲבֹר </a:t>
            </a:r>
            <a:r>
              <a:rPr lang="he-IL" sz="1200" dirty="0" err="1" smtClean="0">
                <a:cs typeface="David" pitchFamily="2" charset="-79"/>
              </a:rPr>
              <a:t>כַּ</a:t>
            </a:r>
            <a:r>
              <a:rPr lang="he-IL" sz="1200" dirty="0" smtClean="0">
                <a:cs typeface="David" pitchFamily="2" charset="-79"/>
              </a:rPr>
              <a:t>מָּ</a:t>
            </a:r>
            <a:r>
              <a:rPr lang="he-IL" sz="1200" dirty="0" err="1" smtClean="0">
                <a:cs typeface="David" pitchFamily="2" charset="-79"/>
              </a:rPr>
              <a:t>ה </a:t>
            </a:r>
            <a:r>
              <a:rPr lang="he-IL" sz="1200" dirty="0" smtClean="0">
                <a:cs typeface="David" pitchFamily="2" charset="-79"/>
              </a:rPr>
              <a:t>רְגָעִ</a:t>
            </a:r>
            <a:r>
              <a:rPr lang="he-IL" sz="1200" dirty="0" err="1" smtClean="0">
                <a:cs typeface="David" pitchFamily="2" charset="-79"/>
              </a:rPr>
              <a:t>ים </a:t>
            </a:r>
            <a:r>
              <a:rPr lang="he-IL" sz="1200" dirty="0" smtClean="0">
                <a:cs typeface="David" pitchFamily="2" charset="-79"/>
              </a:rPr>
              <a:t>הוֹסִיף הָרַבִּי: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"יֵין נֶסֶ</a:t>
            </a:r>
            <a:r>
              <a:rPr lang="he-IL" sz="1200" dirty="0" err="1" smtClean="0">
                <a:cs typeface="David" pitchFamily="2" charset="-79"/>
              </a:rPr>
              <a:t>ךְ </a:t>
            </a:r>
            <a:r>
              <a:rPr lang="he-IL" sz="1200" dirty="0" smtClean="0">
                <a:cs typeface="David" pitchFamily="2" charset="-79"/>
              </a:rPr>
              <a:t>מְטַמְטֵם אֶת הַמּוֹחַ </a:t>
            </a:r>
            <a:r>
              <a:rPr lang="he-IL" sz="1200" dirty="0" err="1" smtClean="0">
                <a:cs typeface="David" pitchFamily="2" charset="-79"/>
              </a:rPr>
              <a:t>וְהַ</a:t>
            </a:r>
            <a:r>
              <a:rPr lang="he-IL" sz="1200" dirty="0" smtClean="0">
                <a:cs typeface="David" pitchFamily="2" charset="-79"/>
              </a:rPr>
              <a:t>לֵּב. הֱיֵה יְהוּדִי!".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לְאַחַר </a:t>
            </a:r>
            <a:r>
              <a:rPr lang="he-IL" sz="1200" dirty="0" err="1" smtClean="0">
                <a:cs typeface="David" pitchFamily="2" charset="-79"/>
              </a:rPr>
              <a:t>מִכ</a:t>
            </a:r>
            <a:r>
              <a:rPr lang="he-IL" sz="1200" dirty="0" smtClean="0">
                <a:cs typeface="David" pitchFamily="2" charset="-79"/>
              </a:rPr>
              <a:t>ֵּן </a:t>
            </a:r>
            <a:r>
              <a:rPr lang="he-IL" sz="1200" dirty="0" err="1" smtClean="0">
                <a:cs typeface="David" pitchFamily="2" charset="-79"/>
              </a:rPr>
              <a:t>לֹ</a:t>
            </a:r>
            <a:r>
              <a:rPr lang="he-IL" sz="1200" dirty="0" smtClean="0">
                <a:cs typeface="David" pitchFamily="2" charset="-79"/>
              </a:rPr>
              <a:t>א הוֹסִיף הָרַבִּי </a:t>
            </a:r>
            <a:r>
              <a:rPr lang="he-IL" sz="1200" dirty="0" err="1" smtClean="0">
                <a:cs typeface="David" pitchFamily="2" charset="-79"/>
              </a:rPr>
              <a:t>מִל</a:t>
            </a:r>
            <a:r>
              <a:rPr lang="he-IL" sz="1200" dirty="0" smtClean="0">
                <a:cs typeface="David" pitchFamily="2" charset="-79"/>
              </a:rPr>
              <a:t>ָּה, </a:t>
            </a:r>
            <a:r>
              <a:rPr lang="he-IL" sz="1200" dirty="0" err="1" smtClean="0">
                <a:cs typeface="David" pitchFamily="2" charset="-79"/>
              </a:rPr>
              <a:t>רַ</a:t>
            </a:r>
            <a:r>
              <a:rPr lang="he-IL" sz="1200" dirty="0" smtClean="0">
                <a:cs typeface="David" pitchFamily="2" charset="-79"/>
              </a:rPr>
              <a:t>ק אָמַר "שָׁלוֹ</a:t>
            </a:r>
            <a:r>
              <a:rPr lang="he-IL" sz="1200" dirty="0" err="1" smtClean="0">
                <a:cs typeface="David" pitchFamily="2" charset="-79"/>
              </a:rPr>
              <a:t>ם" </a:t>
            </a:r>
            <a:r>
              <a:rPr lang="he-IL" sz="1200" dirty="0" smtClean="0">
                <a:cs typeface="David" pitchFamily="2" charset="-79"/>
              </a:rPr>
              <a:t>וְחָזַר לְחַדְרוֹ.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כַּעֲבֹר </a:t>
            </a:r>
            <a:r>
              <a:rPr lang="he-IL" sz="1200" dirty="0" err="1" smtClean="0">
                <a:cs typeface="David" pitchFamily="2" charset="-79"/>
              </a:rPr>
              <a:t>שָׁעוֹ</a:t>
            </a:r>
            <a:r>
              <a:rPr lang="he-IL" sz="1200" dirty="0" smtClean="0">
                <a:cs typeface="David" pitchFamily="2" charset="-79"/>
              </a:rPr>
              <a:t>ת אֲחָדוֹת </a:t>
            </a:r>
            <a:r>
              <a:rPr lang="he-IL" sz="1200" dirty="0" err="1" smtClean="0">
                <a:cs typeface="David" pitchFamily="2" charset="-79"/>
              </a:rPr>
              <a:t>בּ</a:t>
            </a:r>
            <a:r>
              <a:rPr lang="he-IL" sz="1200" dirty="0" smtClean="0">
                <a:cs typeface="David" pitchFamily="2" charset="-79"/>
              </a:rPr>
              <a:t>ָא</a:t>
            </a:r>
            <a:r>
              <a:rPr lang="he-IL" sz="1200" dirty="0" err="1" smtClean="0">
                <a:cs typeface="David" pitchFamily="2" charset="-79"/>
              </a:rPr>
              <a:t> </a:t>
            </a:r>
            <a:r>
              <a:rPr lang="he-IL" sz="1200" dirty="0" smtClean="0">
                <a:cs typeface="David" pitchFamily="2" charset="-79"/>
              </a:rPr>
              <a:t>אוֹתוֹ אַבְרֵךְ </a:t>
            </a:r>
            <a:r>
              <a:rPr lang="he-IL" sz="1200" dirty="0" err="1" smtClean="0">
                <a:cs typeface="David" pitchFamily="2" charset="-79"/>
              </a:rPr>
              <a:t>וְשׁ</a:t>
            </a:r>
            <a:r>
              <a:rPr lang="he-IL" sz="1200" dirty="0" smtClean="0">
                <a:cs typeface="David" pitchFamily="2" charset="-79"/>
              </a:rPr>
              <a:t>ָאַל הֵיכָ</a:t>
            </a:r>
            <a:r>
              <a:rPr lang="he-IL" sz="1200" dirty="0" err="1" smtClean="0">
                <a:cs typeface="David" pitchFamily="2" charset="-79"/>
              </a:rPr>
              <a:t>ן </a:t>
            </a:r>
            <a:r>
              <a:rPr lang="he-IL" sz="1200" dirty="0" smtClean="0">
                <a:cs typeface="David" pitchFamily="2" charset="-79"/>
              </a:rPr>
              <a:t>נִמְצָא הָאִישׁ שֶׁדִּבֵּר </a:t>
            </a:r>
            <a:r>
              <a:rPr lang="he-IL" sz="1200" dirty="0" err="1" smtClean="0">
                <a:cs typeface="David" pitchFamily="2" charset="-79"/>
              </a:rPr>
              <a:t>עִמ</a:t>
            </a:r>
            <a:r>
              <a:rPr lang="he-IL" sz="1200" dirty="0" smtClean="0">
                <a:cs typeface="David" pitchFamily="2" charset="-79"/>
              </a:rPr>
              <a:t>ּוֹ.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הוּא נִכְנַס </a:t>
            </a:r>
            <a:r>
              <a:rPr lang="he-IL" sz="1200" dirty="0" err="1" smtClean="0">
                <a:cs typeface="David" pitchFamily="2" charset="-79"/>
              </a:rPr>
              <a:t>אֶ</a:t>
            </a:r>
            <a:r>
              <a:rPr lang="he-IL" sz="1200" dirty="0" smtClean="0">
                <a:cs typeface="David" pitchFamily="2" charset="-79"/>
              </a:rPr>
              <a:t>ל הָרַבִּי </a:t>
            </a:r>
            <a:r>
              <a:rPr lang="he-IL" sz="1200" dirty="0" err="1" smtClean="0">
                <a:cs typeface="David" pitchFamily="2" charset="-79"/>
              </a:rPr>
              <a:t>וְשׁ</a:t>
            </a:r>
            <a:r>
              <a:rPr lang="he-IL" sz="1200" dirty="0" smtClean="0">
                <a:cs typeface="David" pitchFamily="2" charset="-79"/>
              </a:rPr>
              <a:t>ָהָ</a:t>
            </a:r>
            <a:r>
              <a:rPr lang="he-IL" sz="1200" dirty="0" err="1" smtClean="0">
                <a:cs typeface="David" pitchFamily="2" charset="-79"/>
              </a:rPr>
              <a:t>ה </a:t>
            </a:r>
            <a:r>
              <a:rPr lang="he-IL" sz="1200" dirty="0" smtClean="0">
                <a:cs typeface="David" pitchFamily="2" charset="-79"/>
              </a:rPr>
              <a:t>בְּחַדְרוֹ זְמַן </a:t>
            </a:r>
            <a:r>
              <a:rPr lang="he-IL" sz="1200" dirty="0" err="1" smtClean="0">
                <a:cs typeface="David" pitchFamily="2" charset="-79"/>
              </a:rPr>
              <a:t>רַ</a:t>
            </a:r>
            <a:r>
              <a:rPr lang="he-IL" sz="1200" dirty="0" smtClean="0">
                <a:cs typeface="David" pitchFamily="2" charset="-79"/>
              </a:rPr>
              <a:t>ב. 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לְמָחֳרָת </a:t>
            </a:r>
            <a:r>
              <a:rPr lang="he-IL" sz="1200" dirty="0" err="1" smtClean="0">
                <a:cs typeface="David" pitchFamily="2" charset="-79"/>
              </a:rPr>
              <a:t>הַיּוֹ</a:t>
            </a:r>
            <a:r>
              <a:rPr lang="he-IL" sz="1200" dirty="0" smtClean="0">
                <a:cs typeface="David" pitchFamily="2" charset="-79"/>
              </a:rPr>
              <a:t>ם נָסַע הָרַב</a:t>
            </a:r>
            <a:r>
              <a:rPr lang="he-IL" sz="1200" dirty="0" err="1" smtClean="0">
                <a:cs typeface="David" pitchFamily="2" charset="-79"/>
              </a:rPr>
              <a:t>ִּי </a:t>
            </a:r>
            <a:r>
              <a:rPr lang="he-IL" sz="1200" dirty="0" smtClean="0">
                <a:cs typeface="David" pitchFamily="2" charset="-79"/>
              </a:rPr>
              <a:t>בַּחֲזָרָה </a:t>
            </a:r>
            <a:r>
              <a:rPr lang="he-IL" sz="1200" dirty="0" err="1" smtClean="0">
                <a:cs typeface="David" pitchFamily="2" charset="-79"/>
              </a:rPr>
              <a:t>לְבֵי</a:t>
            </a:r>
            <a:r>
              <a:rPr lang="he-IL" sz="1200" dirty="0" smtClean="0">
                <a:cs typeface="David" pitchFamily="2" charset="-79"/>
              </a:rPr>
              <a:t>תוֹ.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וְאָמַר הָרַבִּי: "</a:t>
            </a:r>
            <a:r>
              <a:rPr lang="he-IL" sz="1200" dirty="0" err="1" smtClean="0">
                <a:cs typeface="David" pitchFamily="2" charset="-79"/>
              </a:rPr>
              <a:t>זֶ</a:t>
            </a:r>
            <a:r>
              <a:rPr lang="he-IL" sz="1200" dirty="0" smtClean="0">
                <a:cs typeface="David" pitchFamily="2" charset="-79"/>
              </a:rPr>
              <a:t>ה כַּמָּה דּוֹרוֹת </a:t>
            </a:r>
            <a:r>
              <a:rPr lang="he-IL" sz="1200" dirty="0" err="1" smtClean="0">
                <a:cs typeface="David" pitchFamily="2" charset="-79"/>
              </a:rPr>
              <a:t>שֶׁ</a:t>
            </a:r>
            <a:r>
              <a:rPr lang="he-IL" sz="1200" dirty="0" smtClean="0">
                <a:cs typeface="David" pitchFamily="2" charset="-79"/>
              </a:rPr>
              <a:t>לֹּא </a:t>
            </a:r>
            <a:r>
              <a:rPr lang="he-IL" sz="1200" dirty="0" err="1" smtClean="0">
                <a:cs typeface="David" pitchFamily="2" charset="-79"/>
              </a:rPr>
              <a:t>הָיְ</a:t>
            </a:r>
            <a:r>
              <a:rPr lang="he-IL" sz="1200" dirty="0" smtClean="0">
                <a:cs typeface="David" pitchFamily="2" charset="-79"/>
              </a:rPr>
              <a:t>תָה נְשָׁמָה טְהוֹרָה </a:t>
            </a:r>
            <a:r>
              <a:rPr lang="he-IL" sz="1200" dirty="0" err="1" smtClean="0">
                <a:cs typeface="David" pitchFamily="2" charset="-79"/>
              </a:rPr>
              <a:t>כָּ</a:t>
            </a:r>
            <a:r>
              <a:rPr lang="he-IL" sz="1200" dirty="0" smtClean="0">
                <a:cs typeface="David" pitchFamily="2" charset="-79"/>
              </a:rPr>
              <a:t>זוֹ, אֶלָּא שֶׁנָּפְלָה </a:t>
            </a:r>
            <a:r>
              <a:rPr lang="he-IL" sz="1200" dirty="0" err="1" smtClean="0">
                <a:cs typeface="David" pitchFamily="2" charset="-79"/>
              </a:rPr>
              <a:t>לְעִמ</a:t>
            </a:r>
            <a:r>
              <a:rPr lang="he-IL" sz="1200" dirty="0" smtClean="0">
                <a:cs typeface="David" pitchFamily="2" charset="-79"/>
              </a:rPr>
              <a:t>ְקֵ</a:t>
            </a:r>
            <a:r>
              <a:rPr lang="he-IL" sz="1200" dirty="0" err="1" smtClean="0">
                <a:cs typeface="David" pitchFamily="2" charset="-79"/>
              </a:rPr>
              <a:t>י הַקְּל</a:t>
            </a:r>
            <a:r>
              <a:rPr lang="he-IL" sz="1200" dirty="0" smtClean="0">
                <a:cs typeface="David" pitchFamily="2" charset="-79"/>
              </a:rPr>
              <a:t>ִפּוֹת".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אוֹתוֹ אַבְרֵךְ </a:t>
            </a:r>
            <a:r>
              <a:rPr lang="he-IL" sz="1200" dirty="0" err="1" smtClean="0">
                <a:cs typeface="David" pitchFamily="2" charset="-79"/>
              </a:rPr>
              <a:t>נַעֲ</a:t>
            </a:r>
            <a:r>
              <a:rPr lang="he-IL" sz="1200" dirty="0" smtClean="0">
                <a:cs typeface="David" pitchFamily="2" charset="-79"/>
              </a:rPr>
              <a:t>שֶׂ</a:t>
            </a:r>
            <a:r>
              <a:rPr lang="he-IL" sz="1200" dirty="0" err="1" smtClean="0">
                <a:cs typeface="David" pitchFamily="2" charset="-79"/>
              </a:rPr>
              <a:t>ה </a:t>
            </a:r>
            <a:r>
              <a:rPr lang="he-IL" sz="1200" dirty="0" smtClean="0">
                <a:cs typeface="David" pitchFamily="2" charset="-79"/>
              </a:rPr>
              <a:t>בַּעַל-תְּשׁוּבָ</a:t>
            </a:r>
            <a:r>
              <a:rPr lang="he-IL" sz="1200" dirty="0" err="1" smtClean="0">
                <a:cs typeface="David" pitchFamily="2" charset="-79"/>
              </a:rPr>
              <a:t>ה </a:t>
            </a:r>
            <a:r>
              <a:rPr lang="he-IL" sz="1200" dirty="0" smtClean="0">
                <a:cs typeface="David" pitchFamily="2" charset="-79"/>
              </a:rPr>
              <a:t>גָּמוּר, וְהוּ</a:t>
            </a:r>
            <a:r>
              <a:rPr lang="he-IL" sz="1200" dirty="0" err="1" smtClean="0">
                <a:cs typeface="David" pitchFamily="2" charset="-79"/>
              </a:rPr>
              <a:t>א </a:t>
            </a:r>
            <a:r>
              <a:rPr lang="he-IL" sz="1200" dirty="0" smtClean="0">
                <a:cs typeface="David" pitchFamily="2" charset="-79"/>
              </a:rPr>
              <a:t>רֹאש</a:t>
            </a:r>
            <a:r>
              <a:rPr lang="he-IL" sz="1200" dirty="0" err="1" smtClean="0">
                <a:cs typeface="David" pitchFamily="2" charset="-79"/>
              </a:rPr>
              <a:t>ׁ </a:t>
            </a:r>
            <a:r>
              <a:rPr lang="he-IL" sz="1200" dirty="0" smtClean="0">
                <a:cs typeface="David" pitchFamily="2" charset="-79"/>
              </a:rPr>
              <a:t>לְמִשְׁפָּחָה </a:t>
            </a:r>
            <a:r>
              <a:rPr lang="he-IL" sz="1200" dirty="0" err="1" smtClean="0">
                <a:cs typeface="David" pitchFamily="2" charset="-79"/>
              </a:rPr>
              <a:t>חֲסִידִי</a:t>
            </a:r>
            <a:r>
              <a:rPr lang="he-IL" sz="1200" dirty="0" smtClean="0">
                <a:cs typeface="David" pitchFamily="2" charset="-79"/>
              </a:rPr>
              <a:t>ת יְדוּעָה בְּצָרְפַת.</a:t>
            </a:r>
            <a:endParaRPr lang="en-US" sz="1200" dirty="0">
              <a:cs typeface="David" pitchFamily="2" charset="-79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6632" y="3635896"/>
            <a:ext cx="6597352" cy="4544318"/>
          </a:xfrm>
          <a:prstGeom prst="flowChartTerminator">
            <a:avLst/>
          </a:prstGeom>
          <a:noFill/>
          <a:ln w="38100"/>
          <a:effectLst>
            <a:innerShdw blurRad="63500" dist="50800" dir="108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endParaRPr lang="he-IL" b="1" u="sng" dirty="0" smtClean="0">
              <a:cs typeface="Choco" pitchFamily="2" charset="-79"/>
            </a:endParaRPr>
          </a:p>
          <a:p>
            <a:pPr algn="ctr"/>
            <a:endParaRPr lang="he-IL" b="1" u="sng" dirty="0">
              <a:cs typeface="Choco" pitchFamily="2" charset="-79"/>
            </a:endParaRPr>
          </a:p>
          <a:p>
            <a:pPr algn="ctr"/>
            <a:endParaRPr lang="he-IL" b="1" u="sng" dirty="0" smtClean="0">
              <a:cs typeface="Choco" pitchFamily="2" charset="-79"/>
            </a:endParaRPr>
          </a:p>
          <a:p>
            <a:pPr algn="ctr"/>
            <a:endParaRPr lang="he-IL" b="1" u="sng" dirty="0">
              <a:cs typeface="Choco" pitchFamily="2" charset="-79"/>
            </a:endParaRPr>
          </a:p>
          <a:p>
            <a:pPr algn="ctr"/>
            <a:endParaRPr lang="he-IL" b="1" u="sng" dirty="0" smtClean="0">
              <a:cs typeface="Choco" pitchFamily="2" charset="-79"/>
            </a:endParaRPr>
          </a:p>
          <a:p>
            <a:pPr algn="ctr"/>
            <a:endParaRPr lang="he-IL" b="1" u="sng" dirty="0">
              <a:cs typeface="Choco" pitchFamily="2" charset="-79"/>
            </a:endParaRPr>
          </a:p>
          <a:p>
            <a:pPr algn="ctr"/>
            <a:endParaRPr lang="he-IL" b="1" u="sng" dirty="0" smtClean="0">
              <a:cs typeface="Choco" pitchFamily="2" charset="-79"/>
            </a:endParaRPr>
          </a:p>
          <a:p>
            <a:pPr algn="ctr"/>
            <a:endParaRPr lang="he-IL" b="1" u="sng" dirty="0">
              <a:cs typeface="Choco" pitchFamily="2" charset="-79"/>
            </a:endParaRPr>
          </a:p>
          <a:p>
            <a:pPr algn="ctr"/>
            <a:endParaRPr lang="he-IL" b="1" u="sng" dirty="0" smtClean="0">
              <a:cs typeface="Choco" pitchFamily="2" charset="-79"/>
            </a:endParaRPr>
          </a:p>
          <a:p>
            <a:pPr algn="ctr"/>
            <a:endParaRPr lang="he-IL" b="1" u="sng" dirty="0">
              <a:cs typeface="Choco" pitchFamily="2" charset="-79"/>
            </a:endParaRPr>
          </a:p>
          <a:p>
            <a:pPr algn="ctr"/>
            <a:endParaRPr lang="he-IL" b="1" u="sng" dirty="0" smtClean="0">
              <a:cs typeface="Choco" pitchFamily="2" charset="-79"/>
            </a:endParaRPr>
          </a:p>
        </p:txBody>
      </p:sp>
      <p:pic>
        <p:nvPicPr>
          <p:cNvPr id="15" name="תמונה 14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" y="4716016"/>
            <a:ext cx="2840716" cy="299022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564904" y="3635896"/>
            <a:ext cx="180020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600" b="1" dirty="0" smtClean="0">
                <a:cs typeface="David" pitchFamily="2" charset="-79"/>
              </a:rPr>
              <a:t>אֵיךְ מְרִימִ</a:t>
            </a:r>
            <a:r>
              <a:rPr lang="he-IL" sz="1600" b="1" dirty="0" err="1" smtClean="0">
                <a:cs typeface="David" pitchFamily="2" charset="-79"/>
              </a:rPr>
              <a:t>ים </a:t>
            </a:r>
            <a:r>
              <a:rPr lang="he-IL" sz="1600" b="1" dirty="0" smtClean="0">
                <a:cs typeface="David" pitchFamily="2" charset="-79"/>
              </a:rPr>
              <a:t>נְשָׁמָה? </a:t>
            </a:r>
            <a:endParaRPr lang="en-US" sz="1600" b="1" dirty="0">
              <a:cs typeface="David" pitchFamily="2" charset="-79"/>
            </a:endParaRPr>
          </a:p>
        </p:txBody>
      </p:sp>
      <p:pic>
        <p:nvPicPr>
          <p:cNvPr id="14" name="תמונה 13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3528" y="4183036"/>
            <a:ext cx="617628" cy="40109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-1971600" y="611560"/>
            <a:ext cx="2808312" cy="1692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500" dirty="0" smtClean="0"/>
              <a:t>אגף חינוך חברתי חסידי</a:t>
            </a:r>
            <a:endParaRPr lang="he-IL" sz="500" dirty="0"/>
          </a:p>
        </p:txBody>
      </p:sp>
    </p:spTree>
    <p:extLst>
      <p:ext uri="{BB962C8B-B14F-4D97-AF65-F5344CB8AC3E}">
        <p14:creationId xmlns:p14="http://schemas.microsoft.com/office/powerpoint/2010/main" val="398431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דמעה 10"/>
          <p:cNvSpPr/>
          <p:nvPr/>
        </p:nvSpPr>
        <p:spPr>
          <a:xfrm rot="9709442">
            <a:off x="-309528" y="4135042"/>
            <a:ext cx="7511561" cy="4711530"/>
          </a:xfrm>
          <a:prstGeom prst="teardrop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1081311" y="4355451"/>
            <a:ext cx="5532072" cy="34163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200" b="1" dirty="0" smtClean="0">
                <a:cs typeface="David" pitchFamily="2" charset="-79"/>
              </a:rPr>
              <a:t>         </a:t>
            </a:r>
            <a:r>
              <a:rPr lang="he-IL" sz="1200" b="1" dirty="0" smtClean="0">
                <a:cs typeface="David" pitchFamily="2" charset="-79"/>
              </a:rPr>
              <a:t> גִּזְרִי אֶת הַתְּמוּנוֹת שֶׁבְּתַחְתִּית הַדַּף, וְהַדְבִּיקִי בַּמְּקו</a:t>
            </a:r>
            <a:r>
              <a:rPr lang="he-IL" sz="1200" b="1" dirty="0" err="1" smtClean="0">
                <a:cs typeface="David" pitchFamily="2" charset="-79"/>
              </a:rPr>
              <a:t>ֹמוֹת </a:t>
            </a:r>
            <a:r>
              <a:rPr lang="he-IL" sz="1200" b="1" dirty="0" smtClean="0">
                <a:cs typeface="David" pitchFamily="2" charset="-79"/>
              </a:rPr>
              <a:t>הַמַּתְאִימִים.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בְּח</a:t>
            </a:r>
            <a:r>
              <a:rPr lang="he-IL" sz="1200" dirty="0" err="1" smtClean="0">
                <a:cs typeface="David" pitchFamily="2" charset="-79"/>
              </a:rPr>
              <a:t>ַג </a:t>
            </a:r>
            <a:r>
              <a:rPr lang="he-IL" sz="1200" dirty="0" smtClean="0">
                <a:cs typeface="David" pitchFamily="2" charset="-79"/>
              </a:rPr>
              <a:t>הַסֻּכּוֹת, אָנוּ מְקַיְּ</a:t>
            </a:r>
            <a:r>
              <a:rPr lang="he-IL" sz="1200" dirty="0" err="1" smtClean="0">
                <a:cs typeface="David" pitchFamily="2" charset="-79"/>
              </a:rPr>
              <a:t>מִים</a:t>
            </a:r>
            <a:r>
              <a:rPr lang="he-IL" sz="1200" dirty="0" smtClean="0">
                <a:cs typeface="David" pitchFamily="2" charset="-79"/>
              </a:rPr>
              <a:t> </a:t>
            </a:r>
            <a:r>
              <a:rPr lang="he-IL" sz="1200" dirty="0" err="1" smtClean="0">
                <a:cs typeface="David" pitchFamily="2" charset="-79"/>
              </a:rPr>
              <a:t>מִצְוָ</a:t>
            </a:r>
            <a:r>
              <a:rPr lang="he-IL" sz="1200" dirty="0" smtClean="0">
                <a:cs typeface="David" pitchFamily="2" charset="-79"/>
              </a:rPr>
              <a:t>ה חֲשׁוּבָה </a:t>
            </a:r>
            <a:r>
              <a:rPr lang="he-IL" sz="1200" dirty="0" err="1" smtClean="0">
                <a:cs typeface="David" pitchFamily="2" charset="-79"/>
              </a:rPr>
              <a:t>וְיָ</a:t>
            </a:r>
            <a:r>
              <a:rPr lang="he-IL" sz="1200" dirty="0" smtClean="0">
                <a:cs typeface="David" pitchFamily="2" charset="-79"/>
              </a:rPr>
              <a:t>פָה כָּל </a:t>
            </a:r>
            <a:r>
              <a:rPr lang="he-IL" sz="1200" dirty="0" err="1" smtClean="0">
                <a:cs typeface="David" pitchFamily="2" charset="-79"/>
              </a:rPr>
              <a:t>כּ</a:t>
            </a:r>
            <a:r>
              <a:rPr lang="he-IL" sz="1200" dirty="0" smtClean="0">
                <a:cs typeface="David" pitchFamily="2" charset="-79"/>
              </a:rPr>
              <a:t>ָךְ!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מִצְוַת                           . זוֹהִ</a:t>
            </a:r>
            <a:r>
              <a:rPr lang="he-IL" sz="1200" dirty="0" err="1" smtClean="0">
                <a:cs typeface="David" pitchFamily="2" charset="-79"/>
              </a:rPr>
              <a:t>י מִצְוָ</a:t>
            </a:r>
            <a:r>
              <a:rPr lang="he-IL" sz="1200" dirty="0" smtClean="0">
                <a:cs typeface="David" pitchFamily="2" charset="-79"/>
              </a:rPr>
              <a:t>ה </a:t>
            </a:r>
            <a:r>
              <a:rPr lang="he-IL" sz="1200" dirty="0" err="1" smtClean="0">
                <a:cs typeface="David" pitchFamily="2" charset="-79"/>
              </a:rPr>
              <a:t>מְיֻח</a:t>
            </a:r>
            <a:r>
              <a:rPr lang="he-IL" sz="1200" dirty="0" smtClean="0">
                <a:cs typeface="David" pitchFamily="2" charset="-79"/>
              </a:rPr>
              <a:t>ֶדֶ</a:t>
            </a:r>
            <a:r>
              <a:rPr lang="he-IL" sz="1200" dirty="0" err="1" smtClean="0">
                <a:cs typeface="David" pitchFamily="2" charset="-79"/>
              </a:rPr>
              <a:t>ת </a:t>
            </a:r>
            <a:r>
              <a:rPr lang="he-IL" sz="1200" dirty="0" smtClean="0">
                <a:cs typeface="David" pitchFamily="2" charset="-79"/>
              </a:rPr>
              <a:t>וּגְדוֹלָה </a:t>
            </a:r>
            <a:r>
              <a:rPr lang="he-IL" sz="1200" dirty="0" err="1" smtClean="0">
                <a:cs typeface="David" pitchFamily="2" charset="-79"/>
              </a:rPr>
              <a:t>מְאו</a:t>
            </a:r>
            <a:r>
              <a:rPr lang="he-IL" sz="1200" dirty="0" smtClean="0">
                <a:cs typeface="David" pitchFamily="2" charset="-79"/>
              </a:rPr>
              <a:t>ֹד. אֲנִי                         לְקַיֵּם </a:t>
            </a:r>
            <a:r>
              <a:rPr lang="he-IL" sz="1200" dirty="0" err="1" smtClean="0">
                <a:cs typeface="David" pitchFamily="2" charset="-79"/>
              </a:rPr>
              <a:t>אֶ</a:t>
            </a:r>
            <a:r>
              <a:rPr lang="he-IL" sz="1200" dirty="0" smtClean="0">
                <a:cs typeface="David" pitchFamily="2" charset="-79"/>
              </a:rPr>
              <a:t>ת 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err="1" smtClean="0">
                <a:cs typeface="David" pitchFamily="2" charset="-79"/>
              </a:rPr>
              <a:t>הַמִּצְו</a:t>
            </a:r>
            <a:r>
              <a:rPr lang="he-IL" sz="1200" dirty="0" smtClean="0">
                <a:cs typeface="David" pitchFamily="2" charset="-79"/>
              </a:rPr>
              <a:t>ָה</a:t>
            </a:r>
            <a:r>
              <a:rPr lang="he-IL" sz="1200" dirty="0" err="1" smtClean="0">
                <a:cs typeface="David" pitchFamily="2" charset="-79"/>
              </a:rPr>
              <a:t> </a:t>
            </a:r>
            <a:r>
              <a:rPr lang="he-IL" sz="1200" dirty="0" smtClean="0">
                <a:cs typeface="David" pitchFamily="2" charset="-79"/>
              </a:rPr>
              <a:t>הַזֹּאת. כָּךְ </a:t>
            </a:r>
            <a:r>
              <a:rPr lang="he-IL" sz="1200" dirty="0" err="1" smtClean="0">
                <a:cs typeface="David" pitchFamily="2" charset="-79"/>
              </a:rPr>
              <a:t>אֲנ</a:t>
            </a:r>
            <a:r>
              <a:rPr lang="he-IL" sz="1200" dirty="0" smtClean="0">
                <a:cs typeface="David" pitchFamily="2" charset="-79"/>
              </a:rPr>
              <a:t>ִי מַרְגִּישָׁה </a:t>
            </a:r>
            <a:r>
              <a:rPr lang="he-IL" sz="1200" dirty="0" err="1" smtClean="0">
                <a:cs typeface="David" pitchFamily="2" charset="-79"/>
              </a:rPr>
              <a:t>שֶׁהַנ</a:t>
            </a:r>
            <a:r>
              <a:rPr lang="he-IL" sz="1200" dirty="0" smtClean="0">
                <a:cs typeface="David" pitchFamily="2" charset="-79"/>
              </a:rPr>
              <a:t>ְּשָׁמָה שֶׁל</a:t>
            </a:r>
            <a:r>
              <a:rPr lang="he-IL" sz="1200" dirty="0" err="1" smtClean="0">
                <a:cs typeface="David" pitchFamily="2" charset="-79"/>
              </a:rPr>
              <a:t>ִּי </a:t>
            </a:r>
            <a:r>
              <a:rPr lang="he-IL" sz="1200" dirty="0" smtClean="0">
                <a:cs typeface="David" pitchFamily="2" charset="-79"/>
              </a:rPr>
              <a:t>הוֹפֶכֶת לִגְבוֹהָה וַחֲזָקָה </a:t>
            </a:r>
            <a:r>
              <a:rPr lang="he-IL" sz="1200" dirty="0" err="1" smtClean="0">
                <a:cs typeface="David" pitchFamily="2" charset="-79"/>
              </a:rPr>
              <a:t>כְּמו</a:t>
            </a:r>
            <a:r>
              <a:rPr lang="he-IL" sz="1200" dirty="0" smtClean="0">
                <a:cs typeface="David" pitchFamily="2" charset="-79"/>
              </a:rPr>
              <a:t>ֹ </a:t>
            </a:r>
            <a:r>
              <a:rPr lang="he-IL" sz="1200" dirty="0" err="1" smtClean="0">
                <a:cs typeface="David" pitchFamily="2" charset="-79"/>
              </a:rPr>
              <a:t>ה</a:t>
            </a:r>
            <a:r>
              <a:rPr lang="he-IL" sz="1200" dirty="0" smtClean="0">
                <a:cs typeface="David" pitchFamily="2" charset="-79"/>
              </a:rPr>
              <a:t>ַ</a:t>
            </a:r>
            <a:r>
              <a:rPr lang="en-US" sz="1200" dirty="0" smtClean="0">
                <a:cs typeface="David" pitchFamily="2" charset="-79"/>
              </a:rPr>
              <a:t>-</a:t>
            </a:r>
            <a:r>
              <a:rPr lang="he-IL" sz="1200" dirty="0" smtClean="0">
                <a:cs typeface="David" pitchFamily="2" charset="-79"/>
              </a:rPr>
              <a:t>                                   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וּבִגְלַל הַהַרְג</a:t>
            </a:r>
            <a:r>
              <a:rPr lang="he-IL" sz="1200" dirty="0" err="1" smtClean="0">
                <a:cs typeface="David" pitchFamily="2" charset="-79"/>
              </a:rPr>
              <a:t>ָּשָׁה</a:t>
            </a:r>
            <a:r>
              <a:rPr lang="he-IL" sz="1200" dirty="0" smtClean="0">
                <a:cs typeface="David" pitchFamily="2" charset="-79"/>
              </a:rPr>
              <a:t> </a:t>
            </a:r>
            <a:r>
              <a:rPr lang="he-IL" sz="1200" dirty="0" err="1" smtClean="0">
                <a:cs typeface="David" pitchFamily="2" charset="-79"/>
              </a:rPr>
              <a:t>הַמְּי</a:t>
            </a:r>
            <a:r>
              <a:rPr lang="he-IL" sz="1200" dirty="0" smtClean="0">
                <a:cs typeface="David" pitchFamily="2" charset="-79"/>
              </a:rPr>
              <a:t>ֻחֶד</a:t>
            </a:r>
            <a:r>
              <a:rPr lang="he-IL" sz="1200" dirty="0" err="1" smtClean="0">
                <a:cs typeface="David" pitchFamily="2" charset="-79"/>
              </a:rPr>
              <a:t>ֶת </a:t>
            </a:r>
            <a:r>
              <a:rPr lang="he-IL" sz="1200" dirty="0" smtClean="0">
                <a:cs typeface="David" pitchFamily="2" charset="-79"/>
              </a:rPr>
              <a:t>הַזֹּאת, </a:t>
            </a:r>
            <a:r>
              <a:rPr lang="he-IL" sz="1200" dirty="0" err="1" smtClean="0">
                <a:cs typeface="David" pitchFamily="2" charset="-79"/>
              </a:rPr>
              <a:t>אֲנ</a:t>
            </a:r>
            <a:r>
              <a:rPr lang="he-IL" sz="1200" dirty="0" smtClean="0">
                <a:cs typeface="David" pitchFamily="2" charset="-79"/>
              </a:rPr>
              <a:t>ִי לֹא </a:t>
            </a:r>
            <a:r>
              <a:rPr lang="he-IL" sz="1200" dirty="0" err="1" smtClean="0">
                <a:cs typeface="David" pitchFamily="2" charset="-79"/>
              </a:rPr>
              <a:t>אֶתְב</a:t>
            </a:r>
            <a:r>
              <a:rPr lang="he-IL" sz="1200" dirty="0" smtClean="0">
                <a:cs typeface="David" pitchFamily="2" charset="-79"/>
              </a:rPr>
              <a:t>ַּי</a:t>
            </a:r>
            <a:r>
              <a:rPr lang="he-IL" sz="1200" dirty="0" err="1" smtClean="0">
                <a:cs typeface="David" pitchFamily="2" charset="-79"/>
              </a:rPr>
              <a:t>ֵּשׁ </a:t>
            </a:r>
            <a:r>
              <a:rPr lang="he-IL" sz="1200" dirty="0" smtClean="0">
                <a:cs typeface="David" pitchFamily="2" charset="-79"/>
              </a:rPr>
              <a:t>לְהַזְכִּיר גַּם לְעוֹד                    לְקַיֵּם </a:t>
            </a:r>
            <a:r>
              <a:rPr lang="he-IL" sz="1200" dirty="0" err="1" smtClean="0">
                <a:cs typeface="David" pitchFamily="2" charset="-79"/>
              </a:rPr>
              <a:t>אֶ</a:t>
            </a:r>
            <a:r>
              <a:rPr lang="he-IL" sz="1200" dirty="0" smtClean="0">
                <a:cs typeface="David" pitchFamily="2" charset="-79"/>
              </a:rPr>
              <a:t>ת   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 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                        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    מִצְוַת  4 הַמִּינִים, כִּ</a:t>
            </a:r>
            <a:r>
              <a:rPr lang="he-IL" sz="1200" dirty="0" err="1" smtClean="0">
                <a:cs typeface="David" pitchFamily="2" charset="-79"/>
              </a:rPr>
              <a:t>י </a:t>
            </a:r>
            <a:r>
              <a:rPr lang="he-IL" sz="1200" dirty="0" smtClean="0">
                <a:cs typeface="David" pitchFamily="2" charset="-79"/>
              </a:rPr>
              <a:t>אֲנִי גֵּא</a:t>
            </a:r>
            <a:r>
              <a:rPr lang="he-IL" sz="1200" dirty="0" err="1" smtClean="0">
                <a:cs typeface="David" pitchFamily="2" charset="-79"/>
              </a:rPr>
              <a:t>ָה </a:t>
            </a:r>
            <a:r>
              <a:rPr lang="he-IL" sz="1200" dirty="0" smtClean="0">
                <a:cs typeface="David" pitchFamily="2" charset="-79"/>
              </a:rPr>
              <a:t>לִהְיו</a:t>
            </a:r>
            <a:r>
              <a:rPr lang="he-IL" sz="1200" dirty="0" err="1" smtClean="0">
                <a:cs typeface="David" pitchFamily="2" charset="-79"/>
              </a:rPr>
              <a:t>ֹת </a:t>
            </a:r>
            <a:r>
              <a:rPr lang="he-IL" sz="1200" dirty="0" smtClean="0">
                <a:cs typeface="David" pitchFamily="2" charset="-79"/>
              </a:rPr>
              <a:t>יְהוּדִיָּה, וְזוֹכֶ</a:t>
            </a:r>
            <a:r>
              <a:rPr lang="he-IL" sz="1200" dirty="0" err="1" smtClean="0">
                <a:cs typeface="David" pitchFamily="2" charset="-79"/>
              </a:rPr>
              <a:t>רֶת </a:t>
            </a:r>
            <a:r>
              <a:rPr lang="he-IL" sz="1200" dirty="0" smtClean="0">
                <a:cs typeface="David" pitchFamily="2" charset="-79"/>
              </a:rPr>
              <a:t>שֶׁחֲסִידִים הֵם כָּ</a:t>
            </a:r>
            <a:r>
              <a:rPr lang="he-IL" sz="1200" dirty="0" err="1" smtClean="0">
                <a:cs typeface="David" pitchFamily="2" charset="-79"/>
              </a:rPr>
              <a:t>ל </a:t>
            </a:r>
            <a:r>
              <a:rPr lang="he-IL" sz="1200" dirty="0" smtClean="0">
                <a:cs typeface="David" pitchFamily="2" charset="-79"/>
              </a:rPr>
              <a:t>הַזְּמַן            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>
              <a:cs typeface="David" pitchFamily="2" charset="-79"/>
            </a:endParaRPr>
          </a:p>
        </p:txBody>
      </p:sp>
      <p:sp>
        <p:nvSpPr>
          <p:cNvPr id="17" name="דמעה 16"/>
          <p:cNvSpPr/>
          <p:nvPr/>
        </p:nvSpPr>
        <p:spPr>
          <a:xfrm rot="10800000" flipV="1">
            <a:off x="-459431" y="3446"/>
            <a:ext cx="2168860" cy="1616225"/>
          </a:xfrm>
          <a:prstGeom prst="teardrop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xtBox 6"/>
          <p:cNvSpPr txBox="1"/>
          <p:nvPr/>
        </p:nvSpPr>
        <p:spPr>
          <a:xfrm>
            <a:off x="1585367" y="197510"/>
            <a:ext cx="5175955" cy="2862322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he-IL" sz="1200" b="1" dirty="0" smtClean="0">
                <a:cs typeface="David" pitchFamily="2" charset="-79"/>
              </a:rPr>
              <a:t>	              אֵיךְ מְרִימִים נְשָׁמָה?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b="1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1. הָרַב</a:t>
            </a:r>
            <a:r>
              <a:rPr lang="he-IL" sz="1200" dirty="0" err="1" smtClean="0">
                <a:cs typeface="David" pitchFamily="2" charset="-79"/>
              </a:rPr>
              <a:t>ִּי הַמַּהֲרַ</a:t>
            </a:r>
            <a:r>
              <a:rPr lang="he-IL" sz="1200" dirty="0" smtClean="0">
                <a:cs typeface="David" pitchFamily="2" charset="-79"/>
              </a:rPr>
              <a:t>"שׁ הָיָ</a:t>
            </a:r>
            <a:r>
              <a:rPr lang="he-IL" sz="1200" dirty="0" err="1" smtClean="0">
                <a:cs typeface="David" pitchFamily="2" charset="-79"/>
              </a:rPr>
              <a:t>ה </a:t>
            </a:r>
            <a:r>
              <a:rPr lang="he-IL" sz="1200" dirty="0" smtClean="0">
                <a:cs typeface="David" pitchFamily="2" charset="-79"/>
              </a:rPr>
              <a:t>עָסוּ</a:t>
            </a:r>
            <a:r>
              <a:rPr lang="he-IL" sz="1200" dirty="0" err="1" smtClean="0">
                <a:cs typeface="David" pitchFamily="2" charset="-79"/>
              </a:rPr>
              <a:t>ק </a:t>
            </a:r>
            <a:r>
              <a:rPr lang="he-IL" sz="1200" dirty="0" smtClean="0">
                <a:cs typeface="David" pitchFamily="2" charset="-79"/>
              </a:rPr>
              <a:t>מְאוֹד, לְשֵׁם </a:t>
            </a:r>
            <a:r>
              <a:rPr lang="he-IL" sz="1200" dirty="0" err="1" smtClean="0">
                <a:cs typeface="David" pitchFamily="2" charset="-79"/>
              </a:rPr>
              <a:t>מָ</a:t>
            </a:r>
            <a:r>
              <a:rPr lang="he-IL" sz="1200" dirty="0" smtClean="0">
                <a:cs typeface="David" pitchFamily="2" charset="-79"/>
              </a:rPr>
              <a:t>ה עָזַב </a:t>
            </a:r>
            <a:r>
              <a:rPr lang="he-IL" sz="1200" dirty="0" err="1" smtClean="0">
                <a:cs typeface="David" pitchFamily="2" charset="-79"/>
              </a:rPr>
              <a:t>אֶ</a:t>
            </a:r>
            <a:r>
              <a:rPr lang="he-IL" sz="1200" dirty="0" smtClean="0">
                <a:cs typeface="David" pitchFamily="2" charset="-79"/>
              </a:rPr>
              <a:t>ת כָּ</a:t>
            </a:r>
            <a:r>
              <a:rPr lang="he-IL" sz="1200" dirty="0" err="1" smtClean="0">
                <a:cs typeface="David" pitchFamily="2" charset="-79"/>
              </a:rPr>
              <a:t>ל עִסּוּ</a:t>
            </a:r>
            <a:r>
              <a:rPr lang="he-IL" sz="1200" dirty="0" smtClean="0">
                <a:cs typeface="David" pitchFamily="2" charset="-79"/>
              </a:rPr>
              <a:t>קָיו וְנָסַע לְפָרִיז?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• כְּדֵי לְדַבֵּר בִּפְנֵי כָּל חֲסִידָיו </a:t>
            </a:r>
          </a:p>
          <a:p>
            <a:r>
              <a:rPr lang="he-IL" sz="1200" dirty="0" smtClean="0">
                <a:cs typeface="David" pitchFamily="2" charset="-79"/>
              </a:rPr>
              <a:t>• כְּדֵי לְהַצִּיל יְהוּדִי מִמָּוֶת</a:t>
            </a:r>
          </a:p>
          <a:p>
            <a:r>
              <a:rPr lang="he-IL" sz="1200" dirty="0" smtClean="0">
                <a:cs typeface="David" pitchFamily="2" charset="-79"/>
              </a:rPr>
              <a:t>• כְּד</a:t>
            </a:r>
            <a:r>
              <a:rPr lang="he-IL" sz="1200" dirty="0" err="1" smtClean="0">
                <a:cs typeface="David" pitchFamily="2" charset="-79"/>
              </a:rPr>
              <a:t>ֵי </a:t>
            </a:r>
            <a:r>
              <a:rPr lang="he-IL" sz="1200" dirty="0" smtClean="0">
                <a:cs typeface="David" pitchFamily="2" charset="-79"/>
              </a:rPr>
              <a:t>לְהַזְכִּיר לִיהוּד</a:t>
            </a:r>
            <a:r>
              <a:rPr lang="he-IL" sz="1200" dirty="0" err="1" smtClean="0">
                <a:cs typeface="David" pitchFamily="2" charset="-79"/>
              </a:rPr>
              <a:t>ִי </a:t>
            </a:r>
            <a:r>
              <a:rPr lang="he-IL" sz="1200" dirty="0" smtClean="0">
                <a:cs typeface="David" pitchFamily="2" charset="-79"/>
              </a:rPr>
              <a:t>בּוֹדֵד </a:t>
            </a:r>
            <a:r>
              <a:rPr lang="he-IL" sz="1200" dirty="0" err="1" smtClean="0">
                <a:cs typeface="David" pitchFamily="2" charset="-79"/>
              </a:rPr>
              <a:t>אֶ</a:t>
            </a:r>
            <a:r>
              <a:rPr lang="he-IL" sz="1200" dirty="0" smtClean="0">
                <a:cs typeface="David" pitchFamily="2" charset="-79"/>
              </a:rPr>
              <a:t>ת יַהֲדוּתוֹ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800" dirty="0" smtClean="0">
                <a:cs typeface="David" pitchFamily="2" charset="-79"/>
              </a:rPr>
              <a:t> </a:t>
            </a:r>
            <a:endParaRPr lang="en-US" sz="7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2. הָרַב</a:t>
            </a:r>
            <a:r>
              <a:rPr lang="he-IL" sz="1200" dirty="0" err="1" smtClean="0">
                <a:cs typeface="David" pitchFamily="2" charset="-79"/>
              </a:rPr>
              <a:t>ִּי הַמַּהֲרַ</a:t>
            </a:r>
            <a:r>
              <a:rPr lang="he-IL" sz="1200" dirty="0" smtClean="0">
                <a:cs typeface="David" pitchFamily="2" charset="-79"/>
              </a:rPr>
              <a:t>"ש נִגַּשׁ אֶל הַיְּהוּדִי, (</a:t>
            </a:r>
            <a:r>
              <a:rPr lang="he-IL" sz="1200" dirty="0" err="1" smtClean="0">
                <a:cs typeface="David" pitchFamily="2" charset="-79"/>
              </a:rPr>
              <a:t>מִתְ</a:t>
            </a:r>
            <a:r>
              <a:rPr lang="he-IL" sz="1200" dirty="0" smtClean="0">
                <a:cs typeface="David" pitchFamily="2" charset="-79"/>
              </a:rPr>
              <a:t>חִי קַו בֵּי</a:t>
            </a:r>
            <a:r>
              <a:rPr lang="he-IL" sz="1200" dirty="0" err="1" smtClean="0">
                <a:cs typeface="David" pitchFamily="2" charset="-79"/>
              </a:rPr>
              <a:t>ן </a:t>
            </a:r>
            <a:r>
              <a:rPr lang="he-IL" sz="1200" dirty="0" smtClean="0">
                <a:cs typeface="David" pitchFamily="2" charset="-79"/>
              </a:rPr>
              <a:t>הַמִּשְׁפָּטִים </a:t>
            </a:r>
            <a:r>
              <a:rPr lang="he-IL" sz="1200" dirty="0" err="1" smtClean="0">
                <a:cs typeface="David" pitchFamily="2" charset="-79"/>
              </a:rPr>
              <a:t>הַמַּתְא</a:t>
            </a:r>
            <a:r>
              <a:rPr lang="he-IL" sz="1200" dirty="0" smtClean="0">
                <a:cs typeface="David" pitchFamily="2" charset="-79"/>
              </a:rPr>
              <a:t>ִימִים)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הַיְּהוּדִי </a:t>
            </a:r>
            <a:r>
              <a:rPr lang="he-IL" sz="1200" dirty="0" err="1" smtClean="0">
                <a:cs typeface="David" pitchFamily="2" charset="-79"/>
              </a:rPr>
              <a:t>עָסו</a:t>
            </a:r>
            <a:r>
              <a:rPr lang="he-IL" sz="1200" dirty="0" smtClean="0">
                <a:cs typeface="David" pitchFamily="2" charset="-79"/>
              </a:rPr>
              <a:t>ּק </a:t>
            </a:r>
            <a:r>
              <a:rPr lang="he-IL" sz="1200" dirty="0" err="1" smtClean="0">
                <a:cs typeface="David" pitchFamily="2" charset="-79"/>
              </a:rPr>
              <a:t>ב</a:t>
            </a:r>
            <a:r>
              <a:rPr lang="he-IL" sz="1200" dirty="0" smtClean="0">
                <a:cs typeface="David" pitchFamily="2" charset="-79"/>
              </a:rPr>
              <a:t>ְּ-                                                  • שְׁמִירַת </a:t>
            </a:r>
            <a:r>
              <a:rPr lang="he-IL" sz="1200" dirty="0" err="1" smtClean="0">
                <a:cs typeface="David" pitchFamily="2" charset="-79"/>
              </a:rPr>
              <a:t>תּוֹ</a:t>
            </a:r>
            <a:r>
              <a:rPr lang="he-IL" sz="1200" dirty="0" smtClean="0">
                <a:cs typeface="David" pitchFamily="2" charset="-79"/>
              </a:rPr>
              <a:t>רָה וּמִצְווֹת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וְהָרַבִּי רָצָה לְדַבֵּר </a:t>
            </a:r>
            <a:r>
              <a:rPr lang="he-IL" sz="1200" dirty="0" err="1" smtClean="0">
                <a:cs typeface="David" pitchFamily="2" charset="-79"/>
              </a:rPr>
              <a:t>אִת</a:t>
            </a:r>
            <a:r>
              <a:rPr lang="he-IL" sz="1200" dirty="0" smtClean="0">
                <a:cs typeface="David" pitchFamily="2" charset="-79"/>
              </a:rPr>
              <a:t>ּוֹ </a:t>
            </a:r>
            <a:r>
              <a:rPr lang="he-IL" sz="1200" dirty="0" err="1" smtClean="0">
                <a:cs typeface="David" pitchFamily="2" charset="-79"/>
              </a:rPr>
              <a:t>עַ</a:t>
            </a:r>
            <a:r>
              <a:rPr lang="he-IL" sz="1200" dirty="0" smtClean="0">
                <a:cs typeface="David" pitchFamily="2" charset="-79"/>
              </a:rPr>
              <a:t>ל-                                   • דְּבָרִים </a:t>
            </a:r>
            <a:r>
              <a:rPr lang="he-IL" sz="1200" dirty="0" err="1" smtClean="0">
                <a:cs typeface="David" pitchFamily="2" charset="-79"/>
              </a:rPr>
              <a:t>שֶׁ</a:t>
            </a:r>
            <a:r>
              <a:rPr lang="he-IL" sz="1200" dirty="0" smtClean="0">
                <a:cs typeface="David" pitchFamily="2" charset="-79"/>
              </a:rPr>
              <a:t>הֵם הֵפֶךְ הַתּוֹ</a:t>
            </a:r>
            <a:r>
              <a:rPr lang="he-IL" sz="1200" dirty="0" err="1" smtClean="0">
                <a:cs typeface="David" pitchFamily="2" charset="-79"/>
              </a:rPr>
              <a:t>רָה </a:t>
            </a:r>
            <a:r>
              <a:rPr lang="he-IL" sz="1200" dirty="0" smtClean="0">
                <a:cs typeface="David" pitchFamily="2" charset="-79"/>
              </a:rPr>
              <a:t>וְהַמִּצְווֹת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800" dirty="0" smtClean="0">
                <a:cs typeface="David" pitchFamily="2" charset="-79"/>
              </a:rPr>
              <a:t> </a:t>
            </a:r>
            <a:endParaRPr lang="en-US" sz="8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  3. הַאִם הָרַב</a:t>
            </a:r>
            <a:r>
              <a:rPr lang="he-IL" sz="1200" dirty="0" err="1" smtClean="0">
                <a:cs typeface="David" pitchFamily="2" charset="-79"/>
              </a:rPr>
              <a:t>ִּי מִתְב</a:t>
            </a:r>
            <a:r>
              <a:rPr lang="he-IL" sz="1200" dirty="0" smtClean="0">
                <a:cs typeface="David" pitchFamily="2" charset="-79"/>
              </a:rPr>
              <a:t>ַּיֵּשׁ אוֹ מְהַס</a:t>
            </a:r>
            <a:r>
              <a:rPr lang="he-IL" sz="1200" dirty="0" err="1" smtClean="0">
                <a:cs typeface="David" pitchFamily="2" charset="-79"/>
              </a:rPr>
              <a:t>ֵּס </a:t>
            </a:r>
            <a:r>
              <a:rPr lang="he-IL" sz="1200" dirty="0" smtClean="0">
                <a:cs typeface="David" pitchFamily="2" charset="-79"/>
              </a:rPr>
              <a:t>לִפְנוֹת לַיְּהוּדִי?  כֵּן / לֹא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700" dirty="0" smtClean="0">
                <a:cs typeface="David" pitchFamily="2" charset="-79"/>
              </a:rPr>
              <a:t> </a:t>
            </a:r>
            <a:r>
              <a:rPr lang="he-IL" sz="800" dirty="0" smtClean="0">
                <a:cs typeface="David" pitchFamily="2" charset="-79"/>
              </a:rPr>
              <a:t>      </a:t>
            </a:r>
            <a:endParaRPr lang="he-IL" sz="7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            4. מָה מְלַמֵּד אוֹתָנוּ הָרַבִּי בְּהַנְהָגָתוֹ הַבְּטוּחָה </a:t>
            </a:r>
            <a:r>
              <a:rPr lang="he-IL" sz="1200" dirty="0" err="1" smtClean="0">
                <a:cs typeface="David" pitchFamily="2" charset="-79"/>
              </a:rPr>
              <a:t>בְּעִנְיָנִים</a:t>
            </a:r>
            <a:r>
              <a:rPr lang="he-IL" sz="1200" dirty="0" smtClean="0">
                <a:cs typeface="David" pitchFamily="2" charset="-79"/>
              </a:rPr>
              <a:t> שֶׁל תּוֹרָה וּמִצְווֹת? 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                    _____________________________________________</a:t>
            </a:r>
            <a:endParaRPr lang="en-US" sz="1200" dirty="0" smtClean="0">
              <a:cs typeface="David" pitchFamily="2" charset="-79"/>
            </a:endParaRPr>
          </a:p>
          <a:p>
            <a:r>
              <a:rPr lang="he-IL" sz="1200" dirty="0" smtClean="0">
                <a:cs typeface="David" pitchFamily="2" charset="-79"/>
              </a:rPr>
              <a:t>                         _________________________________________ </a:t>
            </a:r>
          </a:p>
        </p:txBody>
      </p:sp>
      <p:sp>
        <p:nvSpPr>
          <p:cNvPr id="30" name="דמעה 29"/>
          <p:cNvSpPr/>
          <p:nvPr/>
        </p:nvSpPr>
        <p:spPr>
          <a:xfrm rot="9594976">
            <a:off x="-1258107" y="1836899"/>
            <a:ext cx="3274791" cy="3057891"/>
          </a:xfrm>
          <a:prstGeom prst="teardrop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0" name="TextBox 39"/>
          <p:cNvSpPr txBox="1"/>
          <p:nvPr/>
        </p:nvSpPr>
        <p:spPr>
          <a:xfrm>
            <a:off x="1412776" y="5381429"/>
            <a:ext cx="151216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sz="1200" dirty="0">
              <a:cs typeface="Choco" pitchFamily="2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171400" y="2018035"/>
            <a:ext cx="2030721" cy="276998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200" dirty="0" smtClean="0">
                <a:cs typeface="David" pitchFamily="2" charset="-79"/>
              </a:rPr>
              <a:t>לִפְעָמִים יְהוּדִי 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smtClean="0">
                <a:cs typeface="David" pitchFamily="2" charset="-79"/>
              </a:rPr>
              <a:t>מַרְגִּישׁ קְצָת בּוּשָׁה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err="1" smtClean="0">
                <a:cs typeface="David" pitchFamily="2" charset="-79"/>
              </a:rPr>
              <a:t>בְּעִנְ</a:t>
            </a:r>
            <a:r>
              <a:rPr lang="he-IL" sz="1200" dirty="0" smtClean="0">
                <a:cs typeface="David" pitchFamily="2" charset="-79"/>
              </a:rPr>
              <a:t>יָנִים </a:t>
            </a:r>
            <a:r>
              <a:rPr lang="he-IL" sz="1200" dirty="0" err="1" smtClean="0">
                <a:cs typeface="David" pitchFamily="2" charset="-79"/>
              </a:rPr>
              <a:t>שׁ</a:t>
            </a:r>
            <a:r>
              <a:rPr lang="he-IL" sz="1200" dirty="0" smtClean="0">
                <a:cs typeface="David" pitchFamily="2" charset="-79"/>
              </a:rPr>
              <a:t>ֶל קְדֻשָּׁה.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smtClean="0">
                <a:cs typeface="David" pitchFamily="2" charset="-79"/>
              </a:rPr>
              <a:t>הוּא מְפַח</a:t>
            </a:r>
            <a:r>
              <a:rPr lang="he-IL" sz="1200" dirty="0" err="1" smtClean="0">
                <a:cs typeface="David" pitchFamily="2" charset="-79"/>
              </a:rPr>
              <a:t>ֵד </a:t>
            </a:r>
            <a:r>
              <a:rPr lang="he-IL" sz="1200" dirty="0" smtClean="0">
                <a:cs typeface="David" pitchFamily="2" charset="-79"/>
              </a:rPr>
              <a:t>שֶׁיִּצְחֲקוּ </a:t>
            </a:r>
            <a:r>
              <a:rPr lang="he-IL" sz="1200" dirty="0" err="1" smtClean="0">
                <a:cs typeface="David" pitchFamily="2" charset="-79"/>
              </a:rPr>
              <a:t>עָלָ</a:t>
            </a:r>
            <a:r>
              <a:rPr lang="he-IL" sz="1200" dirty="0" smtClean="0">
                <a:cs typeface="David" pitchFamily="2" charset="-79"/>
              </a:rPr>
              <a:t>יו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smtClean="0">
                <a:cs typeface="David" pitchFamily="2" charset="-79"/>
              </a:rPr>
              <a:t>אוֹ יְזַלְזְלוּ </a:t>
            </a:r>
            <a:r>
              <a:rPr lang="he-IL" sz="1200" dirty="0" err="1" smtClean="0">
                <a:cs typeface="David" pitchFamily="2" charset="-79"/>
              </a:rPr>
              <a:t>בּ</a:t>
            </a:r>
            <a:r>
              <a:rPr lang="he-IL" sz="1200" dirty="0" smtClean="0">
                <a:cs typeface="David" pitchFamily="2" charset="-79"/>
              </a:rPr>
              <a:t>וֹ.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smtClean="0">
                <a:cs typeface="David" pitchFamily="2" charset="-79"/>
              </a:rPr>
              <a:t> 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smtClean="0">
                <a:cs typeface="David" pitchFamily="2" charset="-79"/>
              </a:rPr>
              <a:t>הָרַב</a:t>
            </a:r>
            <a:r>
              <a:rPr lang="he-IL" sz="1200" dirty="0" err="1" smtClean="0">
                <a:cs typeface="David" pitchFamily="2" charset="-79"/>
              </a:rPr>
              <a:t>ִּי הַמַּהֲרַ</a:t>
            </a:r>
            <a:r>
              <a:rPr lang="he-IL" sz="1200" dirty="0" smtClean="0">
                <a:cs typeface="David" pitchFamily="2" charset="-79"/>
              </a:rPr>
              <a:t>"שׁ מַזְכִּיר </a:t>
            </a:r>
            <a:r>
              <a:rPr lang="he-IL" sz="1200" dirty="0" err="1" smtClean="0">
                <a:cs typeface="David" pitchFamily="2" charset="-79"/>
              </a:rPr>
              <a:t>לָנ</a:t>
            </a:r>
            <a:r>
              <a:rPr lang="he-IL" sz="1200" dirty="0" smtClean="0">
                <a:cs typeface="David" pitchFamily="2" charset="-79"/>
              </a:rPr>
              <a:t>וּ,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smtClean="0">
                <a:cs typeface="David" pitchFamily="2" charset="-79"/>
              </a:rPr>
              <a:t>שֶׁיְּהוּדִי צָרִיךְ לִחְיוֹת בְּאֹפֶן </a:t>
            </a:r>
            <a:r>
              <a:rPr lang="he-IL" sz="1200" dirty="0" err="1" smtClean="0">
                <a:cs typeface="David" pitchFamily="2" charset="-79"/>
              </a:rPr>
              <a:t>שׁ</a:t>
            </a:r>
            <a:r>
              <a:rPr lang="he-IL" sz="1200" dirty="0" smtClean="0">
                <a:cs typeface="David" pitchFamily="2" charset="-79"/>
              </a:rPr>
              <a:t>ֶל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smtClean="0">
                <a:cs typeface="David" pitchFamily="2" charset="-79"/>
              </a:rPr>
              <a:t>"</a:t>
            </a:r>
            <a:r>
              <a:rPr lang="he-IL" sz="1200" dirty="0" err="1" smtClean="0">
                <a:cs typeface="David" pitchFamily="2" charset="-79"/>
              </a:rPr>
              <a:t>לְכַתּ</a:t>
            </a:r>
            <a:r>
              <a:rPr lang="he-IL" sz="1200" dirty="0" smtClean="0">
                <a:cs typeface="David" pitchFamily="2" charset="-79"/>
              </a:rPr>
              <a:t>ְחִלָּה </a:t>
            </a:r>
            <a:r>
              <a:rPr lang="he-IL" sz="1200" dirty="0" err="1" smtClean="0">
                <a:cs typeface="David" pitchFamily="2" charset="-79"/>
              </a:rPr>
              <a:t>אֲרִיב</a:t>
            </a:r>
            <a:r>
              <a:rPr lang="he-IL" sz="1200" dirty="0" smtClean="0">
                <a:cs typeface="David" pitchFamily="2" charset="-79"/>
              </a:rPr>
              <a:t>ֶּער" –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smtClean="0">
                <a:cs typeface="David" pitchFamily="2" charset="-79"/>
              </a:rPr>
              <a:t>לֹא לְהִתְפַּעֵל </a:t>
            </a:r>
            <a:r>
              <a:rPr lang="he-IL" sz="1200" dirty="0" err="1" smtClean="0">
                <a:cs typeface="David" pitchFamily="2" charset="-79"/>
              </a:rPr>
              <a:t>מֵהָעוֹל</a:t>
            </a:r>
            <a:r>
              <a:rPr lang="he-IL" sz="1200" dirty="0" smtClean="0">
                <a:cs typeface="David" pitchFamily="2" charset="-79"/>
              </a:rPr>
              <a:t>ָם,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smtClean="0">
                <a:cs typeface="David" pitchFamily="2" charset="-79"/>
              </a:rPr>
              <a:t>לֹא לַחְשֹׁב </a:t>
            </a:r>
            <a:r>
              <a:rPr lang="he-IL" sz="1200" dirty="0" err="1" smtClean="0">
                <a:cs typeface="David" pitchFamily="2" charset="-79"/>
              </a:rPr>
              <a:t>'מָ</a:t>
            </a:r>
            <a:r>
              <a:rPr lang="he-IL" sz="1200" dirty="0" smtClean="0">
                <a:cs typeface="David" pitchFamily="2" charset="-79"/>
              </a:rPr>
              <a:t>ה יַגִּידוּ </a:t>
            </a:r>
            <a:r>
              <a:rPr lang="he-IL" sz="1200" dirty="0" err="1" smtClean="0">
                <a:cs typeface="David" pitchFamily="2" charset="-79"/>
              </a:rPr>
              <a:t>עָל</a:t>
            </a:r>
            <a:r>
              <a:rPr lang="he-IL" sz="1200" dirty="0" smtClean="0">
                <a:cs typeface="David" pitchFamily="2" charset="-79"/>
              </a:rPr>
              <a:t>ַי',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smtClean="0">
                <a:cs typeface="David" pitchFamily="2" charset="-79"/>
              </a:rPr>
              <a:t>וְלָלֶכֶת עִם הָאֱמֶת –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smtClean="0">
                <a:cs typeface="David" pitchFamily="2" charset="-79"/>
              </a:rPr>
              <a:t>הַתּוֹ</a:t>
            </a:r>
            <a:r>
              <a:rPr lang="he-IL" sz="1200" dirty="0" err="1" smtClean="0">
                <a:cs typeface="David" pitchFamily="2" charset="-79"/>
              </a:rPr>
              <a:t>רָה </a:t>
            </a:r>
            <a:r>
              <a:rPr lang="he-IL" sz="1200" dirty="0" smtClean="0">
                <a:cs typeface="David" pitchFamily="2" charset="-79"/>
              </a:rPr>
              <a:t>וְהַמִּצְווֹת</a:t>
            </a:r>
            <a:endParaRPr lang="en-US" sz="1200" dirty="0" smtClean="0">
              <a:cs typeface="David" pitchFamily="2" charset="-79"/>
            </a:endParaRPr>
          </a:p>
          <a:p>
            <a:pPr algn="ctr"/>
            <a:r>
              <a:rPr lang="he-IL" sz="1200" dirty="0" smtClean="0">
                <a:cs typeface="David" pitchFamily="2" charset="-79"/>
              </a:rPr>
              <a:t>בַּתֹּקֶף הֲכִי גָּדוֹל.</a:t>
            </a:r>
            <a:endParaRPr lang="en-US" sz="1200" dirty="0">
              <a:cs typeface="David" pitchFamily="2" charset="-79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021288" y="5299"/>
            <a:ext cx="648072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000" dirty="0" smtClean="0">
                <a:cs typeface="Choco" pitchFamily="2" charset="-79"/>
              </a:rPr>
              <a:t>ב"ה</a:t>
            </a:r>
            <a:endParaRPr lang="he-IL" sz="1000" dirty="0">
              <a:cs typeface="Choco" pitchFamily="2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-360040" y="35496"/>
            <a:ext cx="206084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he-IL" b="1" dirty="0" smtClean="0">
              <a:ln w="12700">
                <a:solidFill>
                  <a:schemeClr val="tx1"/>
                </a:solidFill>
              </a:ln>
              <a:cs typeface="David" pitchFamily="2" charset="-79"/>
            </a:endParaRPr>
          </a:p>
          <a:p>
            <a:pPr algn="ctr"/>
            <a:r>
              <a:rPr lang="he-IL" b="1" dirty="0" smtClean="0">
                <a:cs typeface="David" pitchFamily="2" charset="-79"/>
              </a:rPr>
              <a:t>בְּלִי בּוּשָׁה</a:t>
            </a:r>
            <a:endParaRPr lang="en-US" b="1" dirty="0" smtClean="0">
              <a:cs typeface="David" pitchFamily="2" charset="-79"/>
            </a:endParaRPr>
          </a:p>
          <a:p>
            <a:pPr algn="ctr"/>
            <a:r>
              <a:rPr lang="he-IL" b="1" dirty="0" err="1" smtClean="0">
                <a:cs typeface="David" pitchFamily="2" charset="-79"/>
              </a:rPr>
              <a:t>בְּעִנְיְ</a:t>
            </a:r>
            <a:r>
              <a:rPr lang="he-IL" b="1" dirty="0" smtClean="0">
                <a:cs typeface="David" pitchFamily="2" charset="-79"/>
              </a:rPr>
              <a:t>נֵי קְדֻשָּׁה</a:t>
            </a:r>
            <a:endParaRPr lang="en-US" b="1" dirty="0" smtClean="0">
              <a:cs typeface="David" pitchFamily="2" charset="-79"/>
            </a:endParaRPr>
          </a:p>
          <a:p>
            <a:pPr algn="ctr"/>
            <a:endParaRPr lang="he-IL" b="1" dirty="0">
              <a:ln w="12700">
                <a:solidFill>
                  <a:schemeClr val="tx1"/>
                </a:solidFill>
              </a:ln>
              <a:cs typeface="David" pitchFamily="2" charset="-79"/>
            </a:endParaRPr>
          </a:p>
        </p:txBody>
      </p:sp>
      <p:sp>
        <p:nvSpPr>
          <p:cNvPr id="9" name="דמעה 8"/>
          <p:cNvSpPr/>
          <p:nvPr/>
        </p:nvSpPr>
        <p:spPr>
          <a:xfrm>
            <a:off x="1859321" y="-36512"/>
            <a:ext cx="4994898" cy="3659190"/>
          </a:xfrm>
          <a:prstGeom prst="teardrop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TextBox 21"/>
          <p:cNvSpPr txBox="1"/>
          <p:nvPr/>
        </p:nvSpPr>
        <p:spPr>
          <a:xfrm>
            <a:off x="4941168" y="8461518"/>
            <a:ext cx="1440160" cy="646986"/>
          </a:xfrm>
          <a:prstGeom prst="round2Diag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600" b="1" dirty="0" smtClean="0">
                <a:cs typeface="David" pitchFamily="2" charset="-79"/>
              </a:rPr>
              <a:t>חַג סֻכּוֹת</a:t>
            </a:r>
            <a:endParaRPr lang="en-US" sz="1600" b="1" dirty="0" smtClean="0">
              <a:cs typeface="David" pitchFamily="2" charset="-79"/>
            </a:endParaRPr>
          </a:p>
          <a:p>
            <a:pPr algn="ctr"/>
            <a:r>
              <a:rPr lang="he-IL" sz="1600" b="1" dirty="0" smtClean="0">
                <a:cs typeface="David" pitchFamily="2" charset="-79"/>
              </a:rPr>
              <a:t>שָׂמֵחַ!</a:t>
            </a:r>
            <a:endParaRPr lang="en-US" sz="1600" b="1" dirty="0">
              <a:cs typeface="David" pitchFamily="2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624" y="971600"/>
            <a:ext cx="1224136" cy="646331"/>
          </a:xfrm>
          <a:prstGeom prst="flowChartOnlineStorag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dirty="0" smtClean="0">
                <a:cs typeface="David" pitchFamily="2" charset="-79"/>
              </a:rPr>
              <a:t>בְּכו</a:t>
            </a:r>
            <a:r>
              <a:rPr lang="he-IL" dirty="0" err="1" smtClean="0">
                <a:cs typeface="David" pitchFamily="2" charset="-79"/>
              </a:rPr>
              <a:t>ֹחַ </a:t>
            </a:r>
            <a:r>
              <a:rPr lang="he-IL" dirty="0" smtClean="0">
                <a:cs typeface="David" pitchFamily="2" charset="-79"/>
              </a:rPr>
              <a:t>הַנְּשָׁמָה</a:t>
            </a:r>
            <a:endParaRPr lang="en-US" dirty="0">
              <a:cs typeface="David" pitchFamily="2" charset="-79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9355" y="3189586"/>
            <a:ext cx="1021813" cy="662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מלבן 25"/>
          <p:cNvSpPr/>
          <p:nvPr/>
        </p:nvSpPr>
        <p:spPr>
          <a:xfrm>
            <a:off x="-171400" y="8388424"/>
            <a:ext cx="4608512" cy="739854"/>
          </a:xfrm>
          <a:prstGeom prst="rect">
            <a:avLst/>
          </a:prstGeom>
          <a:ln w="9525"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2" name="תרשים זרימה: מחבר 31"/>
          <p:cNvSpPr/>
          <p:nvPr/>
        </p:nvSpPr>
        <p:spPr>
          <a:xfrm>
            <a:off x="-27384" y="4932040"/>
            <a:ext cx="1952837" cy="1384175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25" name="קבוצה 24"/>
          <p:cNvGrpSpPr/>
          <p:nvPr/>
        </p:nvGrpSpPr>
        <p:grpSpPr>
          <a:xfrm>
            <a:off x="-531440" y="4844008"/>
            <a:ext cx="2736304" cy="1600200"/>
            <a:chOff x="-531440" y="5884580"/>
            <a:chExt cx="2736304" cy="1600200"/>
          </a:xfrm>
        </p:grpSpPr>
        <p:pic>
          <p:nvPicPr>
            <p:cNvPr id="23" name="תמונה 22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24" y="5884580"/>
              <a:ext cx="1828800" cy="1600200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-531440" y="6804248"/>
              <a:ext cx="2520280" cy="307777"/>
            </a:xfrm>
            <a:prstGeom prst="rect">
              <a:avLst/>
            </a:prstGeom>
            <a:noFill/>
            <a:scene3d>
              <a:camera prst="perspectiveContrastingRightFacing"/>
              <a:lightRig rig="threePt" dir="t"/>
            </a:scene3d>
          </p:spPr>
          <p:txBody>
            <a:bodyPr wrap="square" rtlCol="1">
              <a:spAutoFit/>
            </a:bodyPr>
            <a:lstStyle/>
            <a:p>
              <a:r>
                <a:rPr lang="he-IL" sz="1400" b="1" dirty="0" smtClean="0">
                  <a:cs typeface="David" pitchFamily="2" charset="-79"/>
                </a:rPr>
                <a:t>כִּ</a:t>
              </a:r>
              <a:r>
                <a:rPr lang="he-IL" sz="1400" b="1" dirty="0" err="1" smtClean="0">
                  <a:cs typeface="David" pitchFamily="2" charset="-79"/>
                </a:rPr>
                <a:t>י </a:t>
              </a:r>
              <a:r>
                <a:rPr lang="he-IL" sz="1400" b="1" dirty="0" smtClean="0">
                  <a:cs typeface="David" pitchFamily="2" charset="-79"/>
                </a:rPr>
                <a:t>אֲנִי גֵּא</a:t>
              </a:r>
              <a:r>
                <a:rPr lang="he-IL" sz="1400" b="1" dirty="0" err="1" smtClean="0">
                  <a:cs typeface="David" pitchFamily="2" charset="-79"/>
                </a:rPr>
                <a:t>ֶה </a:t>
              </a:r>
              <a:r>
                <a:rPr lang="he-IL" sz="1400" b="1" dirty="0" smtClean="0">
                  <a:cs typeface="David" pitchFamily="2" charset="-79"/>
                </a:rPr>
                <a:t>לִהְיוֹת </a:t>
              </a:r>
              <a:r>
                <a:rPr lang="he-IL" sz="1400" b="1" dirty="0" err="1" smtClean="0">
                  <a:cs typeface="David" pitchFamily="2" charset="-79"/>
                </a:rPr>
                <a:t>יֶל</a:t>
              </a:r>
              <a:r>
                <a:rPr lang="he-IL" sz="1400" b="1" dirty="0" smtClean="0">
                  <a:cs typeface="David" pitchFamily="2" charset="-79"/>
                </a:rPr>
                <a:t>ֶד יְהוּדִי</a:t>
              </a:r>
              <a:endParaRPr lang="en-US" sz="1400" b="1" dirty="0">
                <a:cs typeface="David" pitchFamily="2" charset="-79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-315416" y="6049043"/>
              <a:ext cx="2520280" cy="646331"/>
            </a:xfrm>
            <a:prstGeom prst="rect">
              <a:avLst/>
            </a:prstGeom>
            <a:noFill/>
            <a:scene3d>
              <a:camera prst="perspectiveContrastingRightFacing"/>
              <a:lightRig rig="threePt" dir="t"/>
            </a:scene3d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1200" b="1" dirty="0" smtClean="0">
                  <a:cs typeface="David" pitchFamily="2" charset="-79"/>
                </a:rPr>
                <a:t>אֲנִי </a:t>
              </a:r>
              <a:r>
                <a:rPr lang="he-IL" sz="1200" b="1" dirty="0" err="1" smtClean="0">
                  <a:cs typeface="David" pitchFamily="2" charset="-79"/>
                </a:rPr>
                <a:t>כּ</a:t>
              </a:r>
              <a:r>
                <a:rPr lang="he-IL" sz="1200" b="1" dirty="0" smtClean="0">
                  <a:cs typeface="David" pitchFamily="2" charset="-79"/>
                </a:rPr>
                <a:t>ָל כָּ</a:t>
              </a:r>
              <a:r>
                <a:rPr lang="he-IL" sz="1200" b="1" dirty="0" err="1" smtClean="0">
                  <a:cs typeface="David" pitchFamily="2" charset="-79"/>
                </a:rPr>
                <a:t>ךְ </a:t>
              </a:r>
              <a:r>
                <a:rPr lang="he-IL" sz="1200" b="1" dirty="0" smtClean="0">
                  <a:cs typeface="David" pitchFamily="2" charset="-79"/>
                </a:rPr>
                <a:t>אוֹהֵב לְקַיֵּם </a:t>
              </a:r>
              <a:r>
                <a:rPr lang="he-IL" sz="1200" b="1" dirty="0" err="1" smtClean="0">
                  <a:cs typeface="David" pitchFamily="2" charset="-79"/>
                </a:rPr>
                <a:t>מִצְוַ</a:t>
              </a:r>
              <a:r>
                <a:rPr lang="he-IL" sz="1200" b="1" dirty="0" smtClean="0">
                  <a:cs typeface="David" pitchFamily="2" charset="-79"/>
                </a:rPr>
                <a:t>ת לוּלָב,</a:t>
              </a:r>
              <a:endParaRPr lang="en-US" sz="1200" b="1" dirty="0" smtClean="0">
                <a:cs typeface="David" pitchFamily="2" charset="-79"/>
              </a:endParaRPr>
            </a:p>
            <a:p>
              <a:pPr algn="ctr"/>
              <a:r>
                <a:rPr lang="en-US" sz="1200" b="1" dirty="0" smtClean="0">
                  <a:cs typeface="David" pitchFamily="2" charset="-79"/>
                </a:rPr>
                <a:t> </a:t>
              </a:r>
              <a:r>
                <a:rPr lang="he-IL" sz="1200" b="1" dirty="0" smtClean="0">
                  <a:cs typeface="David" pitchFamily="2" charset="-79"/>
                </a:rPr>
                <a:t>וּלְהַזְכִּיר גַּם לִיהוּדִים אֲחֵרִים</a:t>
              </a:r>
              <a:endParaRPr lang="en-US" sz="1200" b="1" dirty="0" smtClean="0">
                <a:cs typeface="David" pitchFamily="2" charset="-79"/>
              </a:endParaRPr>
            </a:p>
            <a:p>
              <a:pPr algn="ctr"/>
              <a:r>
                <a:rPr lang="he-IL" sz="1200" b="1" dirty="0" smtClean="0">
                  <a:cs typeface="David" pitchFamily="2" charset="-79"/>
                </a:rPr>
                <a:t>לְקַיֵּם אֶת </a:t>
              </a:r>
              <a:r>
                <a:rPr lang="he-IL" sz="1200" b="1" dirty="0" err="1" smtClean="0">
                  <a:cs typeface="David" pitchFamily="2" charset="-79"/>
                </a:rPr>
                <a:t>הַמִּצְו</a:t>
              </a:r>
              <a:r>
                <a:rPr lang="he-IL" sz="1200" b="1" dirty="0" smtClean="0">
                  <a:cs typeface="David" pitchFamily="2" charset="-79"/>
                </a:rPr>
                <a:t>ָה!</a:t>
              </a:r>
              <a:endParaRPr lang="en-US" sz="1200" b="1" dirty="0">
                <a:cs typeface="David" pitchFamily="2" charset="-79"/>
              </a:endParaRPr>
            </a:p>
          </p:txBody>
        </p:sp>
      </p:grp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258" y="6114425"/>
            <a:ext cx="1288518" cy="1769943"/>
          </a:xfrm>
          <a:prstGeom prst="rect">
            <a:avLst/>
          </a:prstGeom>
        </p:spPr>
      </p:pic>
      <p:pic>
        <p:nvPicPr>
          <p:cNvPr id="37" name="תמונה 36"/>
          <p:cNvPicPr>
            <a:picLocks noChangeAspect="1"/>
          </p:cNvPicPr>
          <p:nvPr/>
        </p:nvPicPr>
        <p:blipFill>
          <a:blip r:embed="rId5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673794" y="8520438"/>
            <a:ext cx="504056" cy="67207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2" name="מלבן 41"/>
          <p:cNvSpPr/>
          <p:nvPr/>
        </p:nvSpPr>
        <p:spPr>
          <a:xfrm>
            <a:off x="5370336" y="5292080"/>
            <a:ext cx="697416" cy="55347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4" name="קבוצה 43"/>
          <p:cNvGrpSpPr/>
          <p:nvPr/>
        </p:nvGrpSpPr>
        <p:grpSpPr>
          <a:xfrm>
            <a:off x="270596" y="8552214"/>
            <a:ext cx="710132" cy="556290"/>
            <a:chOff x="2924944" y="7400086"/>
            <a:chExt cx="664840" cy="556290"/>
          </a:xfrm>
        </p:grpSpPr>
        <p:sp>
          <p:nvSpPr>
            <p:cNvPr id="43" name="מלבן 42"/>
            <p:cNvSpPr/>
            <p:nvPr/>
          </p:nvSpPr>
          <p:spPr>
            <a:xfrm>
              <a:off x="2924944" y="7400086"/>
              <a:ext cx="664840" cy="5562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1" name="לב 40"/>
            <p:cNvSpPr/>
            <p:nvPr/>
          </p:nvSpPr>
          <p:spPr>
            <a:xfrm>
              <a:off x="3047541" y="7502058"/>
              <a:ext cx="453467" cy="382310"/>
            </a:xfrm>
            <a:prstGeom prst="hear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pic>
        <p:nvPicPr>
          <p:cNvPr id="45" name="תמונה 44"/>
          <p:cNvPicPr>
            <a:picLocks noChangeAspect="1"/>
          </p:cNvPicPr>
          <p:nvPr/>
        </p:nvPicPr>
        <p:blipFill rotWithShape="1">
          <a:blip r:embed="rId6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6751" t="17311" r="16365"/>
          <a:stretch/>
        </p:blipFill>
        <p:spPr>
          <a:xfrm>
            <a:off x="1844824" y="8575387"/>
            <a:ext cx="491182" cy="53311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6" name="תמונה 45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752" y="8434315"/>
            <a:ext cx="492482" cy="6741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8" name="תמונה 47"/>
          <p:cNvPicPr>
            <a:picLocks noChangeAspect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1478"/>
          <a:stretch/>
        </p:blipFill>
        <p:spPr>
          <a:xfrm>
            <a:off x="2567030" y="8542200"/>
            <a:ext cx="715827" cy="566304"/>
          </a:xfrm>
          <a:prstGeom prst="rect">
            <a:avLst/>
          </a:prstGeom>
          <a:ln w="952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0" name="מלבן 49"/>
          <p:cNvSpPr/>
          <p:nvPr/>
        </p:nvSpPr>
        <p:spPr>
          <a:xfrm>
            <a:off x="2515560" y="5242660"/>
            <a:ext cx="697416" cy="55347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1" name="מלבן 50"/>
          <p:cNvSpPr/>
          <p:nvPr/>
        </p:nvSpPr>
        <p:spPr>
          <a:xfrm>
            <a:off x="1556792" y="7020272"/>
            <a:ext cx="697416" cy="55347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2" name="מלבן 51"/>
          <p:cNvSpPr/>
          <p:nvPr/>
        </p:nvSpPr>
        <p:spPr>
          <a:xfrm>
            <a:off x="1895798" y="5796136"/>
            <a:ext cx="491182" cy="55347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3" name="מלבן 52"/>
          <p:cNvSpPr/>
          <p:nvPr/>
        </p:nvSpPr>
        <p:spPr>
          <a:xfrm>
            <a:off x="2505770" y="6300192"/>
            <a:ext cx="491182" cy="64807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8" name="תרשים זרימה: הכנה 57"/>
          <p:cNvSpPr/>
          <p:nvPr/>
        </p:nvSpPr>
        <p:spPr>
          <a:xfrm>
            <a:off x="6060057" y="8264182"/>
            <a:ext cx="465287" cy="772314"/>
          </a:xfrm>
          <a:prstGeom prst="flowChartPreparation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0</a:t>
            </a:r>
            <a:endParaRPr lang="he-IL" dirty="0"/>
          </a:p>
        </p:txBody>
      </p:sp>
      <p:pic>
        <p:nvPicPr>
          <p:cNvPr id="21" name="תמונה 20"/>
          <p:cNvPicPr>
            <a:picLocks noChangeAspect="1"/>
          </p:cNvPicPr>
          <p:nvPr/>
        </p:nvPicPr>
        <p:blipFill rotWithShape="1"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92" t="-6162" r="-6092" b="6162"/>
          <a:stretch/>
        </p:blipFill>
        <p:spPr>
          <a:xfrm>
            <a:off x="5949280" y="7600760"/>
            <a:ext cx="936104" cy="1507744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תמונה 1"/>
          <p:cNvPicPr>
            <a:picLocks noChangeAspect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205756" y="8201771"/>
            <a:ext cx="402677" cy="402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1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13268</TotalTime>
  <Words>175</Words>
  <Application>Microsoft Office PowerPoint</Application>
  <PresentationFormat>‫הצגה על המסך (4:3)</PresentationFormat>
  <Paragraphs>108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</dc:creator>
  <cp:lastModifiedBy>user</cp:lastModifiedBy>
  <cp:revision>61</cp:revision>
  <dcterms:created xsi:type="dcterms:W3CDTF">2014-09-02T14:23:31Z</dcterms:created>
  <dcterms:modified xsi:type="dcterms:W3CDTF">2014-10-06T05:28:34Z</dcterms:modified>
</cp:coreProperties>
</file>