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>
        <p:scale>
          <a:sx n="100" d="100"/>
          <a:sy n="100" d="100"/>
        </p:scale>
        <p:origin x="-322" y="85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66201E1-6841-4143-B8F5-27DFADD6B517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E1AE47-A3F8-4ECE-AF3E-15895DD59C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3626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9375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665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845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401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6121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17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18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8567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3214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063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852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47B4C-1D01-485F-8288-85C04FF7CBAC}" type="datetimeFigureOut">
              <a:rPr lang="he-IL" smtClean="0"/>
              <a:t>י"ג/חשון/תשע"ה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736F6-ADFF-4B78-9839-089F50CECB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3856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microsoft.com/office/2007/relationships/hdphoto" Target="../media/hdphoto3.wdp"/><Relationship Id="rId7" Type="http://schemas.microsoft.com/office/2007/relationships/hdphoto" Target="../media/hdphoto4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2.jpeg"/><Relationship Id="rId5" Type="http://schemas.openxmlformats.org/officeDocument/2006/relationships/image" Target="../media/image8.png"/><Relationship Id="rId10" Type="http://schemas.openxmlformats.org/officeDocument/2006/relationships/image" Target="../media/image11.png"/><Relationship Id="rId4" Type="http://schemas.openxmlformats.org/officeDocument/2006/relationships/image" Target="../media/image7.jpg"/><Relationship Id="rId9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8"/>
          <p:cNvSpPr/>
          <p:nvPr/>
        </p:nvSpPr>
        <p:spPr>
          <a:xfrm>
            <a:off x="171400" y="1281336"/>
            <a:ext cx="6569968" cy="2426568"/>
          </a:xfrm>
          <a:prstGeom prst="rect">
            <a:avLst/>
          </a:prstGeom>
          <a:ln w="285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>
              <a:lnSpc>
                <a:spcPct val="150000"/>
              </a:lnSpc>
            </a:pPr>
            <a:endParaRPr lang="he-IL" sz="1200" dirty="0">
              <a:solidFill>
                <a:prstClr val="black"/>
              </a:solidFill>
              <a:cs typeface="Choco" pitchFamily="2" charset="-79"/>
            </a:endParaRPr>
          </a:p>
          <a:p>
            <a:pPr lvl="0">
              <a:lnSpc>
                <a:spcPct val="200000"/>
              </a:lnSpc>
            </a:pP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יום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הולדתו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:       ________________</a:t>
            </a:r>
            <a:endParaRPr lang="he-IL" sz="1200" dirty="0">
              <a:solidFill>
                <a:prstClr val="black"/>
              </a:solidFill>
              <a:cs typeface="Choco" pitchFamily="2" charset="-79"/>
            </a:endParaRPr>
          </a:p>
          <a:p>
            <a:pPr lvl="0">
              <a:lnSpc>
                <a:spcPct val="200000"/>
              </a:lnSpc>
            </a:pP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יום ההסתלקות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: ________________</a:t>
            </a:r>
            <a:endParaRPr lang="he-IL" sz="1200" dirty="0">
              <a:solidFill>
                <a:prstClr val="black"/>
              </a:solidFill>
              <a:cs typeface="Choco" pitchFamily="2" charset="-79"/>
            </a:endParaRPr>
          </a:p>
          <a:p>
            <a:pPr lvl="0">
              <a:lnSpc>
                <a:spcPct val="200000"/>
              </a:lnSpc>
            </a:pP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מקום קבורתו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:   ________________</a:t>
            </a:r>
            <a:endParaRPr lang="he-IL" sz="1200" dirty="0">
              <a:solidFill>
                <a:prstClr val="black"/>
              </a:solidFill>
              <a:cs typeface="Choco" pitchFamily="2" charset="-79"/>
            </a:endParaRPr>
          </a:p>
          <a:p>
            <a:pPr lvl="0">
              <a:lnSpc>
                <a:spcPct val="200000"/>
              </a:lnSpc>
            </a:pP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אשתו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:              ________________</a:t>
            </a:r>
          </a:p>
          <a:p>
            <a:pPr lvl="0">
              <a:lnSpc>
                <a:spcPct val="150000"/>
              </a:lnSpc>
            </a:pP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 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                      </a:t>
            </a:r>
          </a:p>
          <a:p>
            <a:pPr lvl="0"/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 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                 </a:t>
            </a:r>
            <a:endParaRPr lang="he-IL" sz="1200" dirty="0">
              <a:solidFill>
                <a:prstClr val="black"/>
              </a:solidFill>
              <a:cs typeface="Choco" pitchFamily="2" charset="-79"/>
            </a:endParaRP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                            </a:t>
            </a:r>
            <a:r>
              <a:rPr lang="he-IL" sz="1400" dirty="0" smtClean="0">
                <a:solidFill>
                  <a:prstClr val="black"/>
                </a:solidFill>
                <a:cs typeface="Choco" pitchFamily="2" charset="-79"/>
              </a:rPr>
              <a:t>האדמו"ר </a:t>
            </a:r>
            <a:r>
              <a:rPr lang="he-IL" sz="1400" dirty="0" err="1" smtClean="0">
                <a:solidFill>
                  <a:prstClr val="black"/>
                </a:solidFill>
                <a:cs typeface="Choco" pitchFamily="2" charset="-79"/>
              </a:rPr>
              <a:t>המהר"ש</a:t>
            </a:r>
            <a:r>
              <a:rPr lang="he-IL" sz="1400" dirty="0" smtClean="0">
                <a:solidFill>
                  <a:prstClr val="black"/>
                </a:solidFill>
                <a:cs typeface="Choco" pitchFamily="2" charset="-79"/>
              </a:rPr>
              <a:t> הוא האדמו"ר ה______ </a:t>
            </a:r>
            <a:r>
              <a:rPr lang="he-IL" sz="1400" dirty="0">
                <a:solidFill>
                  <a:prstClr val="black"/>
                </a:solidFill>
                <a:cs typeface="Choco" pitchFamily="2" charset="-79"/>
              </a:rPr>
              <a:t>בשושלת אדמו"רי חב"ד</a:t>
            </a:r>
          </a:p>
        </p:txBody>
      </p:sp>
      <p:sp>
        <p:nvSpPr>
          <p:cNvPr id="11" name="מלבן 10"/>
          <p:cNvSpPr/>
          <p:nvPr/>
        </p:nvSpPr>
        <p:spPr>
          <a:xfrm>
            <a:off x="3356992" y="1547664"/>
            <a:ext cx="1152128" cy="1584176"/>
          </a:xfrm>
          <a:prstGeom prst="rect">
            <a:avLst/>
          </a:prstGeom>
          <a:noFill/>
          <a:ln w="38100" cap="rnd" cmpd="thickThin">
            <a:solidFill>
              <a:schemeClr val="tx1">
                <a:lumMod val="75000"/>
                <a:lumOff val="25000"/>
              </a:schemeClr>
            </a:solidFill>
            <a:prstDash val="solid"/>
          </a:ln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1628800" y="611560"/>
            <a:ext cx="3427980" cy="420410"/>
          </a:xfrm>
          <a:prstGeom prst="flowChartManualInpu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he-IL" sz="1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hoco" pitchFamily="2" charset="-79"/>
              </a:rPr>
              <a:t>י"ג תשרי- יום הסתלקותו של הרבי </a:t>
            </a:r>
            <a:r>
              <a:rPr lang="he-IL" sz="1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hoco" pitchFamily="2" charset="-79"/>
              </a:rPr>
              <a:t>המהר"</a:t>
            </a:r>
            <a:r>
              <a:rPr lang="he-IL" sz="16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hoco" pitchFamily="2" charset="-79"/>
              </a:rPr>
              <a:t>ש</a:t>
            </a:r>
            <a:endParaRPr lang="he-IL" sz="1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hoco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65304" y="77307"/>
            <a:ext cx="648072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00" dirty="0" smtClean="0">
                <a:cs typeface="Choco" pitchFamily="2" charset="-79"/>
              </a:rPr>
              <a:t>ב"ה</a:t>
            </a:r>
            <a:endParaRPr lang="he-IL" sz="1000" dirty="0">
              <a:cs typeface="Choco" pitchFamily="2" charset="-79"/>
            </a:endParaRPr>
          </a:p>
        </p:txBody>
      </p:sp>
      <p:cxnSp>
        <p:nvCxnSpPr>
          <p:cNvPr id="13" name="מחבר ישר 12"/>
          <p:cNvCxnSpPr/>
          <p:nvPr/>
        </p:nvCxnSpPr>
        <p:spPr>
          <a:xfrm>
            <a:off x="4725144" y="1281336"/>
            <a:ext cx="0" cy="213853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624" y="1475363"/>
            <a:ext cx="3168352" cy="1800493"/>
          </a:xfrm>
          <a:prstGeom prst="rect">
            <a:avLst/>
          </a:prstGeom>
          <a:noFill/>
          <a:ln w="19050"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200" b="1" u="sng" dirty="0" smtClean="0">
                <a:cs typeface="Choco" pitchFamily="2" charset="-79"/>
              </a:rPr>
              <a:t>ניגון 'לכתחילה </a:t>
            </a:r>
            <a:r>
              <a:rPr lang="he-IL" sz="1200" b="1" u="sng" dirty="0" err="1" smtClean="0">
                <a:cs typeface="Choco" pitchFamily="2" charset="-79"/>
              </a:rPr>
              <a:t>אריבער</a:t>
            </a:r>
            <a:r>
              <a:rPr lang="he-IL" sz="1200" b="1" u="sng" dirty="0" smtClean="0">
                <a:cs typeface="Choco" pitchFamily="2" charset="-79"/>
              </a:rPr>
              <a:t>'</a:t>
            </a:r>
          </a:p>
          <a:p>
            <a:pPr algn="ctr"/>
            <a:endParaRPr lang="he-IL" sz="1100" dirty="0" smtClean="0">
              <a:cs typeface="Choco" pitchFamily="2" charset="-79"/>
            </a:endParaRPr>
          </a:p>
          <a:p>
            <a:pPr algn="ctr"/>
            <a:r>
              <a:rPr lang="he-IL" sz="1100" dirty="0" smtClean="0">
                <a:cs typeface="Choco" pitchFamily="2" charset="-79"/>
              </a:rPr>
              <a:t>הכל </a:t>
            </a:r>
            <a:r>
              <a:rPr lang="he-IL" sz="1100" dirty="0">
                <a:cs typeface="Choco" pitchFamily="2" charset="-79"/>
              </a:rPr>
              <a:t>מכירים את ניגונו של בעל יום ההולדת, </a:t>
            </a:r>
            <a:endParaRPr lang="he-IL" sz="1100" dirty="0" smtClean="0">
              <a:cs typeface="Choco" pitchFamily="2" charset="-79"/>
            </a:endParaRPr>
          </a:p>
          <a:p>
            <a:pPr algn="ctr"/>
            <a:r>
              <a:rPr lang="he-IL" sz="1100" dirty="0" smtClean="0">
                <a:cs typeface="Choco" pitchFamily="2" charset="-79"/>
              </a:rPr>
              <a:t>אדמו"ר </a:t>
            </a:r>
            <a:r>
              <a:rPr lang="he-IL" sz="1100" dirty="0" err="1">
                <a:cs typeface="Choco" pitchFamily="2" charset="-79"/>
              </a:rPr>
              <a:t>מהר"ש</a:t>
            </a:r>
            <a:r>
              <a:rPr lang="he-IL" sz="1100" dirty="0">
                <a:cs typeface="Choco" pitchFamily="2" charset="-79"/>
              </a:rPr>
              <a:t> ניגון "לכתחילה </a:t>
            </a:r>
            <a:r>
              <a:rPr lang="he-IL" sz="1100" dirty="0" err="1">
                <a:cs typeface="Choco" pitchFamily="2" charset="-79"/>
              </a:rPr>
              <a:t>אריבער</a:t>
            </a:r>
            <a:r>
              <a:rPr lang="he-IL" sz="1100" dirty="0">
                <a:cs typeface="Choco" pitchFamily="2" charset="-79"/>
              </a:rPr>
              <a:t>". </a:t>
            </a:r>
            <a:endParaRPr lang="he-IL" sz="1100" dirty="0" smtClean="0">
              <a:cs typeface="Choco" pitchFamily="2" charset="-79"/>
            </a:endParaRPr>
          </a:p>
          <a:p>
            <a:pPr algn="ctr"/>
            <a:r>
              <a:rPr lang="he-IL" sz="1100" dirty="0" smtClean="0">
                <a:cs typeface="Choco" pitchFamily="2" charset="-79"/>
              </a:rPr>
              <a:t>הניגון </a:t>
            </a:r>
            <a:r>
              <a:rPr lang="he-IL" sz="1100" dirty="0">
                <a:cs typeface="Choco" pitchFamily="2" charset="-79"/>
              </a:rPr>
              <a:t>מכונה כך על שם 'תנועתו' המיוחדת המורה על </a:t>
            </a:r>
            <a:endParaRPr lang="he-IL" sz="1100" dirty="0" smtClean="0">
              <a:cs typeface="Choco" pitchFamily="2" charset="-79"/>
            </a:endParaRPr>
          </a:p>
          <a:p>
            <a:pPr algn="ctr"/>
            <a:r>
              <a:rPr lang="he-IL" sz="1100" dirty="0" smtClean="0">
                <a:cs typeface="Choco" pitchFamily="2" charset="-79"/>
              </a:rPr>
              <a:t>מלמעלה </a:t>
            </a:r>
            <a:r>
              <a:rPr lang="he-IL" sz="1100" dirty="0">
                <a:cs typeface="Choco" pitchFamily="2" charset="-79"/>
              </a:rPr>
              <a:t>למטה</a:t>
            </a:r>
            <a:r>
              <a:rPr lang="he-IL" sz="1100" dirty="0" smtClean="0">
                <a:cs typeface="Choco" pitchFamily="2" charset="-79"/>
              </a:rPr>
              <a:t>,</a:t>
            </a:r>
          </a:p>
          <a:p>
            <a:pPr algn="ctr"/>
            <a:r>
              <a:rPr lang="he-IL" sz="1100" dirty="0" smtClean="0">
                <a:cs typeface="Choco" pitchFamily="2" charset="-79"/>
              </a:rPr>
              <a:t> וכפתגמו </a:t>
            </a:r>
            <a:r>
              <a:rPr lang="he-IL" sz="1100" dirty="0">
                <a:cs typeface="Choco" pitchFamily="2" charset="-79"/>
              </a:rPr>
              <a:t>של אדמו"ר </a:t>
            </a:r>
            <a:r>
              <a:rPr lang="he-IL" sz="1100" dirty="0" err="1" smtClean="0">
                <a:cs typeface="Choco" pitchFamily="2" charset="-79"/>
              </a:rPr>
              <a:t>מהר"ש</a:t>
            </a:r>
            <a:r>
              <a:rPr lang="he-IL" sz="1100" dirty="0" smtClean="0">
                <a:cs typeface="Choco" pitchFamily="2" charset="-79"/>
              </a:rPr>
              <a:t>: </a:t>
            </a:r>
            <a:endParaRPr lang="he-IL" sz="1100" dirty="0">
              <a:cs typeface="Choco" pitchFamily="2" charset="-79"/>
            </a:endParaRPr>
          </a:p>
          <a:p>
            <a:pPr algn="ctr"/>
            <a:r>
              <a:rPr lang="he-IL" sz="1100" dirty="0" smtClean="0">
                <a:cs typeface="Choco" pitchFamily="2" charset="-79"/>
              </a:rPr>
              <a:t>"</a:t>
            </a:r>
            <a:r>
              <a:rPr lang="he-IL" sz="1100" dirty="0">
                <a:cs typeface="Choco" pitchFamily="2" charset="-79"/>
              </a:rPr>
              <a:t>העולם חושב </a:t>
            </a:r>
            <a:r>
              <a:rPr lang="he-IL" sz="1100" dirty="0" smtClean="0">
                <a:cs typeface="Choco" pitchFamily="2" charset="-79"/>
              </a:rPr>
              <a:t>שכשאי </a:t>
            </a:r>
            <a:r>
              <a:rPr lang="he-IL" sz="1100" dirty="0">
                <a:cs typeface="Choco" pitchFamily="2" charset="-79"/>
              </a:rPr>
              <a:t>אפשר </a:t>
            </a:r>
            <a:endParaRPr lang="he-IL" sz="1100" dirty="0" smtClean="0">
              <a:cs typeface="Choco" pitchFamily="2" charset="-79"/>
            </a:endParaRPr>
          </a:p>
          <a:p>
            <a:pPr algn="ctr"/>
            <a:r>
              <a:rPr lang="he-IL" sz="1100" dirty="0" smtClean="0">
                <a:cs typeface="Choco" pitchFamily="2" charset="-79"/>
              </a:rPr>
              <a:t>לילך מלמטה </a:t>
            </a:r>
            <a:r>
              <a:rPr lang="he-IL" sz="1100" dirty="0">
                <a:cs typeface="Choco" pitchFamily="2" charset="-79"/>
              </a:rPr>
              <a:t>הולכים מלמעלה, </a:t>
            </a:r>
            <a:endParaRPr lang="he-IL" sz="1100" dirty="0" smtClean="0">
              <a:cs typeface="Choco" pitchFamily="2" charset="-79"/>
            </a:endParaRPr>
          </a:p>
          <a:p>
            <a:pPr algn="ctr"/>
            <a:r>
              <a:rPr lang="he-IL" sz="1100" dirty="0" smtClean="0">
                <a:cs typeface="Choco" pitchFamily="2" charset="-79"/>
              </a:rPr>
              <a:t>אך </a:t>
            </a:r>
            <a:r>
              <a:rPr lang="he-IL" sz="1100" dirty="0">
                <a:cs typeface="Choco" pitchFamily="2" charset="-79"/>
              </a:rPr>
              <a:t>אני לכתחילה הולך מלמעלה". </a:t>
            </a:r>
          </a:p>
        </p:txBody>
      </p:sp>
      <p:cxnSp>
        <p:nvCxnSpPr>
          <p:cNvPr id="20" name="מחבר ישר 19"/>
          <p:cNvCxnSpPr/>
          <p:nvPr/>
        </p:nvCxnSpPr>
        <p:spPr>
          <a:xfrm flipH="1">
            <a:off x="171400" y="3419872"/>
            <a:ext cx="6569968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ישר 30"/>
          <p:cNvCxnSpPr/>
          <p:nvPr/>
        </p:nvCxnSpPr>
        <p:spPr>
          <a:xfrm>
            <a:off x="3140968" y="1281336"/>
            <a:ext cx="0" cy="213853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תמונה 34"/>
          <p:cNvPicPr>
            <a:picLocks noChangeAspect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1" y="18427"/>
            <a:ext cx="584552" cy="922975"/>
          </a:xfrm>
          <a:prstGeom prst="rect">
            <a:avLst/>
          </a:prstGeom>
        </p:spPr>
      </p:pic>
      <p:pic>
        <p:nvPicPr>
          <p:cNvPr id="36" name="תמונה 3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88" y="107504"/>
            <a:ext cx="1082091" cy="741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תמונה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1619672"/>
            <a:ext cx="1008112" cy="14401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0648" y="4716016"/>
            <a:ext cx="5760640" cy="43396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פעם נסע הרבי </a:t>
            </a:r>
            <a:r>
              <a:rPr lang="he-IL" sz="1200" dirty="0" err="1" smtClean="0">
                <a:solidFill>
                  <a:prstClr val="black"/>
                </a:solidFill>
                <a:cs typeface="Choco" pitchFamily="2" charset="-79"/>
              </a:rPr>
              <a:t>המהר"ש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 יחד עם מספר חסידים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לפריז, 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ואיש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לא ידע את מטרת נסיעתו, </a:t>
            </a:r>
            <a:endParaRPr lang="he-IL" sz="1200" dirty="0" smtClean="0">
              <a:solidFill>
                <a:prstClr val="black"/>
              </a:solidFill>
              <a:cs typeface="Choco" pitchFamily="2" charset="-79"/>
            </a:endParaRP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כשהגיעו לפריז התאכסן הרבי במלון 'אלכסנדר'</a:t>
            </a: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היה זה אחד המלונות מהגדולים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ביותר בפריז, ובו היו 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מתאכסנים אנשים עשירים מאד, שרים ומלכים.</a:t>
            </a: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כשבאו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למלון ביקש הרבי 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להתאכסן בקומה היקרה ביותר במלון שם היו חדרי משחקים יוקרתיים.</a:t>
            </a: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דבר זה היה תמוה ביותר.</a:t>
            </a:r>
          </a:p>
          <a:p>
            <a:pPr lvl="0"/>
            <a:endParaRPr lang="he-IL" sz="1200" dirty="0">
              <a:solidFill>
                <a:prstClr val="black"/>
              </a:solidFill>
              <a:cs typeface="Choco" pitchFamily="2" charset="-79"/>
            </a:endParaRP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לאחר מספר שעות מנוחה, </a:t>
            </a: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הלך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הרבי אל החדר שמשחקים בו בקלפים, </a:t>
            </a: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בחדר ישב איש צעיר פורק עול ששיחק בקלפים,  </a:t>
            </a: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ומידי פעם לגם יין מהכוס </a:t>
            </a:r>
            <a:r>
              <a:rPr lang="he-IL" sz="1200" dirty="0" err="1" smtClean="0">
                <a:solidFill>
                  <a:prstClr val="black"/>
                </a:solidFill>
                <a:cs typeface="Choco" pitchFamily="2" charset="-79"/>
              </a:rPr>
              <a:t>שהיתה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 על ידו </a:t>
            </a:r>
            <a:endParaRPr lang="he-IL" sz="1200" dirty="0">
              <a:solidFill>
                <a:prstClr val="black"/>
              </a:solidFill>
              <a:cs typeface="Choco" pitchFamily="2" charset="-79"/>
            </a:endParaRP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ניגש הרבי בבטחה אל אותו  יהודי, הניח יד על כתפו, ואמר לו: </a:t>
            </a:r>
            <a:endParaRPr lang="he-IL" sz="1200" dirty="0">
              <a:solidFill>
                <a:prstClr val="black"/>
              </a:solidFill>
              <a:cs typeface="Choco" pitchFamily="2" charset="-79"/>
            </a:endParaRP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"אברך, אברך! 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יין נסך אסור לשתות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." </a:t>
            </a: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ואחרי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כמה רגעים הוסיף: </a:t>
            </a:r>
            <a:endParaRPr lang="he-IL" sz="1200" dirty="0" smtClean="0">
              <a:solidFill>
                <a:prstClr val="black"/>
              </a:solidFill>
              <a:cs typeface="Choco" pitchFamily="2" charset="-79"/>
            </a:endParaRP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"יין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נסך מטמטם את המוח והלב. היה יהודי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!"  </a:t>
            </a: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לאחר מכן לא הוסיף הרבי מילה, רק אמר "שלום", ויצא חזרה לחדרו . </a:t>
            </a:r>
          </a:p>
          <a:p>
            <a:pPr lvl="0"/>
            <a:endParaRPr lang="he-IL" sz="1200" dirty="0">
              <a:solidFill>
                <a:prstClr val="black"/>
              </a:solidFill>
              <a:cs typeface="Choco" pitchFamily="2" charset="-79"/>
            </a:endParaRP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כעבור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שעות אחדות בא אותו אברך ושאל היכן נמצא האיש שדיבר </a:t>
            </a:r>
            <a:r>
              <a:rPr lang="he-IL" sz="1200" dirty="0" err="1" smtClean="0">
                <a:solidFill>
                  <a:prstClr val="black"/>
                </a:solidFill>
                <a:cs typeface="Choco" pitchFamily="2" charset="-79"/>
              </a:rPr>
              <a:t>עימו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. </a:t>
            </a:r>
            <a:endParaRPr lang="he-IL" sz="1200" dirty="0" smtClean="0">
              <a:solidFill>
                <a:prstClr val="black"/>
              </a:solidFill>
              <a:cs typeface="Choco" pitchFamily="2" charset="-79"/>
            </a:endParaRP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נכנס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אל הרבי, ושהה אצלו זמן רב. </a:t>
            </a:r>
            <a:endParaRPr lang="he-IL" sz="1200" dirty="0" smtClean="0">
              <a:solidFill>
                <a:prstClr val="black"/>
              </a:solidFill>
              <a:cs typeface="Choco" pitchFamily="2" charset="-79"/>
            </a:endParaRP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למחרת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היום נסע הרבי בחזרה 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לביתו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. </a:t>
            </a:r>
            <a:endParaRPr lang="he-IL" sz="1200" dirty="0" smtClean="0">
              <a:solidFill>
                <a:prstClr val="black"/>
              </a:solidFill>
              <a:cs typeface="Choco" pitchFamily="2" charset="-79"/>
            </a:endParaRPr>
          </a:p>
          <a:p>
            <a:pPr lvl="0"/>
            <a:endParaRPr lang="he-IL" sz="1200" dirty="0">
              <a:solidFill>
                <a:prstClr val="black"/>
              </a:solidFill>
              <a:cs typeface="Choco" pitchFamily="2" charset="-79"/>
            </a:endParaRPr>
          </a:p>
          <a:p>
            <a:pPr lvl="0"/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ואמר הרבי: זה כמה דורות שלא הייתה נשמה טהורה כזו, 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אלא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שנפלה לעמקי הקליפות. </a:t>
            </a:r>
          </a:p>
          <a:p>
            <a:pPr lvl="0"/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אותו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אברך נעשה בעל תשובה גמור, והוא 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 ראש </a:t>
            </a:r>
            <a:r>
              <a:rPr lang="he-IL" sz="1200" dirty="0">
                <a:solidFill>
                  <a:prstClr val="black"/>
                </a:solidFill>
                <a:cs typeface="Choco" pitchFamily="2" charset="-79"/>
              </a:rPr>
              <a:t>למשפחה  חסידית ידועה </a:t>
            </a:r>
            <a:r>
              <a:rPr lang="he-IL" sz="1200" dirty="0" smtClean="0">
                <a:solidFill>
                  <a:prstClr val="black"/>
                </a:solidFill>
                <a:cs typeface="Choco" pitchFamily="2" charset="-79"/>
              </a:rPr>
              <a:t>בצרפת. </a:t>
            </a:r>
          </a:p>
          <a:p>
            <a:pPr lvl="0"/>
            <a:endParaRPr lang="he-IL" sz="1200" dirty="0">
              <a:solidFill>
                <a:prstClr val="black"/>
              </a:solidFill>
              <a:cs typeface="Choco" pitchFamily="2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632" y="4348162"/>
            <a:ext cx="6597352" cy="4544318"/>
          </a:xfrm>
          <a:prstGeom prst="flowChartTerminator">
            <a:avLst/>
          </a:prstGeom>
          <a:noFill/>
          <a:ln w="38100"/>
          <a:effectLst>
            <a:innerShdw blurRad="63500" dist="50800" dir="108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</p:txBody>
      </p:sp>
      <p:pic>
        <p:nvPicPr>
          <p:cNvPr id="15" name="תמונה 1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" y="5403530"/>
            <a:ext cx="2840716" cy="299022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420888" y="4139952"/>
            <a:ext cx="18002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cs typeface="Choco" pitchFamily="2" charset="-79"/>
              </a:rPr>
              <a:t>איך מרימים נשמה? </a:t>
            </a:r>
            <a:endParaRPr lang="he-IL" dirty="0">
              <a:cs typeface="Choco" pitchFamily="2" charset="-79"/>
            </a:endParaRPr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080" y="3851920"/>
            <a:ext cx="1235255" cy="8021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99392" y="827584"/>
            <a:ext cx="936104" cy="1846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00" dirty="0" smtClean="0"/>
              <a:t>אגף חינוך חברתי חסידי</a:t>
            </a:r>
            <a:endParaRPr lang="he-IL" sz="600" dirty="0"/>
          </a:p>
        </p:txBody>
      </p:sp>
    </p:spTree>
    <p:extLst>
      <p:ext uri="{BB962C8B-B14F-4D97-AF65-F5344CB8AC3E}">
        <p14:creationId xmlns:p14="http://schemas.microsoft.com/office/powerpoint/2010/main" val="398431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דמעה 16"/>
          <p:cNvSpPr/>
          <p:nvPr/>
        </p:nvSpPr>
        <p:spPr>
          <a:xfrm rot="10800000" flipV="1">
            <a:off x="-459431" y="3446"/>
            <a:ext cx="2168860" cy="1616225"/>
          </a:xfrm>
          <a:prstGeom prst="teardrop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1709429" y="66268"/>
            <a:ext cx="5175955" cy="3785652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endParaRPr lang="he-IL" sz="1200" b="1" u="sng" dirty="0" smtClean="0">
              <a:cs typeface="Choco" pitchFamily="2" charset="-79"/>
            </a:endParaRPr>
          </a:p>
          <a:p>
            <a:endParaRPr lang="he-IL" sz="1200" b="1" u="sng" dirty="0" smtClean="0">
              <a:cs typeface="Choco" pitchFamily="2" charset="-79"/>
            </a:endParaRPr>
          </a:p>
          <a:p>
            <a:r>
              <a:rPr lang="he-IL" sz="1200" b="1" dirty="0" smtClean="0">
                <a:cs typeface="Choco" pitchFamily="2" charset="-79"/>
              </a:rPr>
              <a:t>                     </a:t>
            </a:r>
            <a:r>
              <a:rPr lang="he-IL" sz="1400" b="1" u="sng" dirty="0" smtClean="0">
                <a:cs typeface="Choco" pitchFamily="2" charset="-79"/>
              </a:rPr>
              <a:t>איך מרימים נשמה?</a:t>
            </a:r>
          </a:p>
          <a:p>
            <a:endParaRPr lang="he-IL" sz="1200" b="1" u="sng" dirty="0">
              <a:cs typeface="Choco" pitchFamily="2" charset="-79"/>
            </a:endParaRPr>
          </a:p>
          <a:p>
            <a:r>
              <a:rPr lang="he-IL" sz="1200" dirty="0" smtClean="0">
                <a:cs typeface="Choco" pitchFamily="2" charset="-79"/>
              </a:rPr>
              <a:t>1. הרבי </a:t>
            </a:r>
            <a:r>
              <a:rPr lang="he-IL" sz="1200" dirty="0" err="1" smtClean="0">
                <a:cs typeface="Choco" pitchFamily="2" charset="-79"/>
              </a:rPr>
              <a:t>המהר"ש</a:t>
            </a:r>
            <a:r>
              <a:rPr lang="he-IL" sz="1200" dirty="0" smtClean="0">
                <a:cs typeface="Choco" pitchFamily="2" charset="-79"/>
              </a:rPr>
              <a:t> היה עסוק מאד, לשם מה עזב את כל עיסוקיו ונסע לפריז?</a:t>
            </a:r>
          </a:p>
          <a:p>
            <a:r>
              <a:rPr lang="he-IL" sz="1200" dirty="0" smtClean="0">
                <a:cs typeface="Choco" pitchFamily="2" charset="-79"/>
              </a:rPr>
              <a:t>______________________________________________________________-____________</a:t>
            </a:r>
          </a:p>
          <a:p>
            <a:r>
              <a:rPr lang="he-IL" sz="1200" dirty="0" smtClean="0">
                <a:cs typeface="Choco" pitchFamily="2" charset="-79"/>
              </a:rPr>
              <a:t>2. הרבי </a:t>
            </a:r>
            <a:r>
              <a:rPr lang="he-IL" sz="1200" dirty="0" err="1" smtClean="0">
                <a:cs typeface="Choco" pitchFamily="2" charset="-79"/>
              </a:rPr>
              <a:t>המהר"ש</a:t>
            </a:r>
            <a:r>
              <a:rPr lang="he-IL" sz="1200" dirty="0" smtClean="0">
                <a:cs typeface="Choco" pitchFamily="2" charset="-79"/>
              </a:rPr>
              <a:t> ניגש אל יהודי העסוק בדבר השונה בתכלית מתורה ומצוות.</a:t>
            </a:r>
          </a:p>
          <a:p>
            <a:r>
              <a:rPr lang="he-IL" sz="1200" dirty="0" smtClean="0">
                <a:cs typeface="Choco" pitchFamily="2" charset="-79"/>
              </a:rPr>
              <a:t>לכאורה, האם זה זמן מתאים לדבר </a:t>
            </a:r>
            <a:r>
              <a:rPr lang="he-IL" sz="1200" dirty="0" err="1" smtClean="0">
                <a:cs typeface="Choco" pitchFamily="2" charset="-79"/>
              </a:rPr>
              <a:t>איתו</a:t>
            </a:r>
            <a:r>
              <a:rPr lang="he-IL" sz="1200" dirty="0" smtClean="0">
                <a:cs typeface="Choco" pitchFamily="2" charset="-79"/>
              </a:rPr>
              <a:t> על יהדותו, אם לא, תני רעיון לזמן מתאים יותר:</a:t>
            </a:r>
          </a:p>
          <a:p>
            <a:r>
              <a:rPr lang="he-IL" sz="1200" dirty="0" smtClean="0">
                <a:cs typeface="Choco" pitchFamily="2" charset="-79"/>
              </a:rPr>
              <a:t>______________________________________________________________________________</a:t>
            </a:r>
          </a:p>
          <a:p>
            <a:r>
              <a:rPr lang="he-IL" sz="1200" dirty="0" smtClean="0">
                <a:cs typeface="Choco" pitchFamily="2" charset="-79"/>
              </a:rPr>
              <a:t>3. באיזו צורה בחר הרבי לפנות אל אותו יהודי, חשבי על תוכן השיחה קצר </a:t>
            </a:r>
            <a:r>
              <a:rPr lang="he-IL" sz="1200" dirty="0" err="1" smtClean="0">
                <a:cs typeface="Choco" pitchFamily="2" charset="-79"/>
              </a:rPr>
              <a:t>בינהם</a:t>
            </a:r>
            <a:r>
              <a:rPr lang="he-IL" sz="1200" dirty="0" smtClean="0">
                <a:cs typeface="Choco" pitchFamily="2" charset="-79"/>
              </a:rPr>
              <a:t>:</a:t>
            </a:r>
          </a:p>
          <a:p>
            <a:r>
              <a:rPr lang="he-IL" sz="1200" dirty="0" smtClean="0">
                <a:cs typeface="Choco" pitchFamily="2" charset="-79"/>
              </a:rPr>
              <a:t>______________________________________________________________________________</a:t>
            </a:r>
          </a:p>
          <a:p>
            <a:r>
              <a:rPr lang="he-IL" sz="1200" dirty="0" smtClean="0">
                <a:cs typeface="Choco" pitchFamily="2" charset="-79"/>
              </a:rPr>
              <a:t>  4. למה לדעתך בחר הרבי לפנות ליהודי בצורה כזו? </a:t>
            </a:r>
          </a:p>
          <a:p>
            <a:r>
              <a:rPr lang="he-IL" sz="1200" dirty="0" smtClean="0">
                <a:cs typeface="Choco" pitchFamily="2" charset="-79"/>
              </a:rPr>
              <a:t>     _______________________________________________________________________</a:t>
            </a:r>
          </a:p>
          <a:p>
            <a:r>
              <a:rPr lang="he-IL" sz="1200" dirty="0">
                <a:cs typeface="Choco" pitchFamily="2" charset="-79"/>
              </a:rPr>
              <a:t> </a:t>
            </a:r>
            <a:r>
              <a:rPr lang="he-IL" sz="1200" dirty="0" smtClean="0">
                <a:cs typeface="Choco" pitchFamily="2" charset="-79"/>
              </a:rPr>
              <a:t>       5. מה מלמד אותנו הרבי בהנהגתו התקיפה והבטוחה </a:t>
            </a:r>
            <a:r>
              <a:rPr lang="he-IL" sz="1200" dirty="0" err="1" smtClean="0">
                <a:cs typeface="Choco" pitchFamily="2" charset="-79"/>
              </a:rPr>
              <a:t>בענינים</a:t>
            </a:r>
            <a:r>
              <a:rPr lang="he-IL" sz="1200" dirty="0" smtClean="0">
                <a:cs typeface="Choco" pitchFamily="2" charset="-79"/>
              </a:rPr>
              <a:t> של תורה ומצוות? </a:t>
            </a:r>
          </a:p>
          <a:p>
            <a:r>
              <a:rPr lang="he-IL" sz="1200" dirty="0">
                <a:cs typeface="Choco" pitchFamily="2" charset="-79"/>
              </a:rPr>
              <a:t> </a:t>
            </a:r>
            <a:r>
              <a:rPr lang="he-IL" sz="1200" dirty="0" smtClean="0">
                <a:cs typeface="Choco" pitchFamily="2" charset="-79"/>
              </a:rPr>
              <a:t>             _____________________________________________________________</a:t>
            </a:r>
          </a:p>
          <a:p>
            <a:r>
              <a:rPr lang="he-IL" sz="1200" dirty="0">
                <a:cs typeface="Choco" pitchFamily="2" charset="-79"/>
              </a:rPr>
              <a:t> </a:t>
            </a:r>
            <a:r>
              <a:rPr lang="he-IL" sz="1200" dirty="0" smtClean="0">
                <a:cs typeface="Choco" pitchFamily="2" charset="-79"/>
              </a:rPr>
              <a:t>                     _____________________________________________________ </a:t>
            </a:r>
            <a:endParaRPr lang="he-IL" sz="1200" dirty="0">
              <a:cs typeface="Choco" pitchFamily="2" charset="-79"/>
            </a:endParaRPr>
          </a:p>
          <a:p>
            <a:r>
              <a:rPr lang="he-IL" sz="1200" dirty="0" smtClean="0">
                <a:cs typeface="Choco" pitchFamily="2" charset="-79"/>
              </a:rPr>
              <a:t>      </a:t>
            </a:r>
          </a:p>
          <a:p>
            <a:endParaRPr lang="he-IL" sz="1200" dirty="0" smtClean="0">
              <a:cs typeface="Choco" pitchFamily="2" charset="-79"/>
            </a:endParaRPr>
          </a:p>
          <a:p>
            <a:r>
              <a:rPr lang="he-IL" sz="1200" dirty="0">
                <a:cs typeface="Choco" pitchFamily="2" charset="-79"/>
              </a:rPr>
              <a:t> </a:t>
            </a:r>
            <a:r>
              <a:rPr lang="he-IL" sz="1200" dirty="0" smtClean="0">
                <a:cs typeface="Choco" pitchFamily="2" charset="-79"/>
              </a:rPr>
              <a:t>    </a:t>
            </a:r>
            <a:endParaRPr lang="he-IL" sz="1200" dirty="0">
              <a:cs typeface="Choco" pitchFamily="2" charset="-79"/>
            </a:endParaRPr>
          </a:p>
          <a:p>
            <a:endParaRPr lang="he-IL" sz="1200" dirty="0" smtClean="0">
              <a:cs typeface="Choco" pitchFamily="2" charset="-79"/>
            </a:endParaRPr>
          </a:p>
        </p:txBody>
      </p:sp>
      <p:sp>
        <p:nvSpPr>
          <p:cNvPr id="11" name="דמעה 10"/>
          <p:cNvSpPr/>
          <p:nvPr/>
        </p:nvSpPr>
        <p:spPr>
          <a:xfrm rot="9211873">
            <a:off x="-348406" y="4022301"/>
            <a:ext cx="7753178" cy="4985761"/>
          </a:xfrm>
          <a:prstGeom prst="teardrop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6" name="תמונה 1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447" y="5683065"/>
            <a:ext cx="1775460" cy="1653540"/>
          </a:xfrm>
          <a:prstGeom prst="rect">
            <a:avLst/>
          </a:prstGeom>
        </p:spPr>
      </p:pic>
      <p:sp>
        <p:nvSpPr>
          <p:cNvPr id="30" name="דמעה 29"/>
          <p:cNvSpPr/>
          <p:nvPr/>
        </p:nvSpPr>
        <p:spPr>
          <a:xfrm rot="9594976">
            <a:off x="-1263162" y="2045513"/>
            <a:ext cx="3441074" cy="3057891"/>
          </a:xfrm>
          <a:prstGeom prst="teardrop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9721"/>
          <a:stretch/>
        </p:blipFill>
        <p:spPr>
          <a:xfrm rot="14306935">
            <a:off x="-1873146" y="1316990"/>
            <a:ext cx="360040" cy="1653540"/>
          </a:xfrm>
          <a:prstGeom prst="rect">
            <a:avLst/>
          </a:prstGeom>
        </p:spPr>
      </p:pic>
      <p:pic>
        <p:nvPicPr>
          <p:cNvPr id="2" name="תמונה 1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58"/>
          <a:stretch/>
        </p:blipFill>
        <p:spPr>
          <a:xfrm rot="354465" flipH="1">
            <a:off x="-460169" y="5024486"/>
            <a:ext cx="4804420" cy="3953518"/>
          </a:xfrm>
          <a:prstGeom prst="rect">
            <a:avLst/>
          </a:prstGeom>
        </p:spPr>
      </p:pic>
      <p:pic>
        <p:nvPicPr>
          <p:cNvPr id="39" name="תמונה 38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69" b="13161"/>
          <a:stretch/>
        </p:blipFill>
        <p:spPr>
          <a:xfrm rot="518667" flipH="1">
            <a:off x="2990084" y="4790737"/>
            <a:ext cx="4566485" cy="3128262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1412776" y="5381429"/>
            <a:ext cx="15121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1200" dirty="0">
              <a:cs typeface="Choco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0620" y="3925669"/>
            <a:ext cx="51968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200" dirty="0" smtClean="0">
                <a:cs typeface="Choco" pitchFamily="2" charset="-79"/>
              </a:rPr>
              <a:t>לפי כל מה שלמדת, </a:t>
            </a:r>
          </a:p>
          <a:p>
            <a:pPr algn="ctr"/>
            <a:r>
              <a:rPr lang="he-IL" sz="1200" dirty="0" smtClean="0">
                <a:cs typeface="Choco" pitchFamily="2" charset="-79"/>
              </a:rPr>
              <a:t>על הכוחות המיוחדים שנותנת לנו הנשמה </a:t>
            </a:r>
            <a:r>
              <a:rPr lang="he-IL" sz="1200" dirty="0" err="1" smtClean="0">
                <a:cs typeface="Choco" pitchFamily="2" charset="-79"/>
              </a:rPr>
              <a:t>בעניני</a:t>
            </a:r>
            <a:r>
              <a:rPr lang="he-IL" sz="1200" dirty="0" smtClean="0">
                <a:cs typeface="Choco" pitchFamily="2" charset="-79"/>
              </a:rPr>
              <a:t> קדושה,  </a:t>
            </a:r>
          </a:p>
          <a:p>
            <a:pPr algn="ctr"/>
            <a:r>
              <a:rPr lang="he-IL" sz="1200" dirty="0" smtClean="0">
                <a:cs typeface="Choco" pitchFamily="2" charset="-79"/>
              </a:rPr>
              <a:t>עזרי לאסתי והסבירי לה את טעותה:</a:t>
            </a:r>
            <a:endParaRPr lang="he-IL" sz="1200" dirty="0">
              <a:cs typeface="Choco" pitchFamily="2" charset="-79"/>
            </a:endParaRPr>
          </a:p>
        </p:txBody>
      </p:sp>
      <p:sp>
        <p:nvSpPr>
          <p:cNvPr id="27" name="TextBox 26"/>
          <p:cNvSpPr txBox="1"/>
          <p:nvPr/>
        </p:nvSpPr>
        <p:spPr>
          <a:xfrm rot="343672">
            <a:off x="595445" y="5070567"/>
            <a:ext cx="28083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>
                <a:cs typeface="1Kapriza" pitchFamily="2" charset="-79"/>
              </a:rPr>
              <a:t>ב"ה</a:t>
            </a:r>
          </a:p>
          <a:p>
            <a:endParaRPr lang="he-IL" sz="1200" dirty="0" smtClean="0">
              <a:cs typeface="1Kapriza" pitchFamily="2" charset="-79"/>
            </a:endParaRPr>
          </a:p>
          <a:p>
            <a:r>
              <a:rPr lang="he-IL" sz="1200" dirty="0" smtClean="0">
                <a:cs typeface="1Kapriza" pitchFamily="2" charset="-79"/>
              </a:rPr>
              <a:t>אסתי היקרה:</a:t>
            </a:r>
            <a:endParaRPr lang="he-IL" sz="1200" dirty="0">
              <a:cs typeface="1Kapriza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85897" y="2195736"/>
            <a:ext cx="2030721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200" dirty="0" smtClean="0">
                <a:cs typeface="Choco" pitchFamily="2" charset="-79"/>
              </a:rPr>
              <a:t>לפעמים יהודי </a:t>
            </a:r>
          </a:p>
          <a:p>
            <a:pPr algn="ctr"/>
            <a:r>
              <a:rPr lang="he-IL" sz="1200" dirty="0" smtClean="0">
                <a:cs typeface="Choco" pitchFamily="2" charset="-79"/>
              </a:rPr>
              <a:t>מרגיש</a:t>
            </a:r>
            <a:r>
              <a:rPr lang="he-IL" sz="1200" dirty="0">
                <a:cs typeface="Choco" pitchFamily="2" charset="-79"/>
              </a:rPr>
              <a:t> </a:t>
            </a:r>
            <a:r>
              <a:rPr lang="he-IL" sz="1200" dirty="0" smtClean="0">
                <a:cs typeface="Choco" pitchFamily="2" charset="-79"/>
              </a:rPr>
              <a:t>קצת בושה ,</a:t>
            </a:r>
          </a:p>
          <a:p>
            <a:pPr algn="ctr"/>
            <a:r>
              <a:rPr lang="he-IL" sz="1200" dirty="0" err="1" smtClean="0">
                <a:cs typeface="Choco" pitchFamily="2" charset="-79"/>
              </a:rPr>
              <a:t>בענינים</a:t>
            </a:r>
            <a:r>
              <a:rPr lang="he-IL" sz="1200" dirty="0" smtClean="0">
                <a:cs typeface="Choco" pitchFamily="2" charset="-79"/>
              </a:rPr>
              <a:t> של קדושה.</a:t>
            </a:r>
          </a:p>
          <a:p>
            <a:pPr algn="ctr"/>
            <a:r>
              <a:rPr lang="he-IL" sz="1200" dirty="0" smtClean="0">
                <a:cs typeface="Choco" pitchFamily="2" charset="-79"/>
              </a:rPr>
              <a:t>הוא מפחד שיצחקו עליו ,</a:t>
            </a:r>
          </a:p>
          <a:p>
            <a:pPr algn="ctr"/>
            <a:r>
              <a:rPr lang="he-IL" sz="1200" dirty="0" smtClean="0">
                <a:cs typeface="Choco" pitchFamily="2" charset="-79"/>
              </a:rPr>
              <a:t>או יזלזלו בו.</a:t>
            </a:r>
          </a:p>
          <a:p>
            <a:pPr algn="ctr"/>
            <a:endParaRPr lang="he-IL" sz="1200" dirty="0" smtClean="0">
              <a:cs typeface="Choco" pitchFamily="2" charset="-79"/>
            </a:endParaRPr>
          </a:p>
          <a:p>
            <a:pPr algn="ctr"/>
            <a:r>
              <a:rPr lang="he-IL" sz="1200" dirty="0" smtClean="0">
                <a:cs typeface="Choco" pitchFamily="2" charset="-79"/>
              </a:rPr>
              <a:t>הרבי </a:t>
            </a:r>
            <a:r>
              <a:rPr lang="he-IL" sz="1200" dirty="0" err="1" smtClean="0">
                <a:cs typeface="Choco" pitchFamily="2" charset="-79"/>
              </a:rPr>
              <a:t>המהר"ש</a:t>
            </a:r>
            <a:r>
              <a:rPr lang="he-IL" sz="1200" dirty="0" smtClean="0">
                <a:cs typeface="Choco" pitchFamily="2" charset="-79"/>
              </a:rPr>
              <a:t> מזכיר לנו,</a:t>
            </a:r>
          </a:p>
          <a:p>
            <a:pPr algn="ctr"/>
            <a:r>
              <a:rPr lang="he-IL" sz="1200" dirty="0" smtClean="0">
                <a:cs typeface="Choco" pitchFamily="2" charset="-79"/>
              </a:rPr>
              <a:t>שיהודי צריך לחיות  באופן של 'לכתחילה </a:t>
            </a:r>
            <a:r>
              <a:rPr lang="he-IL" sz="1200" dirty="0" err="1" smtClean="0">
                <a:cs typeface="Choco" pitchFamily="2" charset="-79"/>
              </a:rPr>
              <a:t>אריבער</a:t>
            </a:r>
            <a:r>
              <a:rPr lang="he-IL" sz="1200" dirty="0" smtClean="0">
                <a:cs typeface="Choco" pitchFamily="2" charset="-79"/>
              </a:rPr>
              <a:t>'. </a:t>
            </a:r>
          </a:p>
          <a:p>
            <a:pPr algn="ctr"/>
            <a:r>
              <a:rPr lang="he-IL" sz="1200" dirty="0" smtClean="0">
                <a:cs typeface="Choco" pitchFamily="2" charset="-79"/>
              </a:rPr>
              <a:t>לא להתפעל מהעולם,</a:t>
            </a:r>
          </a:p>
          <a:p>
            <a:pPr algn="ctr"/>
            <a:r>
              <a:rPr lang="he-IL" sz="1200" dirty="0" smtClean="0">
                <a:cs typeface="Choco" pitchFamily="2" charset="-79"/>
              </a:rPr>
              <a:t>לא לחשוב 'מה יגידו עלי',</a:t>
            </a:r>
          </a:p>
          <a:p>
            <a:pPr algn="ctr"/>
            <a:r>
              <a:rPr lang="he-IL" sz="1200" dirty="0" smtClean="0">
                <a:cs typeface="Choco" pitchFamily="2" charset="-79"/>
              </a:rPr>
              <a:t>וללכת עם האמת- </a:t>
            </a:r>
          </a:p>
          <a:p>
            <a:pPr algn="ctr"/>
            <a:r>
              <a:rPr lang="he-IL" sz="1200" dirty="0" smtClean="0">
                <a:cs typeface="Choco" pitchFamily="2" charset="-79"/>
              </a:rPr>
              <a:t>התורה והמצוות</a:t>
            </a:r>
          </a:p>
          <a:p>
            <a:pPr algn="ctr"/>
            <a:r>
              <a:rPr lang="he-IL" sz="1200" dirty="0" smtClean="0">
                <a:cs typeface="Choco" pitchFamily="2" charset="-79"/>
              </a:rPr>
              <a:t>בתוקף הכי גדול 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021288" y="5299"/>
            <a:ext cx="648072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00" dirty="0" smtClean="0">
                <a:cs typeface="Choco" pitchFamily="2" charset="-79"/>
              </a:rPr>
              <a:t>ב"ה</a:t>
            </a:r>
            <a:endParaRPr lang="he-IL" sz="1000" dirty="0">
              <a:cs typeface="Choco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360040" y="35496"/>
            <a:ext cx="206084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he-IL" dirty="0" smtClean="0">
              <a:ln w="12700">
                <a:solidFill>
                  <a:schemeClr val="tx1"/>
                </a:solidFill>
              </a:ln>
              <a:cs typeface="Choco" pitchFamily="2" charset="-79"/>
            </a:endParaRPr>
          </a:p>
          <a:p>
            <a:pPr algn="ctr"/>
            <a:r>
              <a:rPr lang="he-IL" dirty="0" smtClean="0">
                <a:ln w="12700">
                  <a:solidFill>
                    <a:schemeClr val="tx1"/>
                  </a:solidFill>
                </a:ln>
                <a:cs typeface="Choco" pitchFamily="2" charset="-79"/>
              </a:rPr>
              <a:t>בלי בושה</a:t>
            </a:r>
          </a:p>
          <a:p>
            <a:pPr algn="ctr"/>
            <a:r>
              <a:rPr lang="he-IL" dirty="0" err="1" smtClean="0">
                <a:ln w="12700">
                  <a:solidFill>
                    <a:schemeClr val="tx1"/>
                  </a:solidFill>
                </a:ln>
                <a:cs typeface="Choco" pitchFamily="2" charset="-79"/>
              </a:rPr>
              <a:t>בעניני</a:t>
            </a:r>
            <a:r>
              <a:rPr lang="he-IL" dirty="0" smtClean="0">
                <a:ln w="12700">
                  <a:solidFill>
                    <a:schemeClr val="tx1"/>
                  </a:solidFill>
                </a:ln>
                <a:cs typeface="Choco" pitchFamily="2" charset="-79"/>
              </a:rPr>
              <a:t> קדושה</a:t>
            </a:r>
          </a:p>
          <a:p>
            <a:pPr algn="ctr"/>
            <a:endParaRPr lang="he-IL" dirty="0">
              <a:ln w="12700">
                <a:solidFill>
                  <a:schemeClr val="tx1"/>
                </a:solidFill>
              </a:ln>
              <a:cs typeface="Choco" pitchFamily="2" charset="-79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7631" y="180455"/>
            <a:ext cx="926588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דמעה 8"/>
          <p:cNvSpPr/>
          <p:nvPr/>
        </p:nvSpPr>
        <p:spPr>
          <a:xfrm>
            <a:off x="1700808" y="-36513"/>
            <a:ext cx="5153411" cy="3610971"/>
          </a:xfrm>
          <a:prstGeom prst="teardrop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8" name="תמונה 17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848" y="7994817"/>
            <a:ext cx="1301996" cy="1152342"/>
          </a:xfrm>
          <a:prstGeom prst="rect">
            <a:avLst/>
          </a:prstGeom>
        </p:spPr>
      </p:pic>
      <p:pic>
        <p:nvPicPr>
          <p:cNvPr id="20" name="תמונה 19"/>
          <p:cNvPicPr>
            <a:picLocks noChangeAspect="1"/>
          </p:cNvPicPr>
          <p:nvPr/>
        </p:nvPicPr>
        <p:blipFill>
          <a:blip r:embed="rId8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biLevel thresh="50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96" y="4067944"/>
            <a:ext cx="1516636" cy="1137477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653136" y="8316416"/>
            <a:ext cx="1460345" cy="715089"/>
          </a:xfrm>
          <a:prstGeom prst="round2Diag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cs typeface="Choco" pitchFamily="2" charset="-79"/>
              </a:rPr>
              <a:t>חג סוכות</a:t>
            </a:r>
          </a:p>
          <a:p>
            <a:pPr algn="ctr"/>
            <a:r>
              <a:rPr lang="he-IL" dirty="0" smtClean="0">
                <a:cs typeface="Choco" pitchFamily="2" charset="-79"/>
              </a:rPr>
              <a:t>שמח!</a:t>
            </a:r>
            <a:endParaRPr lang="he-IL" dirty="0">
              <a:cs typeface="Choco" pitchFamily="2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624" y="1045349"/>
            <a:ext cx="1224136" cy="646331"/>
          </a:xfrm>
          <a:prstGeom prst="flowChartOnlineStorag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 err="1" smtClean="0">
                <a:cs typeface="Choco" pitchFamily="2" charset="-79"/>
              </a:rPr>
              <a:t>בכח</a:t>
            </a:r>
            <a:r>
              <a:rPr lang="he-IL" dirty="0" smtClean="0">
                <a:cs typeface="Choco" pitchFamily="2" charset="-79"/>
              </a:rPr>
              <a:t> נשמה</a:t>
            </a:r>
            <a:endParaRPr lang="he-IL" dirty="0">
              <a:cs typeface="Choco" pitchFamily="2" charset="-79"/>
            </a:endParaRPr>
          </a:p>
        </p:txBody>
      </p:sp>
      <p:sp>
        <p:nvSpPr>
          <p:cNvPr id="28" name="TextBox 27"/>
          <p:cNvSpPr txBox="1"/>
          <p:nvPr/>
        </p:nvSpPr>
        <p:spPr>
          <a:xfrm rot="562982">
            <a:off x="3718515" y="4853785"/>
            <a:ext cx="280831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>
                <a:cs typeface="1Kapriza" pitchFamily="2" charset="-79"/>
              </a:rPr>
              <a:t>ב"ה</a:t>
            </a:r>
          </a:p>
          <a:p>
            <a:r>
              <a:rPr lang="he-IL" sz="1200" dirty="0" smtClean="0">
                <a:cs typeface="1Kapriza" pitchFamily="2" charset="-79"/>
              </a:rPr>
              <a:t>אסתי מספרת</a:t>
            </a:r>
          </a:p>
          <a:p>
            <a:r>
              <a:rPr lang="he-IL" sz="1200" dirty="0" smtClean="0">
                <a:cs typeface="1Kapriza" pitchFamily="2" charset="-79"/>
              </a:rPr>
              <a:t>אני כל כך אוהבת את חג הסוכות!</a:t>
            </a:r>
          </a:p>
          <a:p>
            <a:r>
              <a:rPr lang="he-IL" sz="1200" dirty="0" smtClean="0">
                <a:cs typeface="1Kapriza" pitchFamily="2" charset="-79"/>
              </a:rPr>
              <a:t>את הסוכה, היפה, שכולם יושבים בה ביחד, </a:t>
            </a:r>
          </a:p>
          <a:p>
            <a:r>
              <a:rPr lang="he-IL" sz="1200" dirty="0" err="1" smtClean="0">
                <a:cs typeface="1Kapriza" pitchFamily="2" charset="-79"/>
              </a:rPr>
              <a:t>והאוירה</a:t>
            </a:r>
            <a:r>
              <a:rPr lang="he-IL" sz="1200" dirty="0" smtClean="0">
                <a:cs typeface="1Kapriza" pitchFamily="2" charset="-79"/>
              </a:rPr>
              <a:t> בה תמיד כל כך נעימה.</a:t>
            </a:r>
          </a:p>
          <a:p>
            <a:r>
              <a:rPr lang="he-IL" sz="1200" dirty="0" smtClean="0">
                <a:cs typeface="1Kapriza" pitchFamily="2" charset="-79"/>
              </a:rPr>
              <a:t>אני אוהבת את חול המועד שיש בו זמן גם </a:t>
            </a:r>
            <a:r>
              <a:rPr lang="he-IL" sz="1200" dirty="0" err="1" smtClean="0">
                <a:cs typeface="1Kapriza" pitchFamily="2" charset="-79"/>
              </a:rPr>
              <a:t>להנות</a:t>
            </a:r>
            <a:r>
              <a:rPr lang="he-IL" sz="1200" dirty="0" smtClean="0">
                <a:cs typeface="1Kapriza" pitchFamily="2" charset="-79"/>
              </a:rPr>
              <a:t> ולטייל.</a:t>
            </a:r>
          </a:p>
          <a:p>
            <a:r>
              <a:rPr lang="he-IL" sz="1200" dirty="0" smtClean="0">
                <a:cs typeface="1Kapriza" pitchFamily="2" charset="-79"/>
              </a:rPr>
              <a:t>וכמובן את מצוות 4 המינים </a:t>
            </a:r>
          </a:p>
          <a:p>
            <a:r>
              <a:rPr lang="he-IL" sz="1200" dirty="0" smtClean="0">
                <a:cs typeface="1Kapriza" pitchFamily="2" charset="-79"/>
              </a:rPr>
              <a:t>שתמיד מרגשת אותי מחדש!</a:t>
            </a:r>
          </a:p>
          <a:p>
            <a:r>
              <a:rPr lang="he-IL" sz="1200" dirty="0" smtClean="0">
                <a:cs typeface="1Kapriza" pitchFamily="2" charset="-79"/>
              </a:rPr>
              <a:t>אה, אבל עכשיו אני נזכרת במשהו שהוא לא כזה נחמד לפעמים</a:t>
            </a:r>
          </a:p>
          <a:p>
            <a:r>
              <a:rPr lang="he-IL" sz="1200" dirty="0" smtClean="0">
                <a:cs typeface="1Kapriza" pitchFamily="2" charset="-79"/>
              </a:rPr>
              <a:t>וקורה הרבה עם מצוות 4 המינים..</a:t>
            </a:r>
          </a:p>
          <a:p>
            <a:r>
              <a:rPr lang="he-IL" sz="1200" dirty="0" smtClean="0">
                <a:cs typeface="1Kapriza" pitchFamily="2" charset="-79"/>
              </a:rPr>
              <a:t>אני לא כל כך אוהבת לשאול אחרים אם הם רוצים גם הם לזכות במצווה, לא נעים לי.. אני מרגישה שאני מנדנדת להם..</a:t>
            </a:r>
          </a:p>
          <a:p>
            <a:r>
              <a:rPr lang="he-IL" sz="1200" dirty="0" smtClean="0">
                <a:cs typeface="1Kapriza" pitchFamily="2" charset="-79"/>
              </a:rPr>
              <a:t>אני יודעת שזה חשוב, ושכל מצווה מאירה את העולם</a:t>
            </a:r>
          </a:p>
          <a:p>
            <a:r>
              <a:rPr lang="he-IL" sz="1200" dirty="0" smtClean="0">
                <a:cs typeface="1Kapriza" pitchFamily="2" charset="-79"/>
              </a:rPr>
              <a:t>אז למה תמיד תוקפת אותי כזאת בושה???</a:t>
            </a:r>
          </a:p>
          <a:p>
            <a:endParaRPr lang="he-IL" sz="1200" dirty="0">
              <a:cs typeface="1Kapriza" pitchFamily="2" charset="-79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447" y="1657132"/>
            <a:ext cx="795970" cy="515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אליפסה 4"/>
          <p:cNvSpPr/>
          <p:nvPr/>
        </p:nvSpPr>
        <p:spPr>
          <a:xfrm>
            <a:off x="5822314" y="8316416"/>
            <a:ext cx="487006" cy="71508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21" name="תמונה 20"/>
          <p:cNvPicPr>
            <a:picLocks noChangeAspect="1"/>
          </p:cNvPicPr>
          <p:nvPr/>
        </p:nvPicPr>
        <p:blipFill rotWithShape="1"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2" t="-6162" r="-6092" b="6162"/>
          <a:stretch/>
        </p:blipFill>
        <p:spPr>
          <a:xfrm rot="439917">
            <a:off x="5849793" y="7462588"/>
            <a:ext cx="1008112" cy="16237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01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13141</TotalTime>
  <Words>619</Words>
  <Application>Microsoft Office PowerPoint</Application>
  <PresentationFormat>‫הצגה על המסך (4:3)</PresentationFormat>
  <Paragraphs>111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42</cp:revision>
  <dcterms:created xsi:type="dcterms:W3CDTF">2014-09-02T14:23:31Z</dcterms:created>
  <dcterms:modified xsi:type="dcterms:W3CDTF">2014-11-06T15:00:06Z</dcterms:modified>
</cp:coreProperties>
</file>