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56" r:id="rId2"/>
    <p:sldId id="262" r:id="rId3"/>
    <p:sldId id="257" r:id="rId4"/>
    <p:sldId id="258" r:id="rId5"/>
    <p:sldId id="259" r:id="rId6"/>
    <p:sldId id="260" r:id="rId7"/>
    <p:sldId id="261" r:id="rId8"/>
  </p:sldIdLst>
  <p:sldSz cx="12192000" cy="6858000"/>
  <p:notesSz cx="6858000" cy="9144000"/>
  <p:embeddedFontLst>
    <p:embeddedFont>
      <p:font typeface="Fb Textiller Light" panose="02020503050405020304" pitchFamily="18" charset="-79"/>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
      <p:font typeface="Fb Textiller" panose="02020503050405020304" pitchFamily="18" charset="-79"/>
      <p:regular r:id="rId16"/>
      <p:bold r:id="rId17"/>
    </p:embeddedFont>
    <p:embeddedFont>
      <p:font typeface="Fb Pere" panose="02020503050405020304" pitchFamily="18" charset="-79"/>
      <p:regular r:id="rId18"/>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microsoft.com/office/2015/10/relationships/revisionInfo" Target="revisionInfo.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8337DE-0505-4DCA-9C22-67E442A85B2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F0463B7-D5DE-47AA-AA65-19B4D269A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2FC8CE5-5CA1-4323-A505-280BBD0C29D8}"/>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5" name="מציין מיקום של כותרת תחתונה 4">
            <a:extLst>
              <a:ext uri="{FF2B5EF4-FFF2-40B4-BE49-F238E27FC236}">
                <a16:creationId xmlns:a16="http://schemas.microsoft.com/office/drawing/2014/main" id="{4108D2DC-A861-4598-ADCA-670C061B45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A9186EE-A755-4E8B-A051-79C4D3143F67}"/>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378825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C5C115-A830-48B0-9D1A-66A46C0A167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E836957-4706-4903-BB24-D16730072579}"/>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E7E4F0C-9B8B-42F7-B933-3426FB0B4785}"/>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5" name="מציין מיקום של כותרת תחתונה 4">
            <a:extLst>
              <a:ext uri="{FF2B5EF4-FFF2-40B4-BE49-F238E27FC236}">
                <a16:creationId xmlns:a16="http://schemas.microsoft.com/office/drawing/2014/main" id="{A4DB3374-7FBA-4DC0-9A19-F4A719BCDC2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C13BD08-BBA2-4B4A-8E8E-C6735DCA9B93}"/>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226872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B15D99C9-EE57-4AF7-8F37-4EFBE24ADDE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8967231-0D6B-4D0C-939E-420412487245}"/>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A3A0888-BF09-488A-BBC8-D638878F6978}"/>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5" name="מציין מיקום של כותרת תחתונה 4">
            <a:extLst>
              <a:ext uri="{FF2B5EF4-FFF2-40B4-BE49-F238E27FC236}">
                <a16:creationId xmlns:a16="http://schemas.microsoft.com/office/drawing/2014/main" id="{7839E6EA-7357-47DE-B2EC-46795DE1FAD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FAEB61-FA3D-4757-82FA-DC0427DDE5F9}"/>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203050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365214-D5C2-4480-A42F-D056EB93737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CA6BB0F-304F-4B8E-BCEF-A2A5EDF594FE}"/>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AD28F24-BCF1-4A47-BDC6-0A08E5447DD8}"/>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5" name="מציין מיקום של כותרת תחתונה 4">
            <a:extLst>
              <a:ext uri="{FF2B5EF4-FFF2-40B4-BE49-F238E27FC236}">
                <a16:creationId xmlns:a16="http://schemas.microsoft.com/office/drawing/2014/main" id="{8043437F-FE0E-45EB-B23C-C1118DBC0DA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96B2C50-33D4-42C8-B6B4-E294495E9434}"/>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302095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9BC764-7871-42B2-AE37-68448B0BD06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DBB1EC2-61F5-41F7-88DD-B58504D26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44C222EF-F35A-4BD2-A55D-70ED67435DF6}"/>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5" name="מציין מיקום של כותרת תחתונה 4">
            <a:extLst>
              <a:ext uri="{FF2B5EF4-FFF2-40B4-BE49-F238E27FC236}">
                <a16:creationId xmlns:a16="http://schemas.microsoft.com/office/drawing/2014/main" id="{8E1B7162-5E1B-4C9B-BE5C-0C38966A01F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0C89615-C495-41C3-92BF-65624B88F672}"/>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332103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5FBBB-0301-4C30-A1A3-CC0AA88F1E9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1CD22E7-2E24-4768-B7DA-A3ABA692B8D0}"/>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18B9B2B-DEF2-404E-B04B-73B8DE302B32}"/>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8466EEF-4CA0-4B91-9781-B4DA6CF78357}"/>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6" name="מציין מיקום של כותרת תחתונה 5">
            <a:extLst>
              <a:ext uri="{FF2B5EF4-FFF2-40B4-BE49-F238E27FC236}">
                <a16:creationId xmlns:a16="http://schemas.microsoft.com/office/drawing/2014/main" id="{103DBBCF-DA2A-42A0-9FB0-22FCB0627E5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2860453-74D2-4210-B485-F63935592A14}"/>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301573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0A0FAF-17B5-4128-AA45-1F9D077F71F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136076E-90DF-4404-AAC4-948387104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CEC08D27-ABEF-4F44-BC2C-E8AEAFC22703}"/>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D3248D8-0666-4919-A002-7AF0FD9A5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0624EDC-3DBE-4F89-816C-FE2B9EB4461C}"/>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B379EB1-120C-443A-96A0-7480B93AD5D0}"/>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8" name="מציין מיקום של כותרת תחתונה 7">
            <a:extLst>
              <a:ext uri="{FF2B5EF4-FFF2-40B4-BE49-F238E27FC236}">
                <a16:creationId xmlns:a16="http://schemas.microsoft.com/office/drawing/2014/main" id="{61DE13AA-F8E1-4D44-8675-439C8084805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DBC959E-9036-42F8-8DD8-7683DA221A5E}"/>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42240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9A307C-9B4A-4087-B246-03940CF6E61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5CCCA6D-E9CF-47B9-94FA-8A325105633C}"/>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4" name="מציין מיקום של כותרת תחתונה 3">
            <a:extLst>
              <a:ext uri="{FF2B5EF4-FFF2-40B4-BE49-F238E27FC236}">
                <a16:creationId xmlns:a16="http://schemas.microsoft.com/office/drawing/2014/main" id="{1900EF00-9F6A-4C5A-9EF4-9021C8039C5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1923F1F1-E234-4F74-8302-F47FB9341549}"/>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328244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2119FC3-A42F-4555-8CDC-351A8A14B9C5}"/>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3" name="מציין מיקום של כותרת תחתונה 2">
            <a:extLst>
              <a:ext uri="{FF2B5EF4-FFF2-40B4-BE49-F238E27FC236}">
                <a16:creationId xmlns:a16="http://schemas.microsoft.com/office/drawing/2014/main" id="{7575EB07-1672-411F-BC4A-FAC0CCFF3CE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FD30B40-5194-4845-B732-33B18804E1BE}"/>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110182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C776A6-4DA2-45EB-93F1-07514F7DB30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F38B989-0682-4182-AADE-C2FF177E5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0A2630A-D24A-4351-9CCA-37D6B96AE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932DB5F4-8943-4C11-BBED-31384AB63912}"/>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6" name="מציין מיקום של כותרת תחתונה 5">
            <a:extLst>
              <a:ext uri="{FF2B5EF4-FFF2-40B4-BE49-F238E27FC236}">
                <a16:creationId xmlns:a16="http://schemas.microsoft.com/office/drawing/2014/main" id="{D4B99FBD-E6DD-496F-8A6C-CC751524683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E886766-36BB-40D9-A662-16035127EE02}"/>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14921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4B9C02-C82A-4234-866E-A7CAE8D272F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DBCCB9E-8B25-43C0-91AB-2BAF16CE2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131A0E0-6F07-4E61-B127-B82EA3C91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065DC0A9-128F-429A-A2A7-86D17D12B747}"/>
              </a:ext>
            </a:extLst>
          </p:cNvPr>
          <p:cNvSpPr>
            <a:spLocks noGrp="1"/>
          </p:cNvSpPr>
          <p:nvPr>
            <p:ph type="dt" sz="half" idx="10"/>
          </p:nvPr>
        </p:nvSpPr>
        <p:spPr/>
        <p:txBody>
          <a:bodyPr/>
          <a:lstStyle/>
          <a:p>
            <a:fld id="{0C0FDA19-1532-499A-A8FA-EDB17A84E4C8}" type="datetimeFigureOut">
              <a:rPr lang="he-IL" smtClean="0"/>
              <a:t>ד'/תשרי/תשע"ח</a:t>
            </a:fld>
            <a:endParaRPr lang="he-IL"/>
          </a:p>
        </p:txBody>
      </p:sp>
      <p:sp>
        <p:nvSpPr>
          <p:cNvPr id="6" name="מציין מיקום של כותרת תחתונה 5">
            <a:extLst>
              <a:ext uri="{FF2B5EF4-FFF2-40B4-BE49-F238E27FC236}">
                <a16:creationId xmlns:a16="http://schemas.microsoft.com/office/drawing/2014/main" id="{A9312BD3-7ABE-4D81-A4E9-DF6D4C489BA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A2B2D2F-A027-41C8-A4C3-A7C8CC46CE01}"/>
              </a:ext>
            </a:extLst>
          </p:cNvPr>
          <p:cNvSpPr>
            <a:spLocks noGrp="1"/>
          </p:cNvSpPr>
          <p:nvPr>
            <p:ph type="sldNum" sz="quarter" idx="12"/>
          </p:nvPr>
        </p:nvSpPr>
        <p:spPr/>
        <p:txBody>
          <a:bodyPr/>
          <a:lstStyle/>
          <a:p>
            <a:fld id="{8E4C4E53-7D3C-4143-8267-5BCE0229D820}" type="slidenum">
              <a:rPr lang="he-IL" smtClean="0"/>
              <a:t>‹#›</a:t>
            </a:fld>
            <a:endParaRPr lang="he-IL"/>
          </a:p>
        </p:txBody>
      </p:sp>
    </p:spTree>
    <p:extLst>
      <p:ext uri="{BB962C8B-B14F-4D97-AF65-F5344CB8AC3E}">
        <p14:creationId xmlns:p14="http://schemas.microsoft.com/office/powerpoint/2010/main" val="407216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4CDB63D-F285-4EC4-A938-70524252492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35C8411-C2B7-4939-9E7E-8DD41EEC9FA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BB47CAD-F5CD-4344-96B0-079D8CD1FC5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0FDA19-1532-499A-A8FA-EDB17A84E4C8}" type="datetimeFigureOut">
              <a:rPr lang="he-IL" smtClean="0"/>
              <a:t>ד'/תשרי/תשע"ח</a:t>
            </a:fld>
            <a:endParaRPr lang="he-IL"/>
          </a:p>
        </p:txBody>
      </p:sp>
      <p:sp>
        <p:nvSpPr>
          <p:cNvPr id="5" name="מציין מיקום של כותרת תחתונה 4">
            <a:extLst>
              <a:ext uri="{FF2B5EF4-FFF2-40B4-BE49-F238E27FC236}">
                <a16:creationId xmlns:a16="http://schemas.microsoft.com/office/drawing/2014/main" id="{D54EB39E-84C5-437F-9474-877BF4AB3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532E3BC-81F8-421B-BA0C-860BB052BC3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4C4E53-7D3C-4143-8267-5BCE0229D820}" type="slidenum">
              <a:rPr lang="he-IL" smtClean="0"/>
              <a:t>‹#›</a:t>
            </a:fld>
            <a:endParaRPr lang="he-IL"/>
          </a:p>
        </p:txBody>
      </p:sp>
    </p:spTree>
    <p:extLst>
      <p:ext uri="{BB962C8B-B14F-4D97-AF65-F5344CB8AC3E}">
        <p14:creationId xmlns:p14="http://schemas.microsoft.com/office/powerpoint/2010/main" val="39937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pic>
        <p:nvPicPr>
          <p:cNvPr id="1026" name="Picture 2" descr="תוצאת תמונה עבור הרבנית חנה">
            <a:extLst>
              <a:ext uri="{FF2B5EF4-FFF2-40B4-BE49-F238E27FC236}">
                <a16:creationId xmlns:a16="http://schemas.microsoft.com/office/drawing/2014/main" id="{F1D82651-BF21-49E3-B343-CBAE89507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266" y="508573"/>
            <a:ext cx="4103895" cy="520373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0" name="מלבן 9">
            <a:extLst>
              <a:ext uri="{FF2B5EF4-FFF2-40B4-BE49-F238E27FC236}">
                <a16:creationId xmlns:a16="http://schemas.microsoft.com/office/drawing/2014/main" id="{EDD337D4-1905-4F23-B9FF-400994C15C21}"/>
              </a:ext>
            </a:extLst>
          </p:cNvPr>
          <p:cNvSpPr/>
          <p:nvPr/>
        </p:nvSpPr>
        <p:spPr>
          <a:xfrm>
            <a:off x="786533" y="1418233"/>
            <a:ext cx="5309467" cy="2800767"/>
          </a:xfrm>
          <a:prstGeom prst="rect">
            <a:avLst/>
          </a:prstGeom>
          <a:noFill/>
        </p:spPr>
        <p:txBody>
          <a:bodyPr wrap="none" lIns="91440" tIns="45720" rIns="91440" bIns="45720">
            <a:spAutoFit/>
          </a:bodyPr>
          <a:lstStyle/>
          <a:p>
            <a:pPr algn="ctr"/>
            <a:r>
              <a:rPr lang="he-IL" sz="8800" b="0" cap="none" spc="0" dirty="0">
                <a:ln w="0"/>
                <a:solidFill>
                  <a:schemeClr val="tx1"/>
                </a:solidFill>
                <a:effectLst>
                  <a:outerShdw blurRad="38100" dist="19050" dir="2700000" algn="tl" rotWithShape="0">
                    <a:schemeClr val="dk1">
                      <a:alpha val="40000"/>
                    </a:schemeClr>
                  </a:outerShdw>
                </a:effectLst>
                <a:latin typeface="Fb Pere" panose="02020503050405020304" pitchFamily="18" charset="-79"/>
                <a:cs typeface="Fb Pere" panose="02020503050405020304" pitchFamily="18" charset="-79"/>
              </a:rPr>
              <a:t>קטעים</a:t>
            </a:r>
          </a:p>
          <a:p>
            <a:pPr algn="ctr"/>
            <a:r>
              <a:rPr lang="he-IL" sz="8800" dirty="0">
                <a:ln w="0"/>
                <a:effectLst>
                  <a:outerShdw blurRad="38100" dist="19050" dir="2700000" algn="tl" rotWithShape="0">
                    <a:schemeClr val="dk1">
                      <a:alpha val="40000"/>
                    </a:schemeClr>
                  </a:outerShdw>
                </a:effectLst>
                <a:latin typeface="Fb Pere" panose="02020503050405020304" pitchFamily="18" charset="-79"/>
                <a:cs typeface="Fb Pere" panose="02020503050405020304" pitchFamily="18" charset="-79"/>
              </a:rPr>
              <a:t>מיומן הרבנית</a:t>
            </a:r>
            <a:endParaRPr lang="he-IL" sz="8800" b="0" cap="none" spc="0" dirty="0">
              <a:ln w="0"/>
              <a:solidFill>
                <a:schemeClr val="tx1"/>
              </a:solidFill>
              <a:effectLst>
                <a:outerShdw blurRad="38100" dist="19050" dir="2700000" algn="tl" rotWithShape="0">
                  <a:schemeClr val="dk1">
                    <a:alpha val="40000"/>
                  </a:schemeClr>
                </a:outerShdw>
              </a:effectLst>
              <a:latin typeface="Fb Pere" panose="02020503050405020304" pitchFamily="18" charset="-79"/>
              <a:cs typeface="Fb Pere" panose="02020503050405020304" pitchFamily="18" charset="-79"/>
            </a:endParaRPr>
          </a:p>
        </p:txBody>
      </p:sp>
      <p:pic>
        <p:nvPicPr>
          <p:cNvPr id="12" name="תמונה 11">
            <a:extLst>
              <a:ext uri="{FF2B5EF4-FFF2-40B4-BE49-F238E27FC236}">
                <a16:creationId xmlns:a16="http://schemas.microsoft.com/office/drawing/2014/main" id="{F0CE878D-87F6-48DB-A065-2E8CC33E6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80" y="283174"/>
            <a:ext cx="1427647" cy="1695331"/>
          </a:xfrm>
          <a:prstGeom prst="rect">
            <a:avLst/>
          </a:prstGeom>
        </p:spPr>
      </p:pic>
    </p:spTree>
    <p:custDataLst>
      <p:tags r:id="rId1"/>
    </p:custDataLst>
    <p:extLst>
      <p:ext uri="{BB962C8B-B14F-4D97-AF65-F5344CB8AC3E}">
        <p14:creationId xmlns:p14="http://schemas.microsoft.com/office/powerpoint/2010/main" val="263955366"/>
      </p:ext>
    </p:extLst>
  </p:cSld>
  <p:clrMapOvr>
    <a:masterClrMapping/>
  </p:clrMapOvr>
  <mc:AlternateContent xmlns:mc="http://schemas.openxmlformats.org/markup-compatibility/2006" xmlns:p14="http://schemas.microsoft.com/office/powerpoint/2010/main">
    <mc:Choice Requires="p14">
      <p:transition spd="med" p14:dur="700" advTm="7661">
        <p:fade/>
      </p:transition>
    </mc:Choice>
    <mc:Fallback xmlns="">
      <p:transition spd="med" advTm="7661">
        <p:fade/>
      </p:transition>
    </mc:Fallback>
  </mc:AlternateContent>
  <p:extLst>
    <p:ext uri="{E180D4A7-C9FB-4DFB-919C-405C955672EB}">
      <p14:showEvtLst xmlns:p14="http://schemas.microsoft.com/office/powerpoint/2010/main">
        <p14:playEvt time="1" objId="1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sp>
        <p:nvSpPr>
          <p:cNvPr id="8" name="TextBox 7">
            <a:extLst>
              <a:ext uri="{FF2B5EF4-FFF2-40B4-BE49-F238E27FC236}">
                <a16:creationId xmlns:a16="http://schemas.microsoft.com/office/drawing/2014/main" id="{84C0DF27-A50E-46E4-8191-A5243D7598AC}"/>
              </a:ext>
            </a:extLst>
          </p:cNvPr>
          <p:cNvSpPr txBox="1"/>
          <p:nvPr/>
        </p:nvSpPr>
        <p:spPr>
          <a:xfrm>
            <a:off x="2186609" y="612844"/>
            <a:ext cx="8898158" cy="6186309"/>
          </a:xfrm>
          <a:prstGeom prst="rect">
            <a:avLst/>
          </a:prstGeom>
          <a:noFill/>
        </p:spPr>
        <p:txBody>
          <a:bodyPr wrap="square" rtlCol="1">
            <a:spAutoFit/>
          </a:bodyPr>
          <a:lstStyle/>
          <a:p>
            <a:pPr algn="just"/>
            <a:r>
              <a:rPr lang="he-IL" sz="3600" dirty="0">
                <a:latin typeface="Fb Textiller" panose="02020503050405020304" pitchFamily="18" charset="-79"/>
                <a:cs typeface="Fb Textiller" panose="02020503050405020304" pitchFamily="18" charset="-79"/>
              </a:rPr>
              <a:t>״הִגִּיעוּ בְּיוֹם הַשַּׁבָּת קֹדֶשׁ לְבֵיתֵנוּ שְׁלוֹשָׁה מֵאַנְשֵׁי </a:t>
            </a:r>
            <a:r>
              <a:rPr lang="he-IL" sz="3600" dirty="0" err="1">
                <a:latin typeface="Fb Textiller" panose="02020503050405020304" pitchFamily="18" charset="-79"/>
                <a:cs typeface="Fb Textiller" panose="02020503050405020304" pitchFamily="18" charset="-79"/>
              </a:rPr>
              <a:t>הָאֶן-קֶה-וֶה-דֶּה</a:t>
            </a:r>
            <a:r>
              <a:rPr lang="he-IL" sz="3600" dirty="0">
                <a:latin typeface="Fb Textiller" panose="02020503050405020304" pitchFamily="18" charset="-79"/>
                <a:cs typeface="Fb Textiller" panose="02020503050405020304" pitchFamily="18" charset="-79"/>
              </a:rPr>
              <a:t>. </a:t>
            </a:r>
            <a:r>
              <a:rPr lang="he-IL" sz="2800" dirty="0">
                <a:latin typeface="Fb Textiller Light" panose="02020503050405020304" pitchFamily="18" charset="-79"/>
                <a:cs typeface="Fb Textiller Light" panose="02020503050405020304" pitchFamily="18" charset="-79"/>
              </a:rPr>
              <a:t>(=אִרְגּוּן הַבִּיּוּן וְהַמִּשְׁטָרָה הַחֲשָׁאִית הָרָאשִׁי שֶׁל בְּרִית הַמּוֹעָצוֹת) </a:t>
            </a:r>
            <a:r>
              <a:rPr lang="he-IL" sz="3600" dirty="0">
                <a:latin typeface="Fb Textiller" panose="02020503050405020304" pitchFamily="18" charset="-79"/>
                <a:cs typeface="Fb Textiller" panose="02020503050405020304" pitchFamily="18" charset="-79"/>
              </a:rPr>
              <a:t>לַעֲרֹךְ </a:t>
            </a:r>
            <a:r>
              <a:rPr lang="he-IL" sz="3600" dirty="0" err="1">
                <a:latin typeface="Fb Textiller" panose="02020503050405020304" pitchFamily="18" charset="-79"/>
                <a:cs typeface="Fb Textiller" panose="02020503050405020304" pitchFamily="18" charset="-79"/>
              </a:rPr>
              <a:t>חִפּוּש</a:t>
            </a:r>
            <a:r>
              <a:rPr lang="he-IL" sz="3600" dirty="0">
                <a:latin typeface="Fb Textiller" panose="02020503050405020304" pitchFamily="18" charset="-79"/>
                <a:cs typeface="Fb Textiller" panose="02020503050405020304" pitchFamily="18" charset="-79"/>
              </a:rPr>
              <a:t>ׂ נוֹסָף. הַפַּעַם נֶעֱרַךְ </a:t>
            </a:r>
            <a:r>
              <a:rPr lang="he-IL" sz="3600" dirty="0" err="1">
                <a:latin typeface="Fb Textiller" panose="02020503050405020304" pitchFamily="18" charset="-79"/>
                <a:cs typeface="Fb Textiller" panose="02020503050405020304" pitchFamily="18" charset="-79"/>
              </a:rPr>
              <a:t>הַחִפּוּש</a:t>
            </a:r>
            <a:r>
              <a:rPr lang="he-IL" sz="3600" dirty="0">
                <a:latin typeface="Fb Textiller" panose="02020503050405020304" pitchFamily="18" charset="-79"/>
                <a:cs typeface="Fb Textiller" panose="02020503050405020304" pitchFamily="18" charset="-79"/>
              </a:rPr>
              <a:t>ׂ בְּאֹפֶן יְסוֹדִי יוֹתֵר מֵהַפַּעַם הַקּוֹדֶמֶת. כָּל הַסְּפָרִים וְהַכְּתָבִים, שֶׁעֲלֵיהֶם שָׁמַר </a:t>
            </a:r>
            <a:r>
              <a:rPr lang="he-IL" sz="2800" dirty="0">
                <a:latin typeface="Fb Textiller Light" panose="02020503050405020304" pitchFamily="18" charset="-79"/>
                <a:cs typeface="Fb Textiller Light" panose="02020503050405020304" pitchFamily="18" charset="-79"/>
              </a:rPr>
              <a:t>(רַבִּי לֵוִי יִצְחָק, בַּעֲלָהּ שֶׁל הָרַבָּנִית חַנָּה)</a:t>
            </a:r>
            <a:r>
              <a:rPr lang="he-IL" sz="3600" dirty="0">
                <a:latin typeface="Fb Textiller" panose="02020503050405020304" pitchFamily="18" charset="-79"/>
                <a:cs typeface="Fb Textiller" panose="02020503050405020304" pitchFamily="18" charset="-79"/>
              </a:rPr>
              <a:t> כְּעַל בָּבַת עֵינוֹ, כְּבָר הָיוּ אֲרוּזִים בִּידֵיהֶם וְהֶעֱבִירוּם לִמְכוֹנִיתָם. אוּלָם לְאַחַר </a:t>
            </a:r>
            <a:r>
              <a:rPr lang="he-IL" sz="3600" dirty="0" err="1">
                <a:latin typeface="Fb Textiller" panose="02020503050405020304" pitchFamily="18" charset="-79"/>
                <a:cs typeface="Fb Textiller" panose="02020503050405020304" pitchFamily="18" charset="-79"/>
              </a:rPr>
              <a:t>בַּקָּשׁוֹתַי</a:t>
            </a:r>
            <a:r>
              <a:rPr lang="he-IL" sz="3600" dirty="0">
                <a:latin typeface="Fb Textiller" panose="02020503050405020304" pitchFamily="18" charset="-79"/>
                <a:cs typeface="Fb Textiller" panose="02020503050405020304" pitchFamily="18" charset="-79"/>
              </a:rPr>
              <a:t> וְתַחֲנוּנַי הַמְּרֻבִּים לְהַשְׁאִירָם בַּבַּיִת – הִתְרַצּוּ לְהִתְקַשֵּׁר טֶלֶפוֹנִית עִם הַמְּמֻנִּים עֲלֵיהֶם, עַד אֲשֶׁר הֶחְזִירוּם לְבַסּוֹף לְיָדִי".</a:t>
            </a:r>
            <a:endParaRPr lang="he-IL" sz="3600" b="0" dirty="0">
              <a:effectLst/>
              <a:latin typeface="Fb Textiller" panose="02020503050405020304" pitchFamily="18" charset="-79"/>
              <a:cs typeface="Fb Textiller" panose="02020503050405020304" pitchFamily="18" charset="-79"/>
            </a:endParaRPr>
          </a:p>
          <a:p>
            <a:pPr algn="just"/>
            <a:br>
              <a:rPr lang="he-IL" sz="3600" dirty="0"/>
            </a:br>
            <a:endParaRPr lang="he-IL" sz="3600" dirty="0"/>
          </a:p>
        </p:txBody>
      </p:sp>
      <p:pic>
        <p:nvPicPr>
          <p:cNvPr id="10" name="Picture 2" descr="תוצאת תמונה עבור הרבנית חנה">
            <a:extLst>
              <a:ext uri="{FF2B5EF4-FFF2-40B4-BE49-F238E27FC236}">
                <a16:creationId xmlns:a16="http://schemas.microsoft.com/office/drawing/2014/main" id="{69BC8EC2-E5A6-4A93-B496-4FC00D2A3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398643" cy="304147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106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279">
        <p15:prstTrans prst="pageCurlDouble" invX="1"/>
      </p:transition>
    </mc:Choice>
    <mc:Fallback xmlns="">
      <p:transition spd="slow" advTm="352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sp>
        <p:nvSpPr>
          <p:cNvPr id="8" name="TextBox 7">
            <a:extLst>
              <a:ext uri="{FF2B5EF4-FFF2-40B4-BE49-F238E27FC236}">
                <a16:creationId xmlns:a16="http://schemas.microsoft.com/office/drawing/2014/main" id="{84C0DF27-A50E-46E4-8191-A5243D7598AC}"/>
              </a:ext>
            </a:extLst>
          </p:cNvPr>
          <p:cNvSpPr txBox="1"/>
          <p:nvPr/>
        </p:nvSpPr>
        <p:spPr>
          <a:xfrm>
            <a:off x="2107096" y="612844"/>
            <a:ext cx="8977671" cy="4524315"/>
          </a:xfrm>
          <a:prstGeom prst="rect">
            <a:avLst/>
          </a:prstGeom>
          <a:noFill/>
        </p:spPr>
        <p:txBody>
          <a:bodyPr wrap="square" rtlCol="1">
            <a:spAutoFit/>
          </a:bodyPr>
          <a:lstStyle/>
          <a:p>
            <a:pPr algn="just"/>
            <a:r>
              <a:rPr lang="he-IL" sz="3600" dirty="0">
                <a:latin typeface="Fb Textiller" panose="02020503050405020304" pitchFamily="18" charset="-79"/>
                <a:cs typeface="Fb Textiller" panose="02020503050405020304" pitchFamily="18" charset="-79"/>
              </a:rPr>
              <a:t>"אֲדָר שְׁנַת ת"ש. לְאַחַר חַג הַפּוּרִים הֶחְלַטְתִּי לְהִצְטָרֵף אֵלָיו </a:t>
            </a:r>
            <a:r>
              <a:rPr lang="he-IL" sz="2800" dirty="0">
                <a:latin typeface="Fb Textiller Light" panose="02020503050405020304" pitchFamily="18" charset="-79"/>
                <a:cs typeface="Fb Textiller Light" panose="02020503050405020304" pitchFamily="18" charset="-79"/>
              </a:rPr>
              <a:t>(אֶל רַבִּי לֵוִי יִצְחָק) </a:t>
            </a:r>
            <a:r>
              <a:rPr lang="he-IL" sz="3600" dirty="0">
                <a:latin typeface="Fb Textiller" panose="02020503050405020304" pitchFamily="18" charset="-79"/>
                <a:cs typeface="Fb Textiller" panose="02020503050405020304" pitchFamily="18" charset="-79"/>
              </a:rPr>
              <a:t>בִּמְקוֹם גָּלוּתוֹ </a:t>
            </a:r>
            <a:r>
              <a:rPr lang="he-IL" sz="2800" dirty="0">
                <a:latin typeface="Fb Textiller Light" panose="02020503050405020304" pitchFamily="18" charset="-79"/>
                <a:cs typeface="Fb Textiller Light" panose="02020503050405020304" pitchFamily="18" charset="-79"/>
              </a:rPr>
              <a:t>(</a:t>
            </a:r>
            <a:r>
              <a:rPr lang="he-IL" sz="2800" dirty="0" err="1">
                <a:latin typeface="Fb Textiller Light" panose="02020503050405020304" pitchFamily="18" charset="-79"/>
                <a:cs typeface="Fb Textiller Light" panose="02020503050405020304" pitchFamily="18" charset="-79"/>
              </a:rPr>
              <a:t>צִיאִילִי</a:t>
            </a:r>
            <a:r>
              <a:rPr lang="he-IL" sz="2800" dirty="0">
                <a:latin typeface="Fb Textiller Light" panose="02020503050405020304" pitchFamily="18" charset="-79"/>
                <a:cs typeface="Fb Textiller Light" panose="02020503050405020304" pitchFamily="18" charset="-79"/>
              </a:rPr>
              <a:t>)</a:t>
            </a:r>
            <a:r>
              <a:rPr lang="he-IL" sz="3600" dirty="0">
                <a:latin typeface="Fb Textiller" panose="02020503050405020304" pitchFamily="18" charset="-79"/>
                <a:cs typeface="Fb Textiller" panose="02020503050405020304" pitchFamily="18" charset="-79"/>
              </a:rPr>
              <a:t>. דַּרְכִּי הָרִאשׁוֹנָה </a:t>
            </a:r>
            <a:r>
              <a:rPr lang="he-IL" sz="3600" dirty="0" err="1">
                <a:latin typeface="Fb Textiller" panose="02020503050405020304" pitchFamily="18" charset="-79"/>
                <a:cs typeface="Fb Textiller" panose="02020503050405020304" pitchFamily="18" charset="-79"/>
              </a:rPr>
              <a:t>הָיְתָה</a:t>
            </a:r>
            <a:r>
              <a:rPr lang="he-IL" sz="3600" dirty="0">
                <a:latin typeface="Fb Textiller" panose="02020503050405020304" pitchFamily="18" charset="-79"/>
                <a:cs typeface="Fb Textiller" panose="02020503050405020304" pitchFamily="18" charset="-79"/>
              </a:rPr>
              <a:t> לְמוֹסְקְבָה, וּמִשָּׁם נָסַעְתִּי דֶּרֶךְ שֶׁל חֲמִשָּׁה יָמִים עַד שֶׁהִגַּעְתִּי </a:t>
            </a:r>
            <a:r>
              <a:rPr lang="he-IL" sz="3600" dirty="0" err="1">
                <a:latin typeface="Fb Textiller" panose="02020503050405020304" pitchFamily="18" charset="-79"/>
                <a:cs typeface="Fb Textiller" panose="02020503050405020304" pitchFamily="18" charset="-79"/>
              </a:rPr>
              <a:t>לְצִיאִילִי</a:t>
            </a:r>
            <a:r>
              <a:rPr lang="he-IL" sz="3600" dirty="0">
                <a:latin typeface="Fb Textiller" panose="02020503050405020304" pitchFamily="18" charset="-79"/>
                <a:cs typeface="Fb Textiller" panose="02020503050405020304" pitchFamily="18" charset="-79"/>
              </a:rPr>
              <a:t>... לַמְרוֹת הַקְּשָׁיִים הַמְּרֻבִּים לָקַחְתִּי עִמִּי מַצּוֹת וְיַיִן וְכֵן שֻׁמָּן כָּשֵׁר לְפֶסַח. בְּאֶמְצָעוּת </a:t>
            </a:r>
            <a:r>
              <a:rPr lang="he-IL" sz="3600" dirty="0" err="1">
                <a:latin typeface="Fb Textiller" panose="02020503050405020304" pitchFamily="18" charset="-79"/>
                <a:cs typeface="Fb Textiller" panose="02020503050405020304" pitchFamily="18" charset="-79"/>
              </a:rPr>
              <a:t>רִשָּׁיוֹן</a:t>
            </a:r>
            <a:r>
              <a:rPr lang="he-IL" sz="3600" dirty="0">
                <a:latin typeface="Fb Textiller" panose="02020503050405020304" pitchFamily="18" charset="-79"/>
                <a:cs typeface="Fb Textiller" panose="02020503050405020304" pitchFamily="18" charset="-79"/>
              </a:rPr>
              <a:t> </a:t>
            </a:r>
            <a:r>
              <a:rPr lang="he-IL" sz="3600" dirty="0" err="1">
                <a:latin typeface="Fb Textiller" panose="02020503050405020304" pitchFamily="18" charset="-79"/>
                <a:cs typeface="Fb Textiller" panose="02020503050405020304" pitchFamily="18" charset="-79"/>
              </a:rPr>
              <a:t>מְיֻחָד</a:t>
            </a:r>
            <a:r>
              <a:rPr lang="he-IL" sz="3600" dirty="0">
                <a:latin typeface="Fb Textiller" panose="02020503050405020304" pitchFamily="18" charset="-79"/>
                <a:cs typeface="Fb Textiller" panose="02020503050405020304" pitchFamily="18" charset="-79"/>
              </a:rPr>
              <a:t> שֶׁקִּבַּלְתִּי מִפָּקִיד מְסֻיָּם </a:t>
            </a:r>
            <a:r>
              <a:rPr lang="he-IL" sz="3600" dirty="0" err="1">
                <a:latin typeface="Fb Textiller" panose="02020503050405020304" pitchFamily="18" charset="-79"/>
                <a:cs typeface="Fb Textiller" panose="02020503050405020304" pitchFamily="18" charset="-79"/>
              </a:rPr>
              <a:t>בָּאֶן-קֶה-וֶה-דֶּה</a:t>
            </a:r>
            <a:r>
              <a:rPr lang="he-IL" sz="3600" dirty="0">
                <a:latin typeface="Fb Textiller" panose="02020503050405020304" pitchFamily="18" charset="-79"/>
                <a:cs typeface="Fb Textiller" panose="02020503050405020304" pitchFamily="18" charset="-79"/>
              </a:rPr>
              <a:t> הִשַּׂגְתִּי גַּם לֶחֶם וְעַגְבָנִיּוֹת אֲשֶׁר יַסְפִּיקוּ לָנוּ לִתְקוּפַת זְמַן".</a:t>
            </a:r>
          </a:p>
        </p:txBody>
      </p:sp>
      <p:pic>
        <p:nvPicPr>
          <p:cNvPr id="10" name="Picture 2" descr="תוצאת תמונה עבור הרבנית חנה">
            <a:extLst>
              <a:ext uri="{FF2B5EF4-FFF2-40B4-BE49-F238E27FC236}">
                <a16:creationId xmlns:a16="http://schemas.microsoft.com/office/drawing/2014/main" id="{D044C3E3-3094-460B-929A-5261FD970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398643" cy="304147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6220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2849">
        <p15:prstTrans prst="pageCurlDouble" invX="1"/>
      </p:transition>
    </mc:Choice>
    <mc:Fallback xmlns="">
      <p:transition spd="slow" advTm="428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2"/>
        <p14:stopEvt time="42849"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sp>
        <p:nvSpPr>
          <p:cNvPr id="8" name="TextBox 7">
            <a:extLst>
              <a:ext uri="{FF2B5EF4-FFF2-40B4-BE49-F238E27FC236}">
                <a16:creationId xmlns:a16="http://schemas.microsoft.com/office/drawing/2014/main" id="{84C0DF27-A50E-46E4-8191-A5243D7598AC}"/>
              </a:ext>
            </a:extLst>
          </p:cNvPr>
          <p:cNvSpPr txBox="1"/>
          <p:nvPr/>
        </p:nvSpPr>
        <p:spPr>
          <a:xfrm>
            <a:off x="2146852" y="612844"/>
            <a:ext cx="8937915" cy="5355312"/>
          </a:xfrm>
          <a:prstGeom prst="rect">
            <a:avLst/>
          </a:prstGeom>
          <a:noFill/>
        </p:spPr>
        <p:txBody>
          <a:bodyPr wrap="square" rtlCol="1">
            <a:spAutoFit/>
          </a:bodyPr>
          <a:lstStyle/>
          <a:p>
            <a:pPr algn="just">
              <a:lnSpc>
                <a:spcPct val="150000"/>
              </a:lnSpc>
            </a:pPr>
            <a:r>
              <a:rPr lang="he-IL" sz="3600" dirty="0">
                <a:latin typeface="Fb Textiller" panose="02020503050405020304" pitchFamily="18" charset="-79"/>
                <a:cs typeface="Fb Textiller" panose="02020503050405020304" pitchFamily="18" charset="-79"/>
              </a:rPr>
              <a:t>"בְּאַחַד הַיָּמִים נָסַעְתִּי </a:t>
            </a:r>
            <a:r>
              <a:rPr lang="he-IL" sz="3600" dirty="0" err="1">
                <a:latin typeface="Fb Textiller" panose="02020503050405020304" pitchFamily="18" charset="-79"/>
                <a:cs typeface="Fb Textiller" panose="02020503050405020304" pitchFamily="18" charset="-79"/>
              </a:rPr>
              <a:t>לְקִזִּיל-אוֹרְדָּה</a:t>
            </a:r>
            <a:r>
              <a:rPr lang="he-IL" sz="3600" dirty="0">
                <a:latin typeface="Fb Textiller" panose="02020503050405020304" pitchFamily="18" charset="-79"/>
                <a:cs typeface="Fb Textiller" panose="02020503050405020304" pitchFamily="18" charset="-79"/>
              </a:rPr>
              <a:t> הַסְּמוּכָה, וְחָזַרְתִּי מִשָּׁם וּבְיָדִי שְׁתֵּי מַחְבָּרוֹת וְאַבְקָה </a:t>
            </a:r>
            <a:r>
              <a:rPr lang="he-IL" sz="3600" dirty="0" err="1">
                <a:latin typeface="Fb Textiller" panose="02020503050405020304" pitchFamily="18" charset="-79"/>
                <a:cs typeface="Fb Textiller" panose="02020503050405020304" pitchFamily="18" charset="-79"/>
              </a:rPr>
              <a:t>לַעֲשִׂיַּת</a:t>
            </a:r>
            <a:r>
              <a:rPr lang="he-IL" sz="3600" dirty="0">
                <a:latin typeface="Fb Textiller" panose="02020503050405020304" pitchFamily="18" charset="-79"/>
                <a:cs typeface="Fb Textiller" panose="02020503050405020304" pitchFamily="18" charset="-79"/>
              </a:rPr>
              <a:t> דְּיוֹ וְכֵן קֶסֶת קְטַנָּה לְהַחְזִיק בָּהּ אֶת הַדְּיוֹ. אֵין לְתָאֵר שִׂמְחָתוֹ שֶׁל הָרַב. הַנְּיָר וְהַדְּיוֹ הֵסֵבּוּ לוֹ יוֹתֵר שִׂמְחָה וְנַחַת רוּחַ מֵאֲשֶׁר הַלֶּחֶם שֶׁהֵבֵאתִי לוֹ לְאַחַר רָעָב כֹּה מְמֻשָּׁךְ!".</a:t>
            </a:r>
          </a:p>
          <a:p>
            <a:br>
              <a:rPr lang="he-IL" sz="3600" dirty="0"/>
            </a:br>
            <a:endParaRPr lang="he-IL" sz="3600" dirty="0">
              <a:latin typeface="Fb Textiller" panose="02020503050405020304" pitchFamily="18" charset="-79"/>
              <a:cs typeface="Fb Textiller" panose="02020503050405020304" pitchFamily="18" charset="-79"/>
            </a:endParaRPr>
          </a:p>
        </p:txBody>
      </p:sp>
      <p:pic>
        <p:nvPicPr>
          <p:cNvPr id="10" name="Picture 2" descr="תוצאת תמונה עבור הרבנית חנה">
            <a:extLst>
              <a:ext uri="{FF2B5EF4-FFF2-40B4-BE49-F238E27FC236}">
                <a16:creationId xmlns:a16="http://schemas.microsoft.com/office/drawing/2014/main" id="{3390024B-9A38-45BB-8010-9C4B1D75E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398643" cy="304147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2132405"/>
      </p:ext>
    </p:extLst>
  </p:cSld>
  <p:clrMapOvr>
    <a:masterClrMapping/>
  </p:clrMapOvr>
  <mc:AlternateContent xmlns:mc="http://schemas.openxmlformats.org/markup-compatibility/2006" xmlns:p14="http://schemas.microsoft.com/office/powerpoint/2010/main">
    <mc:Choice Requires="p14">
      <p:transition spd="slow" p14:dur="2000" advTm="34861"/>
    </mc:Choice>
    <mc:Fallback xmlns="">
      <p:transition spd="slow" advTm="348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
        <p14:stopEvt time="32571"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sp>
        <p:nvSpPr>
          <p:cNvPr id="8" name="TextBox 7">
            <a:extLst>
              <a:ext uri="{FF2B5EF4-FFF2-40B4-BE49-F238E27FC236}">
                <a16:creationId xmlns:a16="http://schemas.microsoft.com/office/drawing/2014/main" id="{84C0DF27-A50E-46E4-8191-A5243D7598AC}"/>
              </a:ext>
            </a:extLst>
          </p:cNvPr>
          <p:cNvSpPr txBox="1"/>
          <p:nvPr/>
        </p:nvSpPr>
        <p:spPr>
          <a:xfrm>
            <a:off x="1908313" y="612844"/>
            <a:ext cx="9176454" cy="6186309"/>
          </a:xfrm>
          <a:prstGeom prst="rect">
            <a:avLst/>
          </a:prstGeom>
          <a:noFill/>
        </p:spPr>
        <p:txBody>
          <a:bodyPr wrap="square" rtlCol="1">
            <a:spAutoFit/>
          </a:bodyPr>
          <a:lstStyle/>
          <a:p>
            <a:pPr algn="just"/>
            <a:r>
              <a:rPr lang="he-IL" sz="3600" dirty="0">
                <a:latin typeface="Fb Textiller" panose="02020503050405020304" pitchFamily="18" charset="-79"/>
                <a:cs typeface="Fb Textiller" panose="02020503050405020304" pitchFamily="18" charset="-79"/>
              </a:rPr>
              <a:t>"...יָשַׁבְנוּ לַעֲרִיכַת </a:t>
            </a:r>
            <a:r>
              <a:rPr lang="he-IL" sz="3600" dirty="0" err="1">
                <a:latin typeface="Fb Textiller" panose="02020503050405020304" pitchFamily="18" charset="-79"/>
                <a:cs typeface="Fb Textiller" panose="02020503050405020304" pitchFamily="18" charset="-79"/>
              </a:rPr>
              <a:t>הַ'סֵּדֶר</a:t>
            </a:r>
            <a:r>
              <a:rPr lang="he-IL" sz="3600" dirty="0">
                <a:latin typeface="Fb Textiller" panose="02020503050405020304" pitchFamily="18" charset="-79"/>
                <a:cs typeface="Fb Textiller" panose="02020503050405020304" pitchFamily="18" charset="-79"/>
              </a:rPr>
              <a:t>'. מֵאֲחוֹרֵי הַחַלּוֹן עָמְדוּ נְעָרִים אֲשֶׁר לָעֲגוּ לָנוּ וְחִקּוּ אֶת תְּנוּעוֹתֵינוּ וְאִמְרֵי פִינוּ. מוּבָן שֶׁלַּעֲגֵיהֶם לֹא הִשְׁפִּיעוּ עָלֵינוּ, וְהַסֵּדֶר נִמְשַׁךְ כְּהִלְכָתוֹ..."</a:t>
            </a:r>
          </a:p>
          <a:p>
            <a:pPr algn="just"/>
            <a:endParaRPr lang="he-IL" sz="3600" dirty="0">
              <a:latin typeface="Fb Textiller" panose="02020503050405020304" pitchFamily="18" charset="-79"/>
              <a:cs typeface="Fb Textiller" panose="02020503050405020304" pitchFamily="18" charset="-79"/>
            </a:endParaRPr>
          </a:p>
          <a:p>
            <a:pPr algn="just"/>
            <a:r>
              <a:rPr lang="he-IL" sz="3600" dirty="0">
                <a:latin typeface="Fb Textiller" panose="02020503050405020304" pitchFamily="18" charset="-79"/>
                <a:cs typeface="Fb Textiller" panose="02020503050405020304" pitchFamily="18" charset="-79"/>
              </a:rPr>
              <a:t>"גַּם לְמָחֳרָת בָּעֶרֶב חָגַגְנוּ סֵדֶר לֵיל שֵׁנִי שֶׁל פֶּסַח... נִסִּינוּ בְּכָל כּוֹחֵנוּ לְגָרֵשׁ אֶת רוּחַ </a:t>
            </a:r>
            <a:r>
              <a:rPr lang="he-IL" sz="3600" dirty="0" err="1">
                <a:latin typeface="Fb Textiller" panose="02020503050405020304" pitchFamily="18" charset="-79"/>
                <a:cs typeface="Fb Textiller" panose="02020503050405020304" pitchFamily="18" charset="-79"/>
              </a:rPr>
              <a:t>הַדִּכָּאוֹן</a:t>
            </a:r>
            <a:r>
              <a:rPr lang="he-IL" sz="3600" dirty="0">
                <a:latin typeface="Fb Textiller" panose="02020503050405020304" pitchFamily="18" charset="-79"/>
                <a:cs typeface="Fb Textiller" panose="02020503050405020304" pitchFamily="18" charset="-79"/>
              </a:rPr>
              <a:t> וְהָעַצְבוּת שֶׁשָּׁרְתָה עָלֵינוּ, וּלְפָחוֹת בְּיָמִים אֵלֶּה לִהְיוֹת </a:t>
            </a:r>
            <a:r>
              <a:rPr lang="he-IL" sz="3600" dirty="0" err="1">
                <a:latin typeface="Fb Textiller" panose="02020503050405020304" pitchFamily="18" charset="-79"/>
                <a:cs typeface="Fb Textiller" panose="02020503050405020304" pitchFamily="18" charset="-79"/>
              </a:rPr>
              <a:t>שְׁרוּיִם</a:t>
            </a:r>
            <a:r>
              <a:rPr lang="he-IL" sz="3600" dirty="0">
                <a:latin typeface="Fb Textiller" panose="02020503050405020304" pitchFamily="18" charset="-79"/>
                <a:cs typeface="Fb Textiller" panose="02020503050405020304" pitchFamily="18" charset="-79"/>
              </a:rPr>
              <a:t> בְּשִׂמְחָה. קָשֶׁה הָיָה הַדָּבָר, אַךְ הִתְגַּבַּרְנוּ עַל </a:t>
            </a:r>
            <a:r>
              <a:rPr lang="he-IL" sz="3600" dirty="0" err="1">
                <a:latin typeface="Fb Textiller" panose="02020503050405020304" pitchFamily="18" charset="-79"/>
                <a:cs typeface="Fb Textiller" panose="02020503050405020304" pitchFamily="18" charset="-79"/>
              </a:rPr>
              <a:t>הַכֹּל</a:t>
            </a:r>
            <a:r>
              <a:rPr lang="he-IL" sz="3600" dirty="0">
                <a:latin typeface="Fb Textiller" panose="02020503050405020304" pitchFamily="18" charset="-79"/>
                <a:cs typeface="Fb Textiller" panose="02020503050405020304" pitchFamily="18" charset="-79"/>
              </a:rPr>
              <a:t> וְהִצְלַחְנוּ לְהַשְׁרוֹת סְבִיבֵנוּ רוּחַ שֶׁל שִׂמְחַת חַג".</a:t>
            </a:r>
          </a:p>
          <a:p>
            <a:br>
              <a:rPr lang="he-IL" sz="3600" dirty="0"/>
            </a:br>
            <a:endParaRPr lang="he-IL" sz="3600" dirty="0">
              <a:latin typeface="Fb Textiller" panose="02020503050405020304" pitchFamily="18" charset="-79"/>
              <a:cs typeface="Fb Textiller" panose="02020503050405020304" pitchFamily="18" charset="-79"/>
            </a:endParaRPr>
          </a:p>
        </p:txBody>
      </p:sp>
      <p:pic>
        <p:nvPicPr>
          <p:cNvPr id="10" name="Picture 2" descr="תוצאת תמונה עבור הרבנית חנה">
            <a:extLst>
              <a:ext uri="{FF2B5EF4-FFF2-40B4-BE49-F238E27FC236}">
                <a16:creationId xmlns:a16="http://schemas.microsoft.com/office/drawing/2014/main" id="{83F361B1-F64A-44B6-8A01-2FE71DE75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398643" cy="304147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3396113"/>
      </p:ext>
    </p:extLst>
  </p:cSld>
  <p:clrMapOvr>
    <a:masterClrMapping/>
  </p:clrMapOvr>
  <mc:AlternateContent xmlns:mc="http://schemas.openxmlformats.org/markup-compatibility/2006" xmlns:p14="http://schemas.microsoft.com/office/powerpoint/2010/main">
    <mc:Choice Requires="p14">
      <p:transition spd="slow" p14:dur="2000" advTm="51890"/>
    </mc:Choice>
    <mc:Fallback xmlns="">
      <p:transition spd="slow" advTm="51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
        <p14:stopEvt time="50747"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sp>
        <p:nvSpPr>
          <p:cNvPr id="8" name="TextBox 7">
            <a:extLst>
              <a:ext uri="{FF2B5EF4-FFF2-40B4-BE49-F238E27FC236}">
                <a16:creationId xmlns:a16="http://schemas.microsoft.com/office/drawing/2014/main" id="{84C0DF27-A50E-46E4-8191-A5243D7598AC}"/>
              </a:ext>
            </a:extLst>
          </p:cNvPr>
          <p:cNvSpPr txBox="1"/>
          <p:nvPr/>
        </p:nvSpPr>
        <p:spPr>
          <a:xfrm>
            <a:off x="2120348" y="612844"/>
            <a:ext cx="8964419" cy="5632311"/>
          </a:xfrm>
          <a:prstGeom prst="rect">
            <a:avLst/>
          </a:prstGeom>
          <a:noFill/>
        </p:spPr>
        <p:txBody>
          <a:bodyPr wrap="square" rtlCol="1">
            <a:spAutoFit/>
          </a:bodyPr>
          <a:lstStyle/>
          <a:p>
            <a:pPr algn="just"/>
            <a:r>
              <a:rPr lang="he-IL" sz="3600" dirty="0">
                <a:latin typeface="Fb Textiller" panose="02020503050405020304" pitchFamily="18" charset="-79"/>
                <a:cs typeface="Fb Textiller" panose="02020503050405020304" pitchFamily="18" charset="-79"/>
              </a:rPr>
              <a:t>"עַל </a:t>
            </a:r>
            <a:r>
              <a:rPr lang="he-IL" sz="3600" dirty="0" err="1">
                <a:latin typeface="Fb Textiller" panose="02020503050405020304" pitchFamily="18" charset="-79"/>
                <a:cs typeface="Fb Textiller" panose="02020503050405020304" pitchFamily="18" charset="-79"/>
              </a:rPr>
              <a:t>הַשֻּׁלְחָן</a:t>
            </a:r>
            <a:r>
              <a:rPr lang="he-IL" sz="3600" dirty="0">
                <a:latin typeface="Fb Textiller" panose="02020503050405020304" pitchFamily="18" charset="-79"/>
                <a:cs typeface="Fb Textiller" panose="02020503050405020304" pitchFamily="18" charset="-79"/>
              </a:rPr>
              <a:t> הָיוּ לְבִיבוֹת שֶׁל גְּבִינָה וְכַד שֶׁל קָקָאוֹ. בַּעַל הַבַּיִת כִּבֵּד אוֹתִי לִטְעֹם </a:t>
            </a:r>
            <a:r>
              <a:rPr lang="he-IL" sz="3600" dirty="0" err="1">
                <a:latin typeface="Fb Textiller" panose="02020503050405020304" pitchFamily="18" charset="-79"/>
                <a:cs typeface="Fb Textiller" panose="02020503050405020304" pitchFamily="18" charset="-79"/>
              </a:rPr>
              <a:t>מֵהָאֹכֶל</a:t>
            </a:r>
            <a:r>
              <a:rPr lang="he-IL" sz="3600" dirty="0">
                <a:latin typeface="Fb Textiller" panose="02020503050405020304" pitchFamily="18" charset="-79"/>
                <a:cs typeface="Fb Textiller" panose="02020503050405020304" pitchFamily="18" charset="-79"/>
              </a:rPr>
              <a:t> </a:t>
            </a:r>
            <a:r>
              <a:rPr lang="he-IL" sz="2800" dirty="0">
                <a:latin typeface="Fb Textiller Light" panose="02020503050405020304" pitchFamily="18" charset="-79"/>
                <a:cs typeface="Fb Textiller Light" panose="02020503050405020304" pitchFamily="18" charset="-79"/>
              </a:rPr>
              <a:t>(שֶׁהָיָה כָּשֵׁר), </a:t>
            </a:r>
            <a:r>
              <a:rPr lang="he-IL" sz="3600" dirty="0">
                <a:latin typeface="Fb Textiller" panose="02020503050405020304" pitchFamily="18" charset="-79"/>
                <a:cs typeface="Fb Textiller" panose="02020503050405020304" pitchFamily="18" charset="-79"/>
              </a:rPr>
              <a:t>אַךְ לַמְרוֹת שֶׁשָּׁכַחְתִּי כְּבָר מִזְּמַן אֶת טַעֲמָם שֶׁל מַאֲכָלִים אֵלּוּ, הִתְאַפַּקְתִּי וְלֹא נָגַעְתִּי בָּאֹכֶל. עָשִׂיתִי זֹאת בִּגְלַל כָּבוֹד עַצְמִי, כְּדֵי לֹא לָתֵת לוֹ אֶת הַתְּחוּשָׁה שֶׁהֶאֱכִיל אִישׁ רָעֵב. כְּשֶׁיָּצָאתִי מֵהַבַּיִת, הָיִיתִי שְׂבֵעַת רָצוֹן בְּיוֹתֵר מִכָּךְ שֶׁעָמַדְתִּי בְּ'</a:t>
            </a:r>
            <a:r>
              <a:rPr lang="he-IL" sz="3600" dirty="0" err="1">
                <a:latin typeface="Fb Textiller" panose="02020503050405020304" pitchFamily="18" charset="-79"/>
                <a:cs typeface="Fb Textiller" panose="02020503050405020304" pitchFamily="18" charset="-79"/>
              </a:rPr>
              <a:t>נִסָּיוֹן</a:t>
            </a:r>
            <a:r>
              <a:rPr lang="he-IL" sz="3600" dirty="0">
                <a:latin typeface="Fb Textiller" panose="02020503050405020304" pitchFamily="18" charset="-79"/>
                <a:cs typeface="Fb Textiller" panose="02020503050405020304" pitchFamily="18" charset="-79"/>
              </a:rPr>
              <a:t>' זֶה. אֵינֶנִּי מְאַחֶלֶת לְאַף אֶחָד </a:t>
            </a:r>
            <a:r>
              <a:rPr lang="he-IL" sz="3600" dirty="0" err="1">
                <a:latin typeface="Fb Textiller" panose="02020503050405020304" pitchFamily="18" charset="-79"/>
                <a:cs typeface="Fb Textiller" panose="02020503050405020304" pitchFamily="18" charset="-79"/>
              </a:rPr>
              <a:t>חֲוָיָה</a:t>
            </a:r>
            <a:r>
              <a:rPr lang="he-IL" sz="3600" dirty="0">
                <a:latin typeface="Fb Textiller" panose="02020503050405020304" pitchFamily="18" charset="-79"/>
                <a:cs typeface="Fb Textiller" panose="02020503050405020304" pitchFamily="18" charset="-79"/>
              </a:rPr>
              <a:t> כָּזוֹ! זֶה דּוֹרֵשׁ בֶּאֱמֶת תַּקִּיפוּת רַבָּה וְכֹשֶׁר-הִתְנַגְּדוּת..."</a:t>
            </a:r>
          </a:p>
          <a:p>
            <a:pPr algn="just"/>
            <a:br>
              <a:rPr lang="he-IL" sz="3600" dirty="0"/>
            </a:br>
            <a:endParaRPr lang="he-IL" sz="3600" dirty="0">
              <a:latin typeface="Fb Textiller" panose="02020503050405020304" pitchFamily="18" charset="-79"/>
              <a:cs typeface="Fb Textiller" panose="02020503050405020304" pitchFamily="18" charset="-79"/>
            </a:endParaRPr>
          </a:p>
        </p:txBody>
      </p:sp>
      <p:pic>
        <p:nvPicPr>
          <p:cNvPr id="10" name="Picture 2" descr="תוצאת תמונה עבור הרבנית חנה">
            <a:extLst>
              <a:ext uri="{FF2B5EF4-FFF2-40B4-BE49-F238E27FC236}">
                <a16:creationId xmlns:a16="http://schemas.microsoft.com/office/drawing/2014/main" id="{C5A15517-1ADE-423B-B410-519EA696E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398643" cy="304147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2952106"/>
      </p:ext>
    </p:extLst>
  </p:cSld>
  <p:clrMapOvr>
    <a:masterClrMapping/>
  </p:clrMapOvr>
  <mc:AlternateContent xmlns:mc="http://schemas.openxmlformats.org/markup-compatibility/2006" xmlns:p14="http://schemas.microsoft.com/office/powerpoint/2010/main">
    <mc:Choice Requires="p14">
      <p:transition spd="slow" p14:dur="2000" advTm="51774"/>
    </mc:Choice>
    <mc:Fallback xmlns="">
      <p:transition spd="slow" advTm="51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
        <p14:stopEvt time="51556"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AA92AF0C-1461-4752-847F-A641C3FB2FD8}"/>
              </a:ext>
            </a:extLst>
          </p:cNvPr>
          <p:cNvGrpSpPr/>
          <p:nvPr/>
        </p:nvGrpSpPr>
        <p:grpSpPr>
          <a:xfrm>
            <a:off x="0" y="0"/>
            <a:ext cx="12192000" cy="6858000"/>
            <a:chOff x="924842" y="0"/>
            <a:chExt cx="11267158" cy="6858000"/>
          </a:xfrm>
        </p:grpSpPr>
        <p:pic>
          <p:nvPicPr>
            <p:cNvPr id="5" name="תמונה 4">
              <a:extLst>
                <a:ext uri="{FF2B5EF4-FFF2-40B4-BE49-F238E27FC236}">
                  <a16:creationId xmlns:a16="http://schemas.microsoft.com/office/drawing/2014/main" id="{A65A1A09-1F2E-4EEB-A3D8-DC5E708E0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421" y="0"/>
              <a:ext cx="5633579" cy="6858000"/>
            </a:xfrm>
            <a:prstGeom prst="rect">
              <a:avLst/>
            </a:prstGeom>
          </p:spPr>
        </p:pic>
        <p:pic>
          <p:nvPicPr>
            <p:cNvPr id="6" name="תמונה 5">
              <a:extLst>
                <a:ext uri="{FF2B5EF4-FFF2-40B4-BE49-F238E27FC236}">
                  <a16:creationId xmlns:a16="http://schemas.microsoft.com/office/drawing/2014/main" id="{3DF08284-70E2-474C-AED4-30F5AEA5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4842" y="0"/>
              <a:ext cx="5633579" cy="6858000"/>
            </a:xfrm>
            <a:prstGeom prst="rect">
              <a:avLst/>
            </a:prstGeom>
          </p:spPr>
        </p:pic>
      </p:grpSp>
      <p:sp>
        <p:nvSpPr>
          <p:cNvPr id="8" name="TextBox 7">
            <a:extLst>
              <a:ext uri="{FF2B5EF4-FFF2-40B4-BE49-F238E27FC236}">
                <a16:creationId xmlns:a16="http://schemas.microsoft.com/office/drawing/2014/main" id="{84C0DF27-A50E-46E4-8191-A5243D7598AC}"/>
              </a:ext>
            </a:extLst>
          </p:cNvPr>
          <p:cNvSpPr txBox="1"/>
          <p:nvPr/>
        </p:nvSpPr>
        <p:spPr>
          <a:xfrm>
            <a:off x="923730" y="612844"/>
            <a:ext cx="10161037" cy="6186309"/>
          </a:xfrm>
          <a:prstGeom prst="rect">
            <a:avLst/>
          </a:prstGeom>
          <a:noFill/>
        </p:spPr>
        <p:txBody>
          <a:bodyPr wrap="square" rtlCol="1">
            <a:spAutoFit/>
          </a:bodyPr>
          <a:lstStyle/>
          <a:p>
            <a:pPr algn="just"/>
            <a:r>
              <a:rPr lang="he-IL" sz="3600" dirty="0">
                <a:latin typeface="Fb Textiller" panose="02020503050405020304" pitchFamily="18" charset="-79"/>
                <a:cs typeface="Fb Textiller" panose="02020503050405020304" pitchFamily="18" charset="-79"/>
              </a:rPr>
              <a:t>"מַעֲשֶׂה בַּיְּהוּדִי שֶׁהֻגְלָה </a:t>
            </a:r>
            <a:r>
              <a:rPr lang="he-IL" sz="3600" dirty="0" err="1">
                <a:latin typeface="Fb Textiller" panose="02020503050405020304" pitchFamily="18" charset="-79"/>
                <a:cs typeface="Fb Textiller" panose="02020503050405020304" pitchFamily="18" charset="-79"/>
              </a:rPr>
              <a:t>לְצִיאִילִי</a:t>
            </a:r>
            <a:r>
              <a:rPr lang="he-IL" sz="3600" dirty="0">
                <a:latin typeface="Fb Textiller" panose="02020503050405020304" pitchFamily="18" charset="-79"/>
                <a:cs typeface="Fb Textiller" panose="02020503050405020304" pitchFamily="18" charset="-79"/>
              </a:rPr>
              <a:t>, שֶׁבְּאַחַד הַיָּמִים הִצְטָרְפוּ אֵלָיו אִשְׁתּוֹ וּבִתָּם. עַל אַף שֶׁהַמִּשְׁפָּחָה אֻחֲדָה שׁוּב – לֹא הוּקַל מַצָּבוֹ בִּמְאוּמָה. </a:t>
            </a:r>
          </a:p>
          <a:p>
            <a:pPr algn="just"/>
            <a:r>
              <a:rPr lang="he-IL" sz="3600" dirty="0">
                <a:latin typeface="Fb Textiller" panose="02020503050405020304" pitchFamily="18" charset="-79"/>
                <a:cs typeface="Fb Textiller" panose="02020503050405020304" pitchFamily="18" charset="-79"/>
              </a:rPr>
              <a:t>פַּעַם בָּא לְבַקֵּר בְּבֵיתֵנוּ. פָּנָיו הָיוּ נְפוּחוֹת </a:t>
            </a:r>
            <a:r>
              <a:rPr lang="he-IL" sz="3600" dirty="0" err="1">
                <a:latin typeface="Fb Textiller" panose="02020503050405020304" pitchFamily="18" charset="-79"/>
                <a:cs typeface="Fb Textiller" panose="02020503050405020304" pitchFamily="18" charset="-79"/>
              </a:rPr>
              <a:t>וּצְהֻבּוֹת</a:t>
            </a:r>
            <a:r>
              <a:rPr lang="he-IL" sz="3600" dirty="0">
                <a:latin typeface="Fb Textiller" panose="02020503050405020304" pitchFamily="18" charset="-79"/>
                <a:cs typeface="Fb Textiller" panose="02020503050405020304" pitchFamily="18" charset="-79"/>
              </a:rPr>
              <a:t> לֹא עָלֵינוּ, </a:t>
            </a:r>
            <a:r>
              <a:rPr lang="he-IL" sz="3600" dirty="0" err="1">
                <a:latin typeface="Fb Textiller" panose="02020503050405020304" pitchFamily="18" charset="-79"/>
                <a:cs typeface="Fb Textiller" panose="02020503050405020304" pitchFamily="18" charset="-79"/>
              </a:rPr>
              <a:t>וְנִכַּר</a:t>
            </a:r>
            <a:r>
              <a:rPr lang="he-IL" sz="3600" dirty="0">
                <a:latin typeface="Fb Textiller" panose="02020503050405020304" pitchFamily="18" charset="-79"/>
                <a:cs typeface="Fb Textiller" panose="02020503050405020304" pitchFamily="18" charset="-79"/>
              </a:rPr>
              <a:t> הָיָה כִּי זְמַן רַב לֹא בָּא כָּל אֹכֶל לְפִיו. עַל </a:t>
            </a:r>
            <a:r>
              <a:rPr lang="he-IL" sz="3600" dirty="0" err="1">
                <a:latin typeface="Fb Textiller" panose="02020503050405020304" pitchFamily="18" charset="-79"/>
                <a:cs typeface="Fb Textiller" panose="02020503050405020304" pitchFamily="18" charset="-79"/>
              </a:rPr>
              <a:t>הַשֻּׁלְחָן</a:t>
            </a:r>
            <a:r>
              <a:rPr lang="he-IL" sz="3600" dirty="0">
                <a:latin typeface="Fb Textiller" panose="02020503050405020304" pitchFamily="18" charset="-79"/>
                <a:cs typeface="Fb Textiller" panose="02020503050405020304" pitchFamily="18" charset="-79"/>
              </a:rPr>
              <a:t> הָיוּ מֻנָּחוֹת מִסְפַּר חֲתִיכוֹת לֶחֶם. בִּרְאוֹתִי אֶת מַצָּבוֹ הֶחָמוּר, הִגַּשְׁתִּי לוֹ אֶת הַלֶּחֶם – עַל אַף שֶׁהָיוּ אֵלֶּה חֲתִיכוֹת הַלֶּחֶם הָאַחֲרוֹנוֹת וְלֹא הָיָה לָנוּ כָּל </a:t>
            </a:r>
            <a:r>
              <a:rPr lang="he-IL" sz="3600" dirty="0" err="1">
                <a:latin typeface="Fb Textiller" panose="02020503050405020304" pitchFamily="18" charset="-79"/>
                <a:cs typeface="Fb Textiller" panose="02020503050405020304" pitchFamily="18" charset="-79"/>
              </a:rPr>
              <a:t>סִכּוּי</a:t>
            </a:r>
            <a:r>
              <a:rPr lang="he-IL" sz="3600" dirty="0">
                <a:latin typeface="Fb Textiller" panose="02020503050405020304" pitchFamily="18" charset="-79"/>
                <a:cs typeface="Fb Textiller" panose="02020503050405020304" pitchFamily="18" charset="-79"/>
              </a:rPr>
              <a:t> לְקַבֵּל פַּת לֶחֶם לְיוֹם הַמָּחֳרָת..."</a:t>
            </a:r>
          </a:p>
          <a:p>
            <a:pPr algn="just"/>
            <a:br>
              <a:rPr lang="he-IL" sz="3600" dirty="0">
                <a:latin typeface="Fb Textiller" panose="02020503050405020304" pitchFamily="18" charset="-79"/>
                <a:cs typeface="Fb Textiller" panose="02020503050405020304" pitchFamily="18" charset="-79"/>
              </a:rPr>
            </a:br>
            <a:endParaRPr lang="he-IL" sz="3600" dirty="0">
              <a:latin typeface="Fb Textiller" panose="02020503050405020304" pitchFamily="18" charset="-79"/>
              <a:cs typeface="Fb Textiller" panose="02020503050405020304" pitchFamily="18" charset="-79"/>
            </a:endParaRPr>
          </a:p>
        </p:txBody>
      </p:sp>
      <p:pic>
        <p:nvPicPr>
          <p:cNvPr id="10" name="Picture 2" descr="תוצאת תמונה עבור הרבנית חנה">
            <a:extLst>
              <a:ext uri="{FF2B5EF4-FFF2-40B4-BE49-F238E27FC236}">
                <a16:creationId xmlns:a16="http://schemas.microsoft.com/office/drawing/2014/main" id="{581FC272-B271-4F80-924B-8F0FB53A8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398643" cy="304147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0442549"/>
      </p:ext>
    </p:extLst>
  </p:cSld>
  <p:clrMapOvr>
    <a:masterClrMapping/>
  </p:clrMapOvr>
  <mc:AlternateContent xmlns:mc="http://schemas.openxmlformats.org/markup-compatibility/2006" xmlns:p14="http://schemas.microsoft.com/office/powerpoint/2010/main">
    <mc:Choice Requires="p14">
      <p:transition spd="slow" p14:dur="2000" advTm="59940"/>
    </mc:Choice>
    <mc:Fallback xmlns="">
      <p:transition spd="slow" advTm="59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childTnLst>
                                </p:cTn>
                              </p:par>
                            </p:childTnLst>
                          </p:cTn>
                        </p:par>
                        <p:par>
                          <p:cTn id="8" fill="hold">
                            <p:stCondLst>
                              <p:cond delay="12900"/>
                            </p:stCondLst>
                            <p:childTnLst>
                              <p:par>
                                <p:cTn id="9" presetID="10" presetClass="entr" presetSubtype="0" fill="hold" nodeType="afterEffect">
                                  <p:stCondLst>
                                    <p:cond delay="5000"/>
                                  </p:stCondLst>
                                  <p:iterate type="lt">
                                    <p:tmPct val="10000"/>
                                  </p:iterate>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75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
        <p14:stopEvt time="59940"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7"/>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3"/>
</p:tagLst>
</file>

<file path=ppt/tags/tag4.xml><?xml version="1.0" encoding="utf-8"?>
<p:tagLst xmlns:a="http://schemas.openxmlformats.org/drawingml/2006/main" xmlns:r="http://schemas.openxmlformats.org/officeDocument/2006/relationships" xmlns:p="http://schemas.openxmlformats.org/presentationml/2006/main">
  <p:tag name="TIMING" val="|3.5|28.7"/>
</p:tagLst>
</file>

<file path=ppt/tags/tag5.xml><?xml version="1.0" encoding="utf-8"?>
<p:tagLst xmlns:a="http://schemas.openxmlformats.org/drawingml/2006/main" xmlns:r="http://schemas.openxmlformats.org/officeDocument/2006/relationships" xmlns:p="http://schemas.openxmlformats.org/presentationml/2006/main">
  <p:tag name="TIMING" val="|2.5|17.1|29.5"/>
</p:tagLst>
</file>

<file path=ppt/tags/tag6.xml><?xml version="1.0" encoding="utf-8"?>
<p:tagLst xmlns:a="http://schemas.openxmlformats.org/drawingml/2006/main" xmlns:r="http://schemas.openxmlformats.org/officeDocument/2006/relationships" xmlns:p="http://schemas.openxmlformats.org/presentationml/2006/main">
  <p:tag name="TIMING" val="|3.3|44.4"/>
</p:tagLst>
</file>

<file path=ppt/tags/tag7.xml><?xml version="1.0" encoding="utf-8"?>
<p:tagLst xmlns:a="http://schemas.openxmlformats.org/drawingml/2006/main" xmlns:r="http://schemas.openxmlformats.org/officeDocument/2006/relationships" xmlns:p="http://schemas.openxmlformats.org/presentationml/2006/main">
  <p:tag name="TIMING" val="|3.7|53"/>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432</Words>
  <Application>Microsoft Office PowerPoint</Application>
  <PresentationFormat>מסך רחב</PresentationFormat>
  <Paragraphs>16</Paragraphs>
  <Slides>7</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7</vt:i4>
      </vt:variant>
    </vt:vector>
  </HeadingPairs>
  <TitlesOfParts>
    <vt:vector size="15" baseType="lpstr">
      <vt:lpstr>Fb Textiller Light</vt:lpstr>
      <vt:lpstr>Calibri Light</vt:lpstr>
      <vt:lpstr>Calibri</vt:lpstr>
      <vt:lpstr>Arial</vt:lpstr>
      <vt:lpstr>Fb Textiller</vt:lpstr>
      <vt:lpstr>Times New Roman</vt:lpstr>
      <vt:lpstr>Fb Pere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dc:creator>
  <cp:lastModifiedBy>משתמש</cp:lastModifiedBy>
  <cp:revision>11</cp:revision>
  <dcterms:created xsi:type="dcterms:W3CDTF">2017-09-23T17:39:40Z</dcterms:created>
  <dcterms:modified xsi:type="dcterms:W3CDTF">2017-09-24T17:43:33Z</dcterms:modified>
</cp:coreProperties>
</file>