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48" r:id="rId1"/>
  </p:sldMasterIdLst>
  <p:sldIdLst>
    <p:sldId id="284" r:id="rId2"/>
    <p:sldId id="258" r:id="rId3"/>
    <p:sldId id="265" r:id="rId4"/>
    <p:sldId id="261" r:id="rId5"/>
    <p:sldId id="257" r:id="rId6"/>
    <p:sldId id="267" r:id="rId7"/>
    <p:sldId id="268" r:id="rId8"/>
    <p:sldId id="269"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5" r:id="rId22"/>
    <p:sldId id="283" r:id="rId23"/>
    <p:sldId id="259" r:id="rId24"/>
  </p:sldIdLst>
  <p:sldSz cx="12192000" cy="6858000"/>
  <p:notesSz cx="6858000" cy="9144000"/>
  <p:embeddedFontLst>
    <p:embeddedFont>
      <p:font typeface="Anomalia ML v2 AAA" panose="00000500000000000000" pitchFamily="50" charset="-79"/>
      <p:regular r:id="rId25"/>
      <p:bold r:id="rId26"/>
    </p:embeddedFont>
    <p:embeddedFont>
      <p:font typeface="Anomalia ML v2 AAA Light" panose="00000400000000000000" pitchFamily="50" charset="-79"/>
      <p:regular r:id="rId27"/>
    </p:embeddedFont>
    <p:embeddedFont>
      <p:font typeface="Anomalia ML v2 AAA UltraBold" panose="00000900000000000000" pitchFamily="50" charset="-79"/>
      <p:bold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Fb Matritsa" panose="00000500000000000000" pitchFamily="50" charset="-79"/>
      <p:regular r:id="rId35"/>
    </p:embeddedFont>
    <p:embeddedFont>
      <p:font typeface="Fb Matritsa Bold" panose="00000500000000000000" pitchFamily="50" charset="-79"/>
      <p:regular r:id="rId36"/>
    </p:embeddedFont>
    <p:embeddedFont>
      <p:font typeface="Fb Matritsa Light" panose="00000500000000000000" pitchFamily="50" charset="-79"/>
      <p:regular r:id="rId37"/>
    </p:embeddedFont>
    <p:embeddedFont>
      <p:font typeface="Fb Tamlil" panose="02020503050405020304" pitchFamily="18" charset="-79"/>
      <p:regular r:id="rId38"/>
      <p:bold r:id="rId39"/>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3795"/>
    <a:srgbClr val="01BBD6"/>
    <a:srgbClr val="CAECF6"/>
    <a:srgbClr val="B9F7FF"/>
    <a:srgbClr val="D9D2EE"/>
    <a:srgbClr val="6C56A4"/>
    <a:srgbClr val="85365A"/>
    <a:srgbClr val="A74465"/>
    <a:srgbClr val="A25D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CEAAA20-8B6F-4293-835D-F104CC9C5D4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67C9EFA3-299B-41EE-AF44-317F1EA02A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940AD973-278D-474B-BFC6-24B5FBCA88FD}"/>
              </a:ext>
            </a:extLst>
          </p:cNvPr>
          <p:cNvSpPr>
            <a:spLocks noGrp="1"/>
          </p:cNvSpPr>
          <p:nvPr>
            <p:ph type="dt" sz="half" idx="10"/>
          </p:nvPr>
        </p:nvSpPr>
        <p:spPr/>
        <p:txBody>
          <a:bodyPr/>
          <a:lstStyle/>
          <a:p>
            <a:fld id="{4384FF92-DF56-4958-8E59-9F32A552F510}" type="datetimeFigureOut">
              <a:rPr lang="he-IL" smtClean="0"/>
              <a:t>כ"ח/תשרי/תשפ"ב</a:t>
            </a:fld>
            <a:endParaRPr lang="he-IL"/>
          </a:p>
        </p:txBody>
      </p:sp>
      <p:sp>
        <p:nvSpPr>
          <p:cNvPr id="5" name="מציין מיקום של כותרת תחתונה 4">
            <a:extLst>
              <a:ext uri="{FF2B5EF4-FFF2-40B4-BE49-F238E27FC236}">
                <a16:creationId xmlns:a16="http://schemas.microsoft.com/office/drawing/2014/main" id="{2268B37F-1C9B-4F92-843B-4E8EE4BC252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B1E698E-EA11-422A-A828-30E006710466}"/>
              </a:ext>
            </a:extLst>
          </p:cNvPr>
          <p:cNvSpPr>
            <a:spLocks noGrp="1"/>
          </p:cNvSpPr>
          <p:nvPr>
            <p:ph type="sldNum" sz="quarter" idx="12"/>
          </p:nvPr>
        </p:nvSpPr>
        <p:spPr/>
        <p:txBody>
          <a:bodyPr/>
          <a:lstStyle/>
          <a:p>
            <a:fld id="{19085DD1-05F7-4E55-A582-92D330AC8282}" type="slidenum">
              <a:rPr lang="he-IL" smtClean="0"/>
              <a:t>‹#›</a:t>
            </a:fld>
            <a:endParaRPr lang="he-IL"/>
          </a:p>
        </p:txBody>
      </p:sp>
    </p:spTree>
    <p:extLst>
      <p:ext uri="{BB962C8B-B14F-4D97-AF65-F5344CB8AC3E}">
        <p14:creationId xmlns:p14="http://schemas.microsoft.com/office/powerpoint/2010/main" val="4120033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C9412BD-CF82-48D9-8E42-1595AB527DD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5022FE9-C562-4C8B-AC23-7F5CE9A4497E}"/>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5DC0223-F1B2-4ABF-8576-DB06BD28887E}"/>
              </a:ext>
            </a:extLst>
          </p:cNvPr>
          <p:cNvSpPr>
            <a:spLocks noGrp="1"/>
          </p:cNvSpPr>
          <p:nvPr>
            <p:ph type="dt" sz="half" idx="10"/>
          </p:nvPr>
        </p:nvSpPr>
        <p:spPr/>
        <p:txBody>
          <a:bodyPr/>
          <a:lstStyle/>
          <a:p>
            <a:fld id="{4384FF92-DF56-4958-8E59-9F32A552F510}" type="datetimeFigureOut">
              <a:rPr lang="he-IL" smtClean="0"/>
              <a:t>כ"ח/תשרי/תשפ"ב</a:t>
            </a:fld>
            <a:endParaRPr lang="he-IL"/>
          </a:p>
        </p:txBody>
      </p:sp>
      <p:sp>
        <p:nvSpPr>
          <p:cNvPr id="5" name="מציין מיקום של כותרת תחתונה 4">
            <a:extLst>
              <a:ext uri="{FF2B5EF4-FFF2-40B4-BE49-F238E27FC236}">
                <a16:creationId xmlns:a16="http://schemas.microsoft.com/office/drawing/2014/main" id="{6C29D24D-E023-45EA-8010-0BA28FF625C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3B05295-2520-483A-BA3E-514DFBA82861}"/>
              </a:ext>
            </a:extLst>
          </p:cNvPr>
          <p:cNvSpPr>
            <a:spLocks noGrp="1"/>
          </p:cNvSpPr>
          <p:nvPr>
            <p:ph type="sldNum" sz="quarter" idx="12"/>
          </p:nvPr>
        </p:nvSpPr>
        <p:spPr/>
        <p:txBody>
          <a:bodyPr/>
          <a:lstStyle/>
          <a:p>
            <a:fld id="{19085DD1-05F7-4E55-A582-92D330AC8282}" type="slidenum">
              <a:rPr lang="he-IL" smtClean="0"/>
              <a:t>‹#›</a:t>
            </a:fld>
            <a:endParaRPr lang="he-IL"/>
          </a:p>
        </p:txBody>
      </p:sp>
    </p:spTree>
    <p:extLst>
      <p:ext uri="{BB962C8B-B14F-4D97-AF65-F5344CB8AC3E}">
        <p14:creationId xmlns:p14="http://schemas.microsoft.com/office/powerpoint/2010/main" val="301632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998F9950-9FF3-40DF-8B5F-72704BDF0A3D}"/>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4C9B8569-413B-42A8-91C3-C6405824522C}"/>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21AE75D-474F-4576-80E0-D6F950713824}"/>
              </a:ext>
            </a:extLst>
          </p:cNvPr>
          <p:cNvSpPr>
            <a:spLocks noGrp="1"/>
          </p:cNvSpPr>
          <p:nvPr>
            <p:ph type="dt" sz="half" idx="10"/>
          </p:nvPr>
        </p:nvSpPr>
        <p:spPr/>
        <p:txBody>
          <a:bodyPr/>
          <a:lstStyle/>
          <a:p>
            <a:fld id="{4384FF92-DF56-4958-8E59-9F32A552F510}" type="datetimeFigureOut">
              <a:rPr lang="he-IL" smtClean="0"/>
              <a:t>כ"ח/תשרי/תשפ"ב</a:t>
            </a:fld>
            <a:endParaRPr lang="he-IL"/>
          </a:p>
        </p:txBody>
      </p:sp>
      <p:sp>
        <p:nvSpPr>
          <p:cNvPr id="5" name="מציין מיקום של כותרת תחתונה 4">
            <a:extLst>
              <a:ext uri="{FF2B5EF4-FFF2-40B4-BE49-F238E27FC236}">
                <a16:creationId xmlns:a16="http://schemas.microsoft.com/office/drawing/2014/main" id="{559FB241-F8EF-4F2B-A14F-335BB8FD9D2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E51188D-D499-4622-A1A2-CD916C3341AA}"/>
              </a:ext>
            </a:extLst>
          </p:cNvPr>
          <p:cNvSpPr>
            <a:spLocks noGrp="1"/>
          </p:cNvSpPr>
          <p:nvPr>
            <p:ph type="sldNum" sz="quarter" idx="12"/>
          </p:nvPr>
        </p:nvSpPr>
        <p:spPr/>
        <p:txBody>
          <a:bodyPr/>
          <a:lstStyle/>
          <a:p>
            <a:fld id="{19085DD1-05F7-4E55-A582-92D330AC8282}" type="slidenum">
              <a:rPr lang="he-IL" smtClean="0"/>
              <a:t>‹#›</a:t>
            </a:fld>
            <a:endParaRPr lang="he-IL"/>
          </a:p>
        </p:txBody>
      </p:sp>
    </p:spTree>
    <p:extLst>
      <p:ext uri="{BB962C8B-B14F-4D97-AF65-F5344CB8AC3E}">
        <p14:creationId xmlns:p14="http://schemas.microsoft.com/office/powerpoint/2010/main" val="282890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D2CA0E6-271F-49AB-B263-041AB7D3CEC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1FCD85C-95F7-4EC2-B196-B125BBD95837}"/>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E4534BF-7CC3-45E3-B9E2-0D7015A24003}"/>
              </a:ext>
            </a:extLst>
          </p:cNvPr>
          <p:cNvSpPr>
            <a:spLocks noGrp="1"/>
          </p:cNvSpPr>
          <p:nvPr>
            <p:ph type="dt" sz="half" idx="10"/>
          </p:nvPr>
        </p:nvSpPr>
        <p:spPr/>
        <p:txBody>
          <a:bodyPr/>
          <a:lstStyle/>
          <a:p>
            <a:fld id="{4384FF92-DF56-4958-8E59-9F32A552F510}" type="datetimeFigureOut">
              <a:rPr lang="he-IL" smtClean="0"/>
              <a:t>כ"ח/תשרי/תשפ"ב</a:t>
            </a:fld>
            <a:endParaRPr lang="he-IL"/>
          </a:p>
        </p:txBody>
      </p:sp>
      <p:sp>
        <p:nvSpPr>
          <p:cNvPr id="5" name="מציין מיקום של כותרת תחתונה 4">
            <a:extLst>
              <a:ext uri="{FF2B5EF4-FFF2-40B4-BE49-F238E27FC236}">
                <a16:creationId xmlns:a16="http://schemas.microsoft.com/office/drawing/2014/main" id="{F620DD16-0807-426E-9305-84D4507C776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753C4C3-24D6-415B-A369-43A5E7B7B193}"/>
              </a:ext>
            </a:extLst>
          </p:cNvPr>
          <p:cNvSpPr>
            <a:spLocks noGrp="1"/>
          </p:cNvSpPr>
          <p:nvPr>
            <p:ph type="sldNum" sz="quarter" idx="12"/>
          </p:nvPr>
        </p:nvSpPr>
        <p:spPr/>
        <p:txBody>
          <a:bodyPr/>
          <a:lstStyle/>
          <a:p>
            <a:fld id="{19085DD1-05F7-4E55-A582-92D330AC8282}" type="slidenum">
              <a:rPr lang="he-IL" smtClean="0"/>
              <a:t>‹#›</a:t>
            </a:fld>
            <a:endParaRPr lang="he-IL"/>
          </a:p>
        </p:txBody>
      </p:sp>
    </p:spTree>
    <p:extLst>
      <p:ext uri="{BB962C8B-B14F-4D97-AF65-F5344CB8AC3E}">
        <p14:creationId xmlns:p14="http://schemas.microsoft.com/office/powerpoint/2010/main" val="800211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02F420-1A3B-439B-ADB3-90E101004569}"/>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E4C38520-53A4-494B-A27F-A9218AAD1C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D9854401-5344-443B-81E0-FB631A8BE3DF}"/>
              </a:ext>
            </a:extLst>
          </p:cNvPr>
          <p:cNvSpPr>
            <a:spLocks noGrp="1"/>
          </p:cNvSpPr>
          <p:nvPr>
            <p:ph type="dt" sz="half" idx="10"/>
          </p:nvPr>
        </p:nvSpPr>
        <p:spPr/>
        <p:txBody>
          <a:bodyPr/>
          <a:lstStyle/>
          <a:p>
            <a:fld id="{4384FF92-DF56-4958-8E59-9F32A552F510}" type="datetimeFigureOut">
              <a:rPr lang="he-IL" smtClean="0"/>
              <a:t>כ"ח/תשרי/תשפ"ב</a:t>
            </a:fld>
            <a:endParaRPr lang="he-IL"/>
          </a:p>
        </p:txBody>
      </p:sp>
      <p:sp>
        <p:nvSpPr>
          <p:cNvPr id="5" name="מציין מיקום של כותרת תחתונה 4">
            <a:extLst>
              <a:ext uri="{FF2B5EF4-FFF2-40B4-BE49-F238E27FC236}">
                <a16:creationId xmlns:a16="http://schemas.microsoft.com/office/drawing/2014/main" id="{C351FBD8-B5C4-4AAC-A0F2-36A89055AB6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04B8C91-6608-4937-BD53-86FE92429925}"/>
              </a:ext>
            </a:extLst>
          </p:cNvPr>
          <p:cNvSpPr>
            <a:spLocks noGrp="1"/>
          </p:cNvSpPr>
          <p:nvPr>
            <p:ph type="sldNum" sz="quarter" idx="12"/>
          </p:nvPr>
        </p:nvSpPr>
        <p:spPr/>
        <p:txBody>
          <a:bodyPr/>
          <a:lstStyle/>
          <a:p>
            <a:fld id="{19085DD1-05F7-4E55-A582-92D330AC8282}" type="slidenum">
              <a:rPr lang="he-IL" smtClean="0"/>
              <a:t>‹#›</a:t>
            </a:fld>
            <a:endParaRPr lang="he-IL"/>
          </a:p>
        </p:txBody>
      </p:sp>
    </p:spTree>
    <p:extLst>
      <p:ext uri="{BB962C8B-B14F-4D97-AF65-F5344CB8AC3E}">
        <p14:creationId xmlns:p14="http://schemas.microsoft.com/office/powerpoint/2010/main" val="248536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7AADD9C-A951-4101-AEEB-13EDC5315D7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6AE6D6B-6F06-4F67-8FAA-FF1BE0C12147}"/>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B14B5CAD-276D-4F66-8BDD-0F613E62D48C}"/>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93C55598-E0CA-44FF-A212-6C830A32BF3C}"/>
              </a:ext>
            </a:extLst>
          </p:cNvPr>
          <p:cNvSpPr>
            <a:spLocks noGrp="1"/>
          </p:cNvSpPr>
          <p:nvPr>
            <p:ph type="dt" sz="half" idx="10"/>
          </p:nvPr>
        </p:nvSpPr>
        <p:spPr/>
        <p:txBody>
          <a:bodyPr/>
          <a:lstStyle/>
          <a:p>
            <a:fld id="{4384FF92-DF56-4958-8E59-9F32A552F510}" type="datetimeFigureOut">
              <a:rPr lang="he-IL" smtClean="0"/>
              <a:t>כ"ח/תשרי/תשפ"ב</a:t>
            </a:fld>
            <a:endParaRPr lang="he-IL"/>
          </a:p>
        </p:txBody>
      </p:sp>
      <p:sp>
        <p:nvSpPr>
          <p:cNvPr id="6" name="מציין מיקום של כותרת תחתונה 5">
            <a:extLst>
              <a:ext uri="{FF2B5EF4-FFF2-40B4-BE49-F238E27FC236}">
                <a16:creationId xmlns:a16="http://schemas.microsoft.com/office/drawing/2014/main" id="{C35D8123-4449-47DD-9BC5-1056A271CDC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3CF1E88-5018-4E0A-95AE-D22CB0D15C2A}"/>
              </a:ext>
            </a:extLst>
          </p:cNvPr>
          <p:cNvSpPr>
            <a:spLocks noGrp="1"/>
          </p:cNvSpPr>
          <p:nvPr>
            <p:ph type="sldNum" sz="quarter" idx="12"/>
          </p:nvPr>
        </p:nvSpPr>
        <p:spPr/>
        <p:txBody>
          <a:bodyPr/>
          <a:lstStyle/>
          <a:p>
            <a:fld id="{19085DD1-05F7-4E55-A582-92D330AC8282}" type="slidenum">
              <a:rPr lang="he-IL" smtClean="0"/>
              <a:t>‹#›</a:t>
            </a:fld>
            <a:endParaRPr lang="he-IL"/>
          </a:p>
        </p:txBody>
      </p:sp>
    </p:spTree>
    <p:extLst>
      <p:ext uri="{BB962C8B-B14F-4D97-AF65-F5344CB8AC3E}">
        <p14:creationId xmlns:p14="http://schemas.microsoft.com/office/powerpoint/2010/main" val="1567114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455CAAA-D6C8-4051-8605-72C3A981BBD5}"/>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B73B6AF-EE53-4003-9228-0A0CC21AC3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BBB97726-4DB8-48E9-BD00-38BACD624C5B}"/>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5C371F28-AC60-4F98-BCBE-D0D52C9A3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4672C2B5-E9EA-485C-B55F-038399B49474}"/>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1353DB1D-6958-4638-8A9D-9B0E3448CC6D}"/>
              </a:ext>
            </a:extLst>
          </p:cNvPr>
          <p:cNvSpPr>
            <a:spLocks noGrp="1"/>
          </p:cNvSpPr>
          <p:nvPr>
            <p:ph type="dt" sz="half" idx="10"/>
          </p:nvPr>
        </p:nvSpPr>
        <p:spPr/>
        <p:txBody>
          <a:bodyPr/>
          <a:lstStyle/>
          <a:p>
            <a:fld id="{4384FF92-DF56-4958-8E59-9F32A552F510}" type="datetimeFigureOut">
              <a:rPr lang="he-IL" smtClean="0"/>
              <a:t>כ"ח/תשרי/תשפ"ב</a:t>
            </a:fld>
            <a:endParaRPr lang="he-IL"/>
          </a:p>
        </p:txBody>
      </p:sp>
      <p:sp>
        <p:nvSpPr>
          <p:cNvPr id="8" name="מציין מיקום של כותרת תחתונה 7">
            <a:extLst>
              <a:ext uri="{FF2B5EF4-FFF2-40B4-BE49-F238E27FC236}">
                <a16:creationId xmlns:a16="http://schemas.microsoft.com/office/drawing/2014/main" id="{EC6B9BD0-4486-44CE-AFE2-63FB48E3A3DA}"/>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0B0DD8D2-A27C-428A-A573-CD25D98DB5A8}"/>
              </a:ext>
            </a:extLst>
          </p:cNvPr>
          <p:cNvSpPr>
            <a:spLocks noGrp="1"/>
          </p:cNvSpPr>
          <p:nvPr>
            <p:ph type="sldNum" sz="quarter" idx="12"/>
          </p:nvPr>
        </p:nvSpPr>
        <p:spPr/>
        <p:txBody>
          <a:bodyPr/>
          <a:lstStyle/>
          <a:p>
            <a:fld id="{19085DD1-05F7-4E55-A582-92D330AC8282}" type="slidenum">
              <a:rPr lang="he-IL" smtClean="0"/>
              <a:t>‹#›</a:t>
            </a:fld>
            <a:endParaRPr lang="he-IL"/>
          </a:p>
        </p:txBody>
      </p:sp>
    </p:spTree>
    <p:extLst>
      <p:ext uri="{BB962C8B-B14F-4D97-AF65-F5344CB8AC3E}">
        <p14:creationId xmlns:p14="http://schemas.microsoft.com/office/powerpoint/2010/main" val="3106585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B7E5841-B7CD-4480-8F46-0980267EE14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CE2EEA91-3C74-491B-AA8D-C56589A68C72}"/>
              </a:ext>
            </a:extLst>
          </p:cNvPr>
          <p:cNvSpPr>
            <a:spLocks noGrp="1"/>
          </p:cNvSpPr>
          <p:nvPr>
            <p:ph type="dt" sz="half" idx="10"/>
          </p:nvPr>
        </p:nvSpPr>
        <p:spPr/>
        <p:txBody>
          <a:bodyPr/>
          <a:lstStyle/>
          <a:p>
            <a:fld id="{4384FF92-DF56-4958-8E59-9F32A552F510}" type="datetimeFigureOut">
              <a:rPr lang="he-IL" smtClean="0"/>
              <a:t>כ"ח/תשרי/תשפ"ב</a:t>
            </a:fld>
            <a:endParaRPr lang="he-IL"/>
          </a:p>
        </p:txBody>
      </p:sp>
      <p:sp>
        <p:nvSpPr>
          <p:cNvPr id="4" name="מציין מיקום של כותרת תחתונה 3">
            <a:extLst>
              <a:ext uri="{FF2B5EF4-FFF2-40B4-BE49-F238E27FC236}">
                <a16:creationId xmlns:a16="http://schemas.microsoft.com/office/drawing/2014/main" id="{6995996F-5E4B-4F9D-8898-F9E99928EFE1}"/>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39AE9E1-324C-4682-80F0-4A90B818D983}"/>
              </a:ext>
            </a:extLst>
          </p:cNvPr>
          <p:cNvSpPr>
            <a:spLocks noGrp="1"/>
          </p:cNvSpPr>
          <p:nvPr>
            <p:ph type="sldNum" sz="quarter" idx="12"/>
          </p:nvPr>
        </p:nvSpPr>
        <p:spPr/>
        <p:txBody>
          <a:bodyPr/>
          <a:lstStyle/>
          <a:p>
            <a:fld id="{19085DD1-05F7-4E55-A582-92D330AC8282}" type="slidenum">
              <a:rPr lang="he-IL" smtClean="0"/>
              <a:t>‹#›</a:t>
            </a:fld>
            <a:endParaRPr lang="he-IL"/>
          </a:p>
        </p:txBody>
      </p:sp>
    </p:spTree>
    <p:extLst>
      <p:ext uri="{BB962C8B-B14F-4D97-AF65-F5344CB8AC3E}">
        <p14:creationId xmlns:p14="http://schemas.microsoft.com/office/powerpoint/2010/main" val="117455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BE1AA5FA-A714-4551-A73C-7E588B41F009}"/>
              </a:ext>
            </a:extLst>
          </p:cNvPr>
          <p:cNvSpPr>
            <a:spLocks noGrp="1"/>
          </p:cNvSpPr>
          <p:nvPr>
            <p:ph type="dt" sz="half" idx="10"/>
          </p:nvPr>
        </p:nvSpPr>
        <p:spPr/>
        <p:txBody>
          <a:bodyPr/>
          <a:lstStyle/>
          <a:p>
            <a:fld id="{4384FF92-DF56-4958-8E59-9F32A552F510}" type="datetimeFigureOut">
              <a:rPr lang="he-IL" smtClean="0"/>
              <a:t>כ"ח/תשרי/תשפ"ב</a:t>
            </a:fld>
            <a:endParaRPr lang="he-IL"/>
          </a:p>
        </p:txBody>
      </p:sp>
      <p:sp>
        <p:nvSpPr>
          <p:cNvPr id="3" name="מציין מיקום של כותרת תחתונה 2">
            <a:extLst>
              <a:ext uri="{FF2B5EF4-FFF2-40B4-BE49-F238E27FC236}">
                <a16:creationId xmlns:a16="http://schemas.microsoft.com/office/drawing/2014/main" id="{FF3C0CF4-493D-479A-9F79-FA20C327F8B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3FA8998-8FF7-4A52-B4BE-2BAAA8B9060C}"/>
              </a:ext>
            </a:extLst>
          </p:cNvPr>
          <p:cNvSpPr>
            <a:spLocks noGrp="1"/>
          </p:cNvSpPr>
          <p:nvPr>
            <p:ph type="sldNum" sz="quarter" idx="12"/>
          </p:nvPr>
        </p:nvSpPr>
        <p:spPr/>
        <p:txBody>
          <a:bodyPr/>
          <a:lstStyle/>
          <a:p>
            <a:fld id="{19085DD1-05F7-4E55-A582-92D330AC8282}" type="slidenum">
              <a:rPr lang="he-IL" smtClean="0"/>
              <a:t>‹#›</a:t>
            </a:fld>
            <a:endParaRPr lang="he-IL"/>
          </a:p>
        </p:txBody>
      </p:sp>
    </p:spTree>
    <p:extLst>
      <p:ext uri="{BB962C8B-B14F-4D97-AF65-F5344CB8AC3E}">
        <p14:creationId xmlns:p14="http://schemas.microsoft.com/office/powerpoint/2010/main" val="52137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D83B4D-B950-46CA-996B-F9909F97079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49A70A6-11F9-4F7C-A316-99C46A3359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2105C007-0388-4BBF-906D-2196B2697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B9E797D0-87C7-4661-8927-96D031B70480}"/>
              </a:ext>
            </a:extLst>
          </p:cNvPr>
          <p:cNvSpPr>
            <a:spLocks noGrp="1"/>
          </p:cNvSpPr>
          <p:nvPr>
            <p:ph type="dt" sz="half" idx="10"/>
          </p:nvPr>
        </p:nvSpPr>
        <p:spPr/>
        <p:txBody>
          <a:bodyPr/>
          <a:lstStyle/>
          <a:p>
            <a:fld id="{4384FF92-DF56-4958-8E59-9F32A552F510}" type="datetimeFigureOut">
              <a:rPr lang="he-IL" smtClean="0"/>
              <a:t>כ"ח/תשרי/תשפ"ב</a:t>
            </a:fld>
            <a:endParaRPr lang="he-IL"/>
          </a:p>
        </p:txBody>
      </p:sp>
      <p:sp>
        <p:nvSpPr>
          <p:cNvPr id="6" name="מציין מיקום של כותרת תחתונה 5">
            <a:extLst>
              <a:ext uri="{FF2B5EF4-FFF2-40B4-BE49-F238E27FC236}">
                <a16:creationId xmlns:a16="http://schemas.microsoft.com/office/drawing/2014/main" id="{E9F69EE5-0B56-4224-A1D1-7002421DADA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3E1A5F0-E709-412B-87F8-71CDEBD8B90A}"/>
              </a:ext>
            </a:extLst>
          </p:cNvPr>
          <p:cNvSpPr>
            <a:spLocks noGrp="1"/>
          </p:cNvSpPr>
          <p:nvPr>
            <p:ph type="sldNum" sz="quarter" idx="12"/>
          </p:nvPr>
        </p:nvSpPr>
        <p:spPr/>
        <p:txBody>
          <a:bodyPr/>
          <a:lstStyle/>
          <a:p>
            <a:fld id="{19085DD1-05F7-4E55-A582-92D330AC8282}" type="slidenum">
              <a:rPr lang="he-IL" smtClean="0"/>
              <a:t>‹#›</a:t>
            </a:fld>
            <a:endParaRPr lang="he-IL"/>
          </a:p>
        </p:txBody>
      </p:sp>
    </p:spTree>
    <p:extLst>
      <p:ext uri="{BB962C8B-B14F-4D97-AF65-F5344CB8AC3E}">
        <p14:creationId xmlns:p14="http://schemas.microsoft.com/office/powerpoint/2010/main" val="1024152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ED5C34C-30AE-422B-8228-7C7EB54F1D1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B83E39AA-5D6D-4735-AF37-57DC96311E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11698C36-C427-4EA5-935D-5DA2750CFB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1F2A985B-8377-4BDE-BF9F-19B82E7F8F37}"/>
              </a:ext>
            </a:extLst>
          </p:cNvPr>
          <p:cNvSpPr>
            <a:spLocks noGrp="1"/>
          </p:cNvSpPr>
          <p:nvPr>
            <p:ph type="dt" sz="half" idx="10"/>
          </p:nvPr>
        </p:nvSpPr>
        <p:spPr/>
        <p:txBody>
          <a:bodyPr/>
          <a:lstStyle/>
          <a:p>
            <a:fld id="{4384FF92-DF56-4958-8E59-9F32A552F510}" type="datetimeFigureOut">
              <a:rPr lang="he-IL" smtClean="0"/>
              <a:t>כ"ח/תשרי/תשפ"ב</a:t>
            </a:fld>
            <a:endParaRPr lang="he-IL"/>
          </a:p>
        </p:txBody>
      </p:sp>
      <p:sp>
        <p:nvSpPr>
          <p:cNvPr id="6" name="מציין מיקום של כותרת תחתונה 5">
            <a:extLst>
              <a:ext uri="{FF2B5EF4-FFF2-40B4-BE49-F238E27FC236}">
                <a16:creationId xmlns:a16="http://schemas.microsoft.com/office/drawing/2014/main" id="{6B6A1D4C-FFB0-444D-AE75-B335CB1CC4C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CC41792-E5B6-4E6E-9BCE-1D8E14CC3C37}"/>
              </a:ext>
            </a:extLst>
          </p:cNvPr>
          <p:cNvSpPr>
            <a:spLocks noGrp="1"/>
          </p:cNvSpPr>
          <p:nvPr>
            <p:ph type="sldNum" sz="quarter" idx="12"/>
          </p:nvPr>
        </p:nvSpPr>
        <p:spPr/>
        <p:txBody>
          <a:bodyPr/>
          <a:lstStyle/>
          <a:p>
            <a:fld id="{19085DD1-05F7-4E55-A582-92D330AC8282}" type="slidenum">
              <a:rPr lang="he-IL" smtClean="0"/>
              <a:t>‹#›</a:t>
            </a:fld>
            <a:endParaRPr lang="he-IL"/>
          </a:p>
        </p:txBody>
      </p:sp>
    </p:spTree>
    <p:extLst>
      <p:ext uri="{BB962C8B-B14F-4D97-AF65-F5344CB8AC3E}">
        <p14:creationId xmlns:p14="http://schemas.microsoft.com/office/powerpoint/2010/main" val="424331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B2F97B9E-6151-45D0-B9B6-542B9C3B3C5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53365C83-B524-4020-8B57-3F0297E682B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A42BAF6-F0B3-4E6B-81D9-91844EA702E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384FF92-DF56-4958-8E59-9F32A552F510}" type="datetimeFigureOut">
              <a:rPr lang="he-IL" smtClean="0"/>
              <a:t>כ"ח/תשרי/תשפ"ב</a:t>
            </a:fld>
            <a:endParaRPr lang="he-IL"/>
          </a:p>
        </p:txBody>
      </p:sp>
      <p:sp>
        <p:nvSpPr>
          <p:cNvPr id="5" name="מציין מיקום של כותרת תחתונה 4">
            <a:extLst>
              <a:ext uri="{FF2B5EF4-FFF2-40B4-BE49-F238E27FC236}">
                <a16:creationId xmlns:a16="http://schemas.microsoft.com/office/drawing/2014/main" id="{36F69A32-47F1-40AC-AB95-AAF6B8B6D1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E16728FA-3753-499D-B4F5-A80ADE57C06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085DD1-05F7-4E55-A582-92D330AC8282}" type="slidenum">
              <a:rPr lang="he-IL" smtClean="0"/>
              <a:t>‹#›</a:t>
            </a:fld>
            <a:endParaRPr lang="he-IL"/>
          </a:p>
        </p:txBody>
      </p:sp>
    </p:spTree>
    <p:extLst>
      <p:ext uri="{BB962C8B-B14F-4D97-AF65-F5344CB8AC3E}">
        <p14:creationId xmlns:p14="http://schemas.microsoft.com/office/powerpoint/2010/main" val="3261008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טקסט&#10;&#10;התיאור נוצר באופן אוטומטי">
            <a:extLst>
              <a:ext uri="{FF2B5EF4-FFF2-40B4-BE49-F238E27FC236}">
                <a16:creationId xmlns:a16="http://schemas.microsoft.com/office/drawing/2014/main" id="{9B6DFC60-6059-4201-8894-2AA1554AB7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258" y="94881"/>
            <a:ext cx="1708751" cy="1044061"/>
          </a:xfrm>
          <a:prstGeom prst="rect">
            <a:avLst/>
          </a:prstGeom>
        </p:spPr>
      </p:pic>
      <p:sp>
        <p:nvSpPr>
          <p:cNvPr id="4" name="תיבת טקסט 3">
            <a:extLst>
              <a:ext uri="{FF2B5EF4-FFF2-40B4-BE49-F238E27FC236}">
                <a16:creationId xmlns:a16="http://schemas.microsoft.com/office/drawing/2014/main" id="{7AF5B9C4-3FD5-4E21-AE94-71175E637852}"/>
              </a:ext>
            </a:extLst>
          </p:cNvPr>
          <p:cNvSpPr txBox="1"/>
          <p:nvPr/>
        </p:nvSpPr>
        <p:spPr>
          <a:xfrm>
            <a:off x="2728404" y="5472782"/>
            <a:ext cx="6735192" cy="598305"/>
          </a:xfrm>
          <a:prstGeom prst="rect">
            <a:avLst/>
          </a:prstGeom>
          <a:noFill/>
        </p:spPr>
        <p:txBody>
          <a:bodyPr wrap="square">
            <a:spAutoFit/>
          </a:bodyPr>
          <a:lstStyle/>
          <a:p>
            <a:pPr algn="ctr" rtl="1">
              <a:lnSpc>
                <a:spcPts val="4000"/>
              </a:lnSpc>
              <a:spcBef>
                <a:spcPts val="0"/>
              </a:spcBef>
              <a:spcAft>
                <a:spcPts val="600"/>
              </a:spcAft>
            </a:pPr>
            <a:r>
              <a:rPr lang="he-IL" sz="3200" b="1" i="0" u="none" strike="noStrike" dirty="0">
                <a:solidFill>
                  <a:srgbClr val="01BBD6"/>
                </a:solidFill>
                <a:effectLst/>
                <a:latin typeface="Anomalia ML v2 AAA" panose="00000500000000000000" pitchFamily="50" charset="-79"/>
                <a:cs typeface="Anomalia ML v2 AAA" panose="00000500000000000000" pitchFamily="50" charset="-79"/>
              </a:rPr>
              <a:t>תשפ"ב – שנת השמיטה</a:t>
            </a:r>
          </a:p>
        </p:txBody>
      </p:sp>
      <p:sp>
        <p:nvSpPr>
          <p:cNvPr id="6" name="תיבת טקסט 5">
            <a:extLst>
              <a:ext uri="{FF2B5EF4-FFF2-40B4-BE49-F238E27FC236}">
                <a16:creationId xmlns:a16="http://schemas.microsoft.com/office/drawing/2014/main" id="{6EF68450-819D-46C9-9704-74EFBC5F06B5}"/>
              </a:ext>
            </a:extLst>
          </p:cNvPr>
          <p:cNvSpPr txBox="1"/>
          <p:nvPr/>
        </p:nvSpPr>
        <p:spPr>
          <a:xfrm>
            <a:off x="2976979" y="5033118"/>
            <a:ext cx="6238042" cy="658898"/>
          </a:xfrm>
          <a:prstGeom prst="rect">
            <a:avLst/>
          </a:prstGeom>
          <a:noFill/>
        </p:spPr>
        <p:txBody>
          <a:bodyPr wrap="square">
            <a:spAutoFit/>
          </a:bodyPr>
          <a:lstStyle/>
          <a:p>
            <a:pPr algn="ctr">
              <a:lnSpc>
                <a:spcPts val="4000"/>
              </a:lnSpc>
              <a:spcAft>
                <a:spcPts val="600"/>
              </a:spcAft>
            </a:pPr>
            <a:r>
              <a:rPr lang="he-IL" sz="4400" b="1" i="0" u="none" strike="noStrike" dirty="0">
                <a:solidFill>
                  <a:srgbClr val="4F3795"/>
                </a:solidFill>
                <a:effectLst/>
                <a:latin typeface="Anomalia ML v2 AAA" panose="00000500000000000000" pitchFamily="50" charset="-79"/>
                <a:cs typeface="Anomalia ML v2 AAA" panose="00000500000000000000" pitchFamily="50" charset="-79"/>
              </a:rPr>
              <a:t>התוכנית השנתית</a:t>
            </a:r>
          </a:p>
        </p:txBody>
      </p:sp>
      <p:pic>
        <p:nvPicPr>
          <p:cNvPr id="9" name="תמונה 8" descr="תמונה שמכילה טקסט&#10;&#10;התיאור נוצר באופן אוטומטי">
            <a:extLst>
              <a:ext uri="{FF2B5EF4-FFF2-40B4-BE49-F238E27FC236}">
                <a16:creationId xmlns:a16="http://schemas.microsoft.com/office/drawing/2014/main" id="{99E0EF10-0045-41DA-BC29-316FAE74F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1426" y="-168525"/>
            <a:ext cx="5309148" cy="5309148"/>
          </a:xfrm>
          <a:prstGeom prst="rect">
            <a:avLst/>
          </a:prstGeom>
        </p:spPr>
      </p:pic>
    </p:spTree>
    <p:extLst>
      <p:ext uri="{BB962C8B-B14F-4D97-AF65-F5344CB8AC3E}">
        <p14:creationId xmlns:p14="http://schemas.microsoft.com/office/powerpoint/2010/main" val="3655694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a:extLst>
              <a:ext uri="{FF2B5EF4-FFF2-40B4-BE49-F238E27FC236}">
                <a16:creationId xmlns:a16="http://schemas.microsoft.com/office/drawing/2014/main" id="{F796B6EC-1424-408C-8453-0F52A5E9A2A9}"/>
              </a:ext>
            </a:extLst>
          </p:cNvPr>
          <p:cNvGrpSpPr/>
          <p:nvPr/>
        </p:nvGrpSpPr>
        <p:grpSpPr>
          <a:xfrm>
            <a:off x="4597154" y="321751"/>
            <a:ext cx="2997693" cy="600965"/>
            <a:chOff x="4597154" y="588083"/>
            <a:chExt cx="2997693" cy="600965"/>
          </a:xfrm>
        </p:grpSpPr>
        <p:sp>
          <p:nvSpPr>
            <p:cNvPr id="49" name="מלבן 48">
              <a:extLst>
                <a:ext uri="{FF2B5EF4-FFF2-40B4-BE49-F238E27FC236}">
                  <a16:creationId xmlns:a16="http://schemas.microsoft.com/office/drawing/2014/main" id="{0F28C5E5-D081-4224-9516-9866507A25AC}"/>
                </a:ext>
              </a:extLst>
            </p:cNvPr>
            <p:cNvSpPr/>
            <p:nvPr/>
          </p:nvSpPr>
          <p:spPr>
            <a:xfrm>
              <a:off x="4597154" y="588083"/>
              <a:ext cx="2997693" cy="598305"/>
            </a:xfrm>
            <a:prstGeom prst="rect">
              <a:avLst/>
            </a:prstGeom>
            <a:solidFill>
              <a:srgbClr val="4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תיבת טקסט 49">
              <a:extLst>
                <a:ext uri="{FF2B5EF4-FFF2-40B4-BE49-F238E27FC236}">
                  <a16:creationId xmlns:a16="http://schemas.microsoft.com/office/drawing/2014/main" id="{3C43E17C-92D8-470F-BBFF-92C8E765301F}"/>
                </a:ext>
              </a:extLst>
            </p:cNvPr>
            <p:cNvSpPr txBox="1"/>
            <p:nvPr/>
          </p:nvSpPr>
          <p:spPr>
            <a:xfrm>
              <a:off x="4725880" y="590743"/>
              <a:ext cx="2740240" cy="598305"/>
            </a:xfrm>
            <a:prstGeom prst="rect">
              <a:avLst/>
            </a:prstGeom>
            <a:noFill/>
          </p:spPr>
          <p:txBody>
            <a:bodyPr wrap="square">
              <a:spAutoFit/>
            </a:bodyPr>
            <a:lstStyle/>
            <a:p>
              <a:pPr algn="ctr" rtl="1">
                <a:lnSpc>
                  <a:spcPts val="4000"/>
                </a:lnSpc>
                <a:spcBef>
                  <a:spcPts val="0"/>
                </a:spcBef>
                <a:spcAft>
                  <a:spcPts val="600"/>
                </a:spcAft>
              </a:pPr>
              <a:r>
                <a:rPr lang="he-IL" sz="3200" b="1" i="0" u="none" strike="noStrike" dirty="0">
                  <a:solidFill>
                    <a:schemeClr val="bg1"/>
                  </a:solidFill>
                  <a:effectLst/>
                  <a:latin typeface="Anomalia ML v2 AAA" panose="00000500000000000000" pitchFamily="50" charset="-79"/>
                  <a:cs typeface="Anomalia ML v2 AAA" panose="00000500000000000000" pitchFamily="50" charset="-79"/>
                </a:rPr>
                <a:t>פירוט התכנים</a:t>
              </a:r>
            </a:p>
          </p:txBody>
        </p:sp>
      </p:grpSp>
      <p:graphicFrame>
        <p:nvGraphicFramePr>
          <p:cNvPr id="3" name="טבלה 4">
            <a:extLst>
              <a:ext uri="{FF2B5EF4-FFF2-40B4-BE49-F238E27FC236}">
                <a16:creationId xmlns:a16="http://schemas.microsoft.com/office/drawing/2014/main" id="{02C2387F-A5C3-4B94-B4FD-15236165CE49}"/>
              </a:ext>
            </a:extLst>
          </p:cNvPr>
          <p:cNvGraphicFramePr>
            <a:graphicFrameLocks noGrp="1"/>
          </p:cNvGraphicFramePr>
          <p:nvPr>
            <p:extLst>
              <p:ext uri="{D42A27DB-BD31-4B8C-83A1-F6EECF244321}">
                <p14:modId xmlns:p14="http://schemas.microsoft.com/office/powerpoint/2010/main" val="2615395887"/>
              </p:ext>
            </p:extLst>
          </p:nvPr>
        </p:nvGraphicFramePr>
        <p:xfrm>
          <a:off x="997998" y="1119231"/>
          <a:ext cx="10196004" cy="4656780"/>
        </p:xfrm>
        <a:graphic>
          <a:graphicData uri="http://schemas.openxmlformats.org/drawingml/2006/table">
            <a:tbl>
              <a:tblPr rtl="1" firstRow="1" bandRow="1">
                <a:tableStyleId>{5C22544A-7EE6-4342-B048-85BDC9FD1C3A}</a:tableStyleId>
              </a:tblPr>
              <a:tblGrid>
                <a:gridCol w="1037948">
                  <a:extLst>
                    <a:ext uri="{9D8B030D-6E8A-4147-A177-3AD203B41FA5}">
                      <a16:colId xmlns:a16="http://schemas.microsoft.com/office/drawing/2014/main" val="3031009319"/>
                    </a:ext>
                  </a:extLst>
                </a:gridCol>
                <a:gridCol w="2814221">
                  <a:extLst>
                    <a:ext uri="{9D8B030D-6E8A-4147-A177-3AD203B41FA5}">
                      <a16:colId xmlns:a16="http://schemas.microsoft.com/office/drawing/2014/main" val="2463325607"/>
                    </a:ext>
                  </a:extLst>
                </a:gridCol>
                <a:gridCol w="3195961">
                  <a:extLst>
                    <a:ext uri="{9D8B030D-6E8A-4147-A177-3AD203B41FA5}">
                      <a16:colId xmlns:a16="http://schemas.microsoft.com/office/drawing/2014/main" val="2361856148"/>
                    </a:ext>
                  </a:extLst>
                </a:gridCol>
                <a:gridCol w="3147874">
                  <a:extLst>
                    <a:ext uri="{9D8B030D-6E8A-4147-A177-3AD203B41FA5}">
                      <a16:colId xmlns:a16="http://schemas.microsoft.com/office/drawing/2014/main" val="3532292168"/>
                    </a:ext>
                  </a:extLst>
                </a:gridCol>
              </a:tblGrid>
              <a:tr h="615613">
                <a:tc>
                  <a:txBody>
                    <a:bodyPr/>
                    <a:lstStyle/>
                    <a:p>
                      <a:pPr algn="ctr" rtl="1"/>
                      <a:r>
                        <a:rPr lang="he-IL" sz="2000" dirty="0">
                          <a:latin typeface="Anomalia ML v2 AAA" panose="00000500000000000000" pitchFamily="50" charset="-79"/>
                          <a:cs typeface="Anomalia ML v2 AAA" panose="00000500000000000000" pitchFamily="50" charset="-79"/>
                        </a:rPr>
                        <a:t>חודש</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BBD6"/>
                    </a:solidFill>
                  </a:tcPr>
                </a:tc>
                <a:tc>
                  <a:txBody>
                    <a:bodyPr/>
                    <a:lstStyle/>
                    <a:p>
                      <a:pPr algn="ctr" rtl="1"/>
                      <a:r>
                        <a:rPr lang="he-IL" sz="2000" dirty="0">
                          <a:latin typeface="Anomalia ML v2 AAA" panose="00000500000000000000" pitchFamily="50" charset="-79"/>
                          <a:cs typeface="Anomalia ML v2 AAA" panose="00000500000000000000" pitchFamily="50" charset="-79"/>
                        </a:rPr>
                        <a:t>נושא</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BBD6"/>
                    </a:solidFill>
                  </a:tcPr>
                </a:tc>
                <a:tc>
                  <a:txBody>
                    <a:bodyPr/>
                    <a:lstStyle/>
                    <a:p>
                      <a:pPr algn="ctr" rtl="1"/>
                      <a:r>
                        <a:rPr lang="he-IL" sz="2000" dirty="0">
                          <a:latin typeface="Anomalia ML v2 AAA" panose="00000500000000000000" pitchFamily="50" charset="-79"/>
                          <a:cs typeface="Anomalia ML v2 AAA" panose="00000500000000000000" pitchFamily="50" charset="-79"/>
                        </a:rPr>
                        <a:t>נושאים הלכתיים לשבת</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BBD6"/>
                    </a:solidFill>
                  </a:tcPr>
                </a:tc>
                <a:tc>
                  <a:txBody>
                    <a:bodyPr/>
                    <a:lstStyle/>
                    <a:p>
                      <a:pPr algn="ctr" rtl="1"/>
                      <a:r>
                        <a:rPr lang="he-IL" sz="2000" dirty="0">
                          <a:latin typeface="Anomalia ML v2 AAA" panose="00000500000000000000" pitchFamily="50" charset="-79"/>
                          <a:cs typeface="Anomalia ML v2 AAA" panose="00000500000000000000" pitchFamily="50" charset="-79"/>
                        </a:rPr>
                        <a:t>השלכה '</a:t>
                      </a:r>
                      <a:r>
                        <a:rPr lang="he-IL" sz="2000" dirty="0" err="1">
                          <a:latin typeface="Anomalia ML v2 AAA" panose="00000500000000000000" pitchFamily="50" charset="-79"/>
                          <a:cs typeface="Anomalia ML v2 AAA" panose="00000500000000000000" pitchFamily="50" charset="-79"/>
                        </a:rPr>
                        <a:t>שבתית</a:t>
                      </a:r>
                      <a:r>
                        <a:rPr lang="he-IL" sz="2000" dirty="0">
                          <a:latin typeface="Anomalia ML v2 AAA" panose="00000500000000000000" pitchFamily="50" charset="-79"/>
                          <a:cs typeface="Anomalia ML v2 AAA" panose="00000500000000000000" pitchFamily="50" charset="-79"/>
                        </a:rPr>
                        <a:t>' לימות החול</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BBD6"/>
                    </a:solidFill>
                  </a:tcPr>
                </a:tc>
                <a:extLst>
                  <a:ext uri="{0D108BD9-81ED-4DB2-BD59-A6C34878D82A}">
                    <a16:rowId xmlns:a16="http://schemas.microsoft.com/office/drawing/2014/main" val="997283282"/>
                  </a:ext>
                </a:extLst>
              </a:tr>
              <a:tr h="791148">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חשון</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b="1" dirty="0">
                          <a:solidFill>
                            <a:schemeClr val="tx1"/>
                          </a:solidFill>
                          <a:latin typeface="Anomalia ML v2 AAA" panose="00000500000000000000" pitchFamily="50" charset="-79"/>
                          <a:cs typeface="Anomalia ML v2 AAA" panose="00000500000000000000" pitchFamily="50" charset="-79"/>
                        </a:rPr>
                        <a:t>פתיחה – מהי שמיטה ומהי שבת. הדומה והשונה.</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חשיבות לימוד הלכות שבת</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לימוד אגרת הרבי "שבת לה'".</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extLst>
                  <a:ext uri="{0D108BD9-81ED-4DB2-BD59-A6C34878D82A}">
                    <a16:rowId xmlns:a16="http://schemas.microsoft.com/office/drawing/2014/main" val="1503048848"/>
                  </a:ext>
                </a:extLst>
              </a:tr>
              <a:tr h="791148">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כסלו</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b="1" dirty="0">
                          <a:solidFill>
                            <a:schemeClr val="tx1"/>
                          </a:solidFill>
                          <a:latin typeface="Anomalia ML v2 AAA" panose="00000500000000000000" pitchFamily="50" charset="-79"/>
                          <a:cs typeface="Anomalia ML v2 AAA" panose="00000500000000000000" pitchFamily="50" charset="-79"/>
                        </a:rPr>
                        <a:t>מתכוננים לשבת</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הכנת האדם והבית לשבת</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הגישה לקיום המצוות מתוך מתינות והכנה ראויה.</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extLst>
                  <a:ext uri="{0D108BD9-81ED-4DB2-BD59-A6C34878D82A}">
                    <a16:rowId xmlns:a16="http://schemas.microsoft.com/office/drawing/2014/main" val="875352953"/>
                  </a:ext>
                </a:extLst>
              </a:tr>
              <a:tr h="791148">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טבת</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b="1" dirty="0">
                          <a:solidFill>
                            <a:schemeClr val="tx1"/>
                          </a:solidFill>
                          <a:latin typeface="Anomalia ML v2 AAA" panose="00000500000000000000" pitchFamily="50" charset="-79"/>
                          <a:cs typeface="Anomalia ML v2 AAA" panose="00000500000000000000" pitchFamily="50" charset="-79"/>
                        </a:rPr>
                        <a:t>מתלבשים לשבת</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חשיבות בגדי השבת בהלכה</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מראה מכבד וצנוע בעת התפילה ובכל עת.</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extLst>
                  <a:ext uri="{0D108BD9-81ED-4DB2-BD59-A6C34878D82A}">
                    <a16:rowId xmlns:a16="http://schemas.microsoft.com/office/drawing/2014/main" val="4144112277"/>
                  </a:ext>
                </a:extLst>
              </a:tr>
              <a:tr h="791148">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שבט</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b="1" dirty="0">
                          <a:solidFill>
                            <a:schemeClr val="tx1"/>
                          </a:solidFill>
                          <a:latin typeface="Anomalia ML v2 AAA" panose="00000500000000000000" pitchFamily="50" charset="-79"/>
                          <a:cs typeface="Anomalia ML v2 AAA" panose="00000500000000000000" pitchFamily="50" charset="-79"/>
                        </a:rPr>
                        <a:t>מקבלים את השבת</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הלכות ומנהגי הדלקת הנרות</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להוסיף באור – להאיר את הסביבה במעשים טובים.</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extLst>
                  <a:ext uri="{0D108BD9-81ED-4DB2-BD59-A6C34878D82A}">
                    <a16:rowId xmlns:a16="http://schemas.microsoft.com/office/drawing/2014/main" val="520589913"/>
                  </a:ext>
                </a:extLst>
              </a:tr>
              <a:tr h="791148">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אדר א'</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b="1" dirty="0">
                          <a:solidFill>
                            <a:schemeClr val="tx1"/>
                          </a:solidFill>
                          <a:latin typeface="Anomalia ML v2 AAA" panose="00000500000000000000" pitchFamily="50" charset="-79"/>
                          <a:cs typeface="Anomalia ML v2 AAA" panose="00000500000000000000" pitchFamily="50" charset="-79"/>
                        </a:rPr>
                        <a:t>הקידוש בשבת</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אופן אמירת הקידוש, והתנהגות בזמן הקידוש</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קיום מצוות מתוך שמחה וגילוי הכוחות הפנימיים.</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AECF6"/>
                    </a:solidFill>
                  </a:tcPr>
                </a:tc>
                <a:extLst>
                  <a:ext uri="{0D108BD9-81ED-4DB2-BD59-A6C34878D82A}">
                    <a16:rowId xmlns:a16="http://schemas.microsoft.com/office/drawing/2014/main" val="287460168"/>
                  </a:ext>
                </a:extLst>
              </a:tr>
            </a:tbl>
          </a:graphicData>
        </a:graphic>
      </p:graphicFrame>
      <p:pic>
        <p:nvPicPr>
          <p:cNvPr id="6" name="תמונה 5">
            <a:extLst>
              <a:ext uri="{FF2B5EF4-FFF2-40B4-BE49-F238E27FC236}">
                <a16:creationId xmlns:a16="http://schemas.microsoft.com/office/drawing/2014/main" id="{7F82D2F7-0C0E-4AF8-B90E-592EEAB60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8193" y="1680735"/>
            <a:ext cx="1012533" cy="1012533"/>
          </a:xfrm>
          <a:prstGeom prst="rect">
            <a:avLst/>
          </a:prstGeom>
        </p:spPr>
      </p:pic>
      <p:pic>
        <p:nvPicPr>
          <p:cNvPr id="7" name="תמונה 6">
            <a:extLst>
              <a:ext uri="{FF2B5EF4-FFF2-40B4-BE49-F238E27FC236}">
                <a16:creationId xmlns:a16="http://schemas.microsoft.com/office/drawing/2014/main" id="{391B32F4-FC62-4248-ACDE-34F6F5565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8193" y="2477704"/>
            <a:ext cx="1012533" cy="1013138"/>
          </a:xfrm>
          <a:prstGeom prst="rect">
            <a:avLst/>
          </a:prstGeom>
        </p:spPr>
      </p:pic>
      <p:pic>
        <p:nvPicPr>
          <p:cNvPr id="8" name="תמונה 7" descr="תמונה שמכילה טקסט, גרפיקה וקטורית&#10;&#10;התיאור נוצר באופן אוטומטי">
            <a:extLst>
              <a:ext uri="{FF2B5EF4-FFF2-40B4-BE49-F238E27FC236}">
                <a16:creationId xmlns:a16="http://schemas.microsoft.com/office/drawing/2014/main" id="{F0978B80-8F60-42C0-88A0-4DD0219D8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8193" y="3275278"/>
            <a:ext cx="1012533" cy="1013138"/>
          </a:xfrm>
          <a:prstGeom prst="rect">
            <a:avLst/>
          </a:prstGeom>
        </p:spPr>
      </p:pic>
      <p:pic>
        <p:nvPicPr>
          <p:cNvPr id="9" name="תמונה 8">
            <a:extLst>
              <a:ext uri="{FF2B5EF4-FFF2-40B4-BE49-F238E27FC236}">
                <a16:creationId xmlns:a16="http://schemas.microsoft.com/office/drawing/2014/main" id="{FDFAB074-3027-4300-8367-F0E4D2509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8193" y="4072852"/>
            <a:ext cx="1012533" cy="1013138"/>
          </a:xfrm>
          <a:prstGeom prst="rect">
            <a:avLst/>
          </a:prstGeom>
        </p:spPr>
      </p:pic>
      <p:pic>
        <p:nvPicPr>
          <p:cNvPr id="10" name="תמונה 9">
            <a:extLst>
              <a:ext uri="{FF2B5EF4-FFF2-40B4-BE49-F238E27FC236}">
                <a16:creationId xmlns:a16="http://schemas.microsoft.com/office/drawing/2014/main" id="{EACD08CF-EC79-4AD3-AB13-0F1F02A22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8193" y="4870425"/>
            <a:ext cx="1012533" cy="1013138"/>
          </a:xfrm>
          <a:prstGeom prst="rect">
            <a:avLst/>
          </a:prstGeom>
        </p:spPr>
      </p:pic>
    </p:spTree>
    <p:extLst>
      <p:ext uri="{BB962C8B-B14F-4D97-AF65-F5344CB8AC3E}">
        <p14:creationId xmlns:p14="http://schemas.microsoft.com/office/powerpoint/2010/main" val="3134284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a:extLst>
              <a:ext uri="{FF2B5EF4-FFF2-40B4-BE49-F238E27FC236}">
                <a16:creationId xmlns:a16="http://schemas.microsoft.com/office/drawing/2014/main" id="{F796B6EC-1424-408C-8453-0F52A5E9A2A9}"/>
              </a:ext>
            </a:extLst>
          </p:cNvPr>
          <p:cNvGrpSpPr/>
          <p:nvPr/>
        </p:nvGrpSpPr>
        <p:grpSpPr>
          <a:xfrm>
            <a:off x="4597154" y="321751"/>
            <a:ext cx="2997693" cy="600965"/>
            <a:chOff x="4597154" y="588083"/>
            <a:chExt cx="2997693" cy="600965"/>
          </a:xfrm>
        </p:grpSpPr>
        <p:sp>
          <p:nvSpPr>
            <p:cNvPr id="49" name="מלבן 48">
              <a:extLst>
                <a:ext uri="{FF2B5EF4-FFF2-40B4-BE49-F238E27FC236}">
                  <a16:creationId xmlns:a16="http://schemas.microsoft.com/office/drawing/2014/main" id="{0F28C5E5-D081-4224-9516-9866507A25AC}"/>
                </a:ext>
              </a:extLst>
            </p:cNvPr>
            <p:cNvSpPr/>
            <p:nvPr/>
          </p:nvSpPr>
          <p:spPr>
            <a:xfrm>
              <a:off x="4597154" y="588083"/>
              <a:ext cx="2997693" cy="598305"/>
            </a:xfrm>
            <a:prstGeom prst="rect">
              <a:avLst/>
            </a:prstGeom>
            <a:solidFill>
              <a:srgbClr val="4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תיבת טקסט 49">
              <a:extLst>
                <a:ext uri="{FF2B5EF4-FFF2-40B4-BE49-F238E27FC236}">
                  <a16:creationId xmlns:a16="http://schemas.microsoft.com/office/drawing/2014/main" id="{3C43E17C-92D8-470F-BBFF-92C8E765301F}"/>
                </a:ext>
              </a:extLst>
            </p:cNvPr>
            <p:cNvSpPr txBox="1"/>
            <p:nvPr/>
          </p:nvSpPr>
          <p:spPr>
            <a:xfrm>
              <a:off x="4725880" y="590743"/>
              <a:ext cx="2740240" cy="598305"/>
            </a:xfrm>
            <a:prstGeom prst="rect">
              <a:avLst/>
            </a:prstGeom>
            <a:noFill/>
          </p:spPr>
          <p:txBody>
            <a:bodyPr wrap="square">
              <a:spAutoFit/>
            </a:bodyPr>
            <a:lstStyle/>
            <a:p>
              <a:pPr algn="ctr" rtl="1">
                <a:lnSpc>
                  <a:spcPts val="4000"/>
                </a:lnSpc>
                <a:spcBef>
                  <a:spcPts val="0"/>
                </a:spcBef>
                <a:spcAft>
                  <a:spcPts val="600"/>
                </a:spcAft>
              </a:pPr>
              <a:r>
                <a:rPr lang="he-IL" sz="3200" b="1" i="0" u="none" strike="noStrike" dirty="0">
                  <a:solidFill>
                    <a:schemeClr val="bg1"/>
                  </a:solidFill>
                  <a:effectLst/>
                  <a:latin typeface="Anomalia ML v2 AAA" panose="00000500000000000000" pitchFamily="50" charset="-79"/>
                  <a:cs typeface="Anomalia ML v2 AAA" panose="00000500000000000000" pitchFamily="50" charset="-79"/>
                </a:rPr>
                <a:t>פירוט התכנים</a:t>
              </a:r>
            </a:p>
          </p:txBody>
        </p:sp>
      </p:grpSp>
      <p:graphicFrame>
        <p:nvGraphicFramePr>
          <p:cNvPr id="3" name="טבלה 4">
            <a:extLst>
              <a:ext uri="{FF2B5EF4-FFF2-40B4-BE49-F238E27FC236}">
                <a16:creationId xmlns:a16="http://schemas.microsoft.com/office/drawing/2014/main" id="{02C2387F-A5C3-4B94-B4FD-15236165CE49}"/>
              </a:ext>
            </a:extLst>
          </p:cNvPr>
          <p:cNvGraphicFramePr>
            <a:graphicFrameLocks noGrp="1"/>
          </p:cNvGraphicFramePr>
          <p:nvPr>
            <p:extLst>
              <p:ext uri="{D42A27DB-BD31-4B8C-83A1-F6EECF244321}">
                <p14:modId xmlns:p14="http://schemas.microsoft.com/office/powerpoint/2010/main" val="3017345364"/>
              </p:ext>
            </p:extLst>
          </p:nvPr>
        </p:nvGraphicFramePr>
        <p:xfrm>
          <a:off x="997998" y="1119231"/>
          <a:ext cx="10196004" cy="3988884"/>
        </p:xfrm>
        <a:graphic>
          <a:graphicData uri="http://schemas.openxmlformats.org/drawingml/2006/table">
            <a:tbl>
              <a:tblPr rtl="1" firstRow="1" bandRow="1">
                <a:tableStyleId>{5C22544A-7EE6-4342-B048-85BDC9FD1C3A}</a:tableStyleId>
              </a:tblPr>
              <a:tblGrid>
                <a:gridCol w="1037948">
                  <a:extLst>
                    <a:ext uri="{9D8B030D-6E8A-4147-A177-3AD203B41FA5}">
                      <a16:colId xmlns:a16="http://schemas.microsoft.com/office/drawing/2014/main" val="3031009319"/>
                    </a:ext>
                  </a:extLst>
                </a:gridCol>
                <a:gridCol w="2814221">
                  <a:extLst>
                    <a:ext uri="{9D8B030D-6E8A-4147-A177-3AD203B41FA5}">
                      <a16:colId xmlns:a16="http://schemas.microsoft.com/office/drawing/2014/main" val="2463325607"/>
                    </a:ext>
                  </a:extLst>
                </a:gridCol>
                <a:gridCol w="3195961">
                  <a:extLst>
                    <a:ext uri="{9D8B030D-6E8A-4147-A177-3AD203B41FA5}">
                      <a16:colId xmlns:a16="http://schemas.microsoft.com/office/drawing/2014/main" val="2361856148"/>
                    </a:ext>
                  </a:extLst>
                </a:gridCol>
                <a:gridCol w="3147874">
                  <a:extLst>
                    <a:ext uri="{9D8B030D-6E8A-4147-A177-3AD203B41FA5}">
                      <a16:colId xmlns:a16="http://schemas.microsoft.com/office/drawing/2014/main" val="3532292168"/>
                    </a:ext>
                  </a:extLst>
                </a:gridCol>
              </a:tblGrid>
              <a:tr h="615613">
                <a:tc>
                  <a:txBody>
                    <a:bodyPr/>
                    <a:lstStyle/>
                    <a:p>
                      <a:pPr algn="ctr" rtl="1"/>
                      <a:r>
                        <a:rPr lang="he-IL" sz="2000" dirty="0">
                          <a:latin typeface="Anomalia ML v2 AAA" panose="00000500000000000000" pitchFamily="50" charset="-79"/>
                          <a:cs typeface="Anomalia ML v2 AAA" panose="00000500000000000000" pitchFamily="50" charset="-79"/>
                        </a:rPr>
                        <a:t>חודש</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BBD6"/>
                    </a:solidFill>
                  </a:tcPr>
                </a:tc>
                <a:tc>
                  <a:txBody>
                    <a:bodyPr/>
                    <a:lstStyle/>
                    <a:p>
                      <a:pPr algn="ctr" rtl="1"/>
                      <a:r>
                        <a:rPr lang="he-IL" sz="2000" dirty="0">
                          <a:latin typeface="Anomalia ML v2 AAA" panose="00000500000000000000" pitchFamily="50" charset="-79"/>
                          <a:cs typeface="Anomalia ML v2 AAA" panose="00000500000000000000" pitchFamily="50" charset="-79"/>
                        </a:rPr>
                        <a:t>נושא</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BBD6"/>
                    </a:solidFill>
                  </a:tcPr>
                </a:tc>
                <a:tc>
                  <a:txBody>
                    <a:bodyPr/>
                    <a:lstStyle/>
                    <a:p>
                      <a:pPr algn="ctr" rtl="1"/>
                      <a:r>
                        <a:rPr lang="he-IL" sz="2000" dirty="0">
                          <a:latin typeface="Anomalia ML v2 AAA" panose="00000500000000000000" pitchFamily="50" charset="-79"/>
                          <a:cs typeface="Anomalia ML v2 AAA" panose="00000500000000000000" pitchFamily="50" charset="-79"/>
                        </a:rPr>
                        <a:t>נושאים הלכתיים לשבת</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BBD6"/>
                    </a:solidFill>
                  </a:tcPr>
                </a:tc>
                <a:tc>
                  <a:txBody>
                    <a:bodyPr/>
                    <a:lstStyle/>
                    <a:p>
                      <a:pPr algn="ctr" rtl="1"/>
                      <a:r>
                        <a:rPr lang="he-IL" sz="2000" dirty="0">
                          <a:latin typeface="Anomalia ML v2 AAA" panose="00000500000000000000" pitchFamily="50" charset="-79"/>
                          <a:cs typeface="Anomalia ML v2 AAA" panose="00000500000000000000" pitchFamily="50" charset="-79"/>
                        </a:rPr>
                        <a:t>השלכה '</a:t>
                      </a:r>
                      <a:r>
                        <a:rPr lang="he-IL" sz="2000" dirty="0" err="1">
                          <a:latin typeface="Anomalia ML v2 AAA" panose="00000500000000000000" pitchFamily="50" charset="-79"/>
                          <a:cs typeface="Anomalia ML v2 AAA" panose="00000500000000000000" pitchFamily="50" charset="-79"/>
                        </a:rPr>
                        <a:t>שבתית</a:t>
                      </a:r>
                      <a:r>
                        <a:rPr lang="he-IL" sz="2000" dirty="0">
                          <a:latin typeface="Anomalia ML v2 AAA" panose="00000500000000000000" pitchFamily="50" charset="-79"/>
                          <a:cs typeface="Anomalia ML v2 AAA" panose="00000500000000000000" pitchFamily="50" charset="-79"/>
                        </a:rPr>
                        <a:t>' לימות החול</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BBD6"/>
                    </a:solidFill>
                  </a:tcPr>
                </a:tc>
                <a:extLst>
                  <a:ext uri="{0D108BD9-81ED-4DB2-BD59-A6C34878D82A}">
                    <a16:rowId xmlns:a16="http://schemas.microsoft.com/office/drawing/2014/main" val="997283282"/>
                  </a:ext>
                </a:extLst>
              </a:tr>
              <a:tr h="791148">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אדר ב'</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b="1" dirty="0">
                          <a:solidFill>
                            <a:schemeClr val="tx1"/>
                          </a:solidFill>
                          <a:latin typeface="Anomalia ML v2 AAA" panose="00000500000000000000" pitchFamily="50" charset="-79"/>
                          <a:cs typeface="Anomalia ML v2 AAA" panose="00000500000000000000" pitchFamily="50" charset="-79"/>
                        </a:rPr>
                        <a:t>סעודות השבת</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ההנהגות בסעודות השבת</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אכילה ושתיה מתוך עבודת ה'.</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extLst>
                  <a:ext uri="{0D108BD9-81ED-4DB2-BD59-A6C34878D82A}">
                    <a16:rowId xmlns:a16="http://schemas.microsoft.com/office/drawing/2014/main" val="1503048848"/>
                  </a:ext>
                </a:extLst>
              </a:tr>
              <a:tr h="791148">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ניסן</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b="1" dirty="0">
                          <a:solidFill>
                            <a:schemeClr val="tx1"/>
                          </a:solidFill>
                          <a:latin typeface="Anomalia ML v2 AAA" panose="00000500000000000000" pitchFamily="50" charset="-79"/>
                          <a:cs typeface="Anomalia ML v2 AAA" panose="00000500000000000000" pitchFamily="50" charset="-79"/>
                        </a:rPr>
                        <a:t>תפילות השבת</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חשיבות אמירת "אמן" בבית הכנסת, היחס לכבוד </a:t>
                      </a:r>
                      <a:r>
                        <a:rPr lang="he-IL" sz="1800" dirty="0" err="1">
                          <a:solidFill>
                            <a:schemeClr val="tx1"/>
                          </a:solidFill>
                          <a:latin typeface="Anomalia ML v2 AAA" panose="00000500000000000000" pitchFamily="50" charset="-79"/>
                          <a:cs typeface="Anomalia ML v2 AAA" panose="00000500000000000000" pitchFamily="50" charset="-79"/>
                        </a:rPr>
                        <a:t>ביהכנ"ס</a:t>
                      </a:r>
                      <a:r>
                        <a:rPr lang="he-IL" sz="1800" dirty="0">
                          <a:solidFill>
                            <a:schemeClr val="tx1"/>
                          </a:solidFill>
                          <a:latin typeface="Anomalia ML v2 AAA" panose="00000500000000000000" pitchFamily="50" charset="-79"/>
                          <a:cs typeface="Anomalia ML v2 AAA" panose="00000500000000000000" pitchFamily="50" charset="-79"/>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שעת התפילה, כיסוד שעליו עומד היום כולו.</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extLst>
                  <a:ext uri="{0D108BD9-81ED-4DB2-BD59-A6C34878D82A}">
                    <a16:rowId xmlns:a16="http://schemas.microsoft.com/office/drawing/2014/main" val="875352953"/>
                  </a:ext>
                </a:extLst>
              </a:tr>
              <a:tr h="791148">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אייר</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b="1" dirty="0">
                          <a:solidFill>
                            <a:schemeClr val="tx1"/>
                          </a:solidFill>
                          <a:latin typeface="Anomalia ML v2 AAA" panose="00000500000000000000" pitchFamily="50" charset="-79"/>
                          <a:cs typeface="Anomalia ML v2 AAA" panose="00000500000000000000" pitchFamily="50" charset="-79"/>
                        </a:rPr>
                        <a:t>מייקרים את השבת - במעשה, דיבור ומחשבה</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הימנעות מדיבורי חול ותיכנוני חול בשבת.</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עבודת השם בכל רבדי העשייה.</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extLst>
                  <a:ext uri="{0D108BD9-81ED-4DB2-BD59-A6C34878D82A}">
                    <a16:rowId xmlns:a16="http://schemas.microsoft.com/office/drawing/2014/main" val="4144112277"/>
                  </a:ext>
                </a:extLst>
              </a:tr>
              <a:tr h="791148">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סיון</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b="1" dirty="0">
                          <a:solidFill>
                            <a:schemeClr val="tx1"/>
                          </a:solidFill>
                          <a:latin typeface="Anomalia ML v2 AAA" panose="00000500000000000000" pitchFamily="50" charset="-79"/>
                          <a:cs typeface="Anomalia ML v2 AAA" panose="00000500000000000000" pitchFamily="50" charset="-79"/>
                        </a:rPr>
                        <a:t>מבדילים בין קודש לחול</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משמעות ההבדלה, הלכות למוצאי שבת והברכות בסדר ההבדלה</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tc>
                  <a:txBody>
                    <a:bodyPr/>
                    <a:lstStyle/>
                    <a:p>
                      <a:pPr algn="r" rtl="1"/>
                      <a:r>
                        <a:rPr lang="he-IL" sz="1800" dirty="0">
                          <a:solidFill>
                            <a:schemeClr val="tx1"/>
                          </a:solidFill>
                          <a:latin typeface="Anomalia ML v2 AAA" panose="00000500000000000000" pitchFamily="50" charset="-79"/>
                          <a:cs typeface="Anomalia ML v2 AAA" panose="00000500000000000000" pitchFamily="50" charset="-79"/>
                        </a:rPr>
                        <a:t>הבדלה - המשכת אור השבת לימות החול, החדרת הקדושה בחמשת חושי האדם.</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ECF6"/>
                    </a:solidFill>
                  </a:tcPr>
                </a:tc>
                <a:extLst>
                  <a:ext uri="{0D108BD9-81ED-4DB2-BD59-A6C34878D82A}">
                    <a16:rowId xmlns:a16="http://schemas.microsoft.com/office/drawing/2014/main" val="520589913"/>
                  </a:ext>
                </a:extLst>
              </a:tr>
            </a:tbl>
          </a:graphicData>
        </a:graphic>
      </p:graphicFrame>
      <p:pic>
        <p:nvPicPr>
          <p:cNvPr id="6" name="תמונה 5">
            <a:extLst>
              <a:ext uri="{FF2B5EF4-FFF2-40B4-BE49-F238E27FC236}">
                <a16:creationId xmlns:a16="http://schemas.microsoft.com/office/drawing/2014/main" id="{17F952A6-E290-4309-8906-4B0F3DC97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5032" y="1698985"/>
            <a:ext cx="1012533" cy="1013138"/>
          </a:xfrm>
          <a:prstGeom prst="rect">
            <a:avLst/>
          </a:prstGeom>
        </p:spPr>
      </p:pic>
      <p:pic>
        <p:nvPicPr>
          <p:cNvPr id="7" name="תמונה 6">
            <a:extLst>
              <a:ext uri="{FF2B5EF4-FFF2-40B4-BE49-F238E27FC236}">
                <a16:creationId xmlns:a16="http://schemas.microsoft.com/office/drawing/2014/main" id="{8177D371-0B31-4078-BB82-255F8370A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5032" y="2514818"/>
            <a:ext cx="1012533" cy="1013138"/>
          </a:xfrm>
          <a:prstGeom prst="rect">
            <a:avLst/>
          </a:prstGeom>
        </p:spPr>
      </p:pic>
      <p:pic>
        <p:nvPicPr>
          <p:cNvPr id="8" name="תמונה 7">
            <a:extLst>
              <a:ext uri="{FF2B5EF4-FFF2-40B4-BE49-F238E27FC236}">
                <a16:creationId xmlns:a16="http://schemas.microsoft.com/office/drawing/2014/main" id="{B21B6D11-09C9-4828-A2EF-59D7D9FB0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923" y="3330651"/>
            <a:ext cx="1012533" cy="1012533"/>
          </a:xfrm>
          <a:prstGeom prst="rect">
            <a:avLst/>
          </a:prstGeom>
        </p:spPr>
      </p:pic>
      <p:pic>
        <p:nvPicPr>
          <p:cNvPr id="9" name="תמונה 8">
            <a:extLst>
              <a:ext uri="{FF2B5EF4-FFF2-40B4-BE49-F238E27FC236}">
                <a16:creationId xmlns:a16="http://schemas.microsoft.com/office/drawing/2014/main" id="{B2B4142C-7835-4E01-B937-DF21CC099A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2742" y="4145878"/>
            <a:ext cx="1012533" cy="1013138"/>
          </a:xfrm>
          <a:prstGeom prst="rect">
            <a:avLst/>
          </a:prstGeom>
        </p:spPr>
      </p:pic>
    </p:spTree>
    <p:extLst>
      <p:ext uri="{BB962C8B-B14F-4D97-AF65-F5344CB8AC3E}">
        <p14:creationId xmlns:p14="http://schemas.microsoft.com/office/powerpoint/2010/main" val="663571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a:extLst>
              <a:ext uri="{FF2B5EF4-FFF2-40B4-BE49-F238E27FC236}">
                <a16:creationId xmlns:a16="http://schemas.microsoft.com/office/drawing/2014/main" id="{F796B6EC-1424-408C-8453-0F52A5E9A2A9}"/>
              </a:ext>
            </a:extLst>
          </p:cNvPr>
          <p:cNvGrpSpPr/>
          <p:nvPr/>
        </p:nvGrpSpPr>
        <p:grpSpPr>
          <a:xfrm>
            <a:off x="4597154" y="561450"/>
            <a:ext cx="2997693" cy="600965"/>
            <a:chOff x="4597154" y="588083"/>
            <a:chExt cx="2997693" cy="600965"/>
          </a:xfrm>
        </p:grpSpPr>
        <p:sp>
          <p:nvSpPr>
            <p:cNvPr id="49" name="מלבן 48">
              <a:extLst>
                <a:ext uri="{FF2B5EF4-FFF2-40B4-BE49-F238E27FC236}">
                  <a16:creationId xmlns:a16="http://schemas.microsoft.com/office/drawing/2014/main" id="{0F28C5E5-D081-4224-9516-9866507A25AC}"/>
                </a:ext>
              </a:extLst>
            </p:cNvPr>
            <p:cNvSpPr/>
            <p:nvPr/>
          </p:nvSpPr>
          <p:spPr>
            <a:xfrm>
              <a:off x="4597154" y="588083"/>
              <a:ext cx="2997693" cy="598305"/>
            </a:xfrm>
            <a:prstGeom prst="rect">
              <a:avLst/>
            </a:prstGeom>
            <a:solidFill>
              <a:srgbClr val="4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תיבת טקסט 49">
              <a:extLst>
                <a:ext uri="{FF2B5EF4-FFF2-40B4-BE49-F238E27FC236}">
                  <a16:creationId xmlns:a16="http://schemas.microsoft.com/office/drawing/2014/main" id="{3C43E17C-92D8-470F-BBFF-92C8E765301F}"/>
                </a:ext>
              </a:extLst>
            </p:cNvPr>
            <p:cNvSpPr txBox="1"/>
            <p:nvPr/>
          </p:nvSpPr>
          <p:spPr>
            <a:xfrm>
              <a:off x="4725880" y="590743"/>
              <a:ext cx="2740240" cy="598305"/>
            </a:xfrm>
            <a:prstGeom prst="rect">
              <a:avLst/>
            </a:prstGeom>
            <a:noFill/>
          </p:spPr>
          <p:txBody>
            <a:bodyPr wrap="square">
              <a:spAutoFit/>
            </a:bodyPr>
            <a:lstStyle/>
            <a:p>
              <a:pPr algn="ctr" rtl="1">
                <a:lnSpc>
                  <a:spcPts val="4000"/>
                </a:lnSpc>
                <a:spcBef>
                  <a:spcPts val="0"/>
                </a:spcBef>
                <a:spcAft>
                  <a:spcPts val="600"/>
                </a:spcAft>
              </a:pPr>
              <a:r>
                <a:rPr lang="he-IL" sz="3200" b="1" i="0" u="none" strike="noStrike" dirty="0">
                  <a:solidFill>
                    <a:schemeClr val="bg1"/>
                  </a:solidFill>
                  <a:effectLst/>
                  <a:latin typeface="Anomalia ML v2 AAA" panose="00000500000000000000" pitchFamily="50" charset="-79"/>
                  <a:cs typeface="Anomalia ML v2 AAA" panose="00000500000000000000" pitchFamily="50" charset="-79"/>
                </a:rPr>
                <a:t>דמות מלווה</a:t>
              </a:r>
            </a:p>
          </p:txBody>
        </p:sp>
      </p:grpSp>
      <p:sp>
        <p:nvSpPr>
          <p:cNvPr id="6" name="תיבת טקסט 5">
            <a:extLst>
              <a:ext uri="{FF2B5EF4-FFF2-40B4-BE49-F238E27FC236}">
                <a16:creationId xmlns:a16="http://schemas.microsoft.com/office/drawing/2014/main" id="{EC72A407-DF78-4EA3-B49C-9BF46F07522B}"/>
              </a:ext>
            </a:extLst>
          </p:cNvPr>
          <p:cNvSpPr txBox="1"/>
          <p:nvPr/>
        </p:nvSpPr>
        <p:spPr>
          <a:xfrm>
            <a:off x="1535837" y="1511850"/>
            <a:ext cx="9120326" cy="3077446"/>
          </a:xfrm>
          <a:prstGeom prst="rect">
            <a:avLst/>
          </a:prstGeom>
          <a:noFill/>
        </p:spPr>
        <p:txBody>
          <a:bodyPr wrap="square">
            <a:spAutoFit/>
          </a:bodyPr>
          <a:lstStyle/>
          <a:p>
            <a:pPr algn="just">
              <a:lnSpc>
                <a:spcPts val="3800"/>
              </a:lnSpc>
              <a:spcAft>
                <a:spcPts val="600"/>
              </a:spcAft>
            </a:pPr>
            <a:r>
              <a:rPr lang="he-IL" sz="2800" b="0" i="0" u="none" strike="noStrike" dirty="0">
                <a:solidFill>
                  <a:srgbClr val="000000"/>
                </a:solidFill>
                <a:effectLst/>
                <a:latin typeface="Anomalia ML v2 AAA" panose="00000500000000000000" pitchFamily="50" charset="-79"/>
                <a:cs typeface="Anomalia ML v2 AAA" panose="00000500000000000000" pitchFamily="50" charset="-79"/>
              </a:rPr>
              <a:t>את התוכנית תלווה דמות של אדם בשם חיים, המכונה </a:t>
            </a:r>
            <a:r>
              <a:rPr lang="he-IL" sz="2800" b="1" i="0" u="none" strike="noStrike" dirty="0">
                <a:solidFill>
                  <a:srgbClr val="000000"/>
                </a:solidFill>
                <a:effectLst/>
                <a:latin typeface="Anomalia ML v2 AAA" panose="00000500000000000000" pitchFamily="50" charset="-79"/>
                <a:cs typeface="Anomalia ML v2 AAA" panose="00000500000000000000" pitchFamily="50" charset="-79"/>
              </a:rPr>
              <a:t>"חיים של שבת"</a:t>
            </a:r>
            <a:r>
              <a:rPr lang="he-IL" sz="2800" b="0" i="0" u="none" strike="noStrike" dirty="0">
                <a:solidFill>
                  <a:srgbClr val="000000"/>
                </a:solidFill>
                <a:effectLst/>
                <a:latin typeface="Anomalia ML v2 AAA" panose="00000500000000000000" pitchFamily="50" charset="-79"/>
                <a:cs typeface="Anomalia ML v2 AAA" panose="00000500000000000000" pitchFamily="50" charset="-79"/>
              </a:rPr>
              <a:t>. חיים מלווה באובייקט קבוע – סל קניות שמשמש אותו במהלך השבוע על מנת להתכונן לשבת ולקחת צידה לדרך מהשבת.</a:t>
            </a:r>
          </a:p>
          <a:p>
            <a:pPr algn="just">
              <a:lnSpc>
                <a:spcPts val="3800"/>
              </a:lnSpc>
            </a:pPr>
            <a:r>
              <a:rPr lang="he-IL" sz="2800" dirty="0">
                <a:solidFill>
                  <a:srgbClr val="000000"/>
                </a:solidFill>
                <a:latin typeface="Anomalia ML v2 AAA" panose="00000500000000000000" pitchFamily="50" charset="-79"/>
                <a:cs typeface="Anomalia ML v2 AAA" panose="00000500000000000000" pitchFamily="50" charset="-79"/>
              </a:rPr>
              <a:t>מומלץ להצטייד בסל קניות כזה גם במוסדות החינוך ולהשתמש בו לפעילויות ולאווירה (ברכישה עצמית).</a:t>
            </a:r>
            <a:endParaRPr lang="he-IL" sz="2800" dirty="0">
              <a:latin typeface="Anomalia ML v2 AAA" panose="00000500000000000000" pitchFamily="50" charset="-79"/>
              <a:cs typeface="Anomalia ML v2 AAA" panose="00000500000000000000" pitchFamily="50" charset="-79"/>
            </a:endParaRPr>
          </a:p>
        </p:txBody>
      </p:sp>
    </p:spTree>
    <p:extLst>
      <p:ext uri="{BB962C8B-B14F-4D97-AF65-F5344CB8AC3E}">
        <p14:creationId xmlns:p14="http://schemas.microsoft.com/office/powerpoint/2010/main" val="2941669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a:extLst>
              <a:ext uri="{FF2B5EF4-FFF2-40B4-BE49-F238E27FC236}">
                <a16:creationId xmlns:a16="http://schemas.microsoft.com/office/drawing/2014/main" id="{F796B6EC-1424-408C-8453-0F52A5E9A2A9}"/>
              </a:ext>
            </a:extLst>
          </p:cNvPr>
          <p:cNvGrpSpPr/>
          <p:nvPr/>
        </p:nvGrpSpPr>
        <p:grpSpPr>
          <a:xfrm>
            <a:off x="3935769" y="561450"/>
            <a:ext cx="4320464" cy="1113926"/>
            <a:chOff x="4597154" y="588083"/>
            <a:chExt cx="2997693" cy="1113926"/>
          </a:xfrm>
        </p:grpSpPr>
        <p:sp>
          <p:nvSpPr>
            <p:cNvPr id="49" name="מלבן 48">
              <a:extLst>
                <a:ext uri="{FF2B5EF4-FFF2-40B4-BE49-F238E27FC236}">
                  <a16:creationId xmlns:a16="http://schemas.microsoft.com/office/drawing/2014/main" id="{0F28C5E5-D081-4224-9516-9866507A25AC}"/>
                </a:ext>
              </a:extLst>
            </p:cNvPr>
            <p:cNvSpPr/>
            <p:nvPr/>
          </p:nvSpPr>
          <p:spPr>
            <a:xfrm>
              <a:off x="4597154" y="588083"/>
              <a:ext cx="2997693" cy="598305"/>
            </a:xfrm>
            <a:prstGeom prst="rect">
              <a:avLst/>
            </a:prstGeom>
            <a:solidFill>
              <a:srgbClr val="4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תיבת טקסט 49">
              <a:extLst>
                <a:ext uri="{FF2B5EF4-FFF2-40B4-BE49-F238E27FC236}">
                  <a16:creationId xmlns:a16="http://schemas.microsoft.com/office/drawing/2014/main" id="{3C43E17C-92D8-470F-BBFF-92C8E765301F}"/>
                </a:ext>
              </a:extLst>
            </p:cNvPr>
            <p:cNvSpPr txBox="1"/>
            <p:nvPr/>
          </p:nvSpPr>
          <p:spPr>
            <a:xfrm>
              <a:off x="4725880" y="590743"/>
              <a:ext cx="2740240" cy="1111266"/>
            </a:xfrm>
            <a:prstGeom prst="rect">
              <a:avLst/>
            </a:prstGeom>
            <a:noFill/>
          </p:spPr>
          <p:txBody>
            <a:bodyPr wrap="square">
              <a:spAutoFit/>
            </a:bodyPr>
            <a:lstStyle/>
            <a:p>
              <a:pPr algn="ctr" rtl="1">
                <a:lnSpc>
                  <a:spcPts val="4000"/>
                </a:lnSpc>
                <a:spcBef>
                  <a:spcPts val="0"/>
                </a:spcBef>
                <a:spcAft>
                  <a:spcPts val="600"/>
                </a:spcAft>
              </a:pPr>
              <a:r>
                <a:rPr lang="he-IL" sz="3200" b="1" i="0" u="none" strike="noStrike" dirty="0">
                  <a:solidFill>
                    <a:schemeClr val="bg1"/>
                  </a:solidFill>
                  <a:effectLst/>
                  <a:latin typeface="Anomalia ML v2 AAA" panose="00000500000000000000" pitchFamily="50" charset="-79"/>
                  <a:cs typeface="Anomalia ML v2 AAA" panose="00000500000000000000" pitchFamily="50" charset="-79"/>
                </a:rPr>
                <a:t>פתיחת נושא חודשי</a:t>
              </a:r>
            </a:p>
          </p:txBody>
        </p:sp>
      </p:grpSp>
      <p:sp>
        <p:nvSpPr>
          <p:cNvPr id="6" name="תיבת טקסט 5">
            <a:extLst>
              <a:ext uri="{FF2B5EF4-FFF2-40B4-BE49-F238E27FC236}">
                <a16:creationId xmlns:a16="http://schemas.microsoft.com/office/drawing/2014/main" id="{EC72A407-DF78-4EA3-B49C-9BF46F07522B}"/>
              </a:ext>
            </a:extLst>
          </p:cNvPr>
          <p:cNvSpPr txBox="1"/>
          <p:nvPr/>
        </p:nvSpPr>
        <p:spPr>
          <a:xfrm>
            <a:off x="1396753" y="2044510"/>
            <a:ext cx="9398494" cy="2590133"/>
          </a:xfrm>
          <a:prstGeom prst="rect">
            <a:avLst/>
          </a:prstGeom>
          <a:noFill/>
        </p:spPr>
        <p:txBody>
          <a:bodyPr wrap="square">
            <a:spAutoFit/>
          </a:bodyPr>
          <a:lstStyle/>
          <a:p>
            <a:pPr algn="just">
              <a:lnSpc>
                <a:spcPts val="3800"/>
              </a:lnSpc>
              <a:spcAft>
                <a:spcPts val="600"/>
              </a:spcAft>
            </a:pPr>
            <a:r>
              <a:rPr lang="he-IL" sz="2800" b="0" i="0" u="none" strike="noStrike" dirty="0">
                <a:solidFill>
                  <a:srgbClr val="000000"/>
                </a:solidFill>
                <a:effectLst/>
                <a:latin typeface="Anomalia ML v2 AAA" panose="00000500000000000000" pitchFamily="50" charset="-79"/>
                <a:cs typeface="Anomalia ML v2 AAA" panose="00000500000000000000" pitchFamily="50" charset="-79"/>
              </a:rPr>
              <a:t>בחודש הראשון יוקרן סרטון בו נכיר את 'חיים של שבת' עם הסל הנצחי שלו, והוא יציג לנו את הנושא השנתי.</a:t>
            </a:r>
          </a:p>
          <a:p>
            <a:pPr algn="just">
              <a:lnSpc>
                <a:spcPts val="3800"/>
              </a:lnSpc>
              <a:spcAft>
                <a:spcPts val="600"/>
              </a:spcAft>
            </a:pPr>
            <a:r>
              <a:rPr lang="he-IL" sz="2800" dirty="0">
                <a:solidFill>
                  <a:srgbClr val="000000"/>
                </a:solidFill>
                <a:latin typeface="Anomalia ML v2 AAA" panose="00000500000000000000" pitchFamily="50" charset="-79"/>
                <a:cs typeface="Anomalia ML v2 AAA" panose="00000500000000000000" pitchFamily="50" charset="-79"/>
              </a:rPr>
              <a:t>בחודשים הבאים, סרטוני הפתיחה יופקו בשילוב עם מוסדות החינוך, ובהם יציגו תלמידים סיטואציות שקשורות לנושא החודשי.</a:t>
            </a:r>
          </a:p>
        </p:txBody>
      </p:sp>
      <p:sp>
        <p:nvSpPr>
          <p:cNvPr id="7" name="מלבן 6">
            <a:extLst>
              <a:ext uri="{FF2B5EF4-FFF2-40B4-BE49-F238E27FC236}">
                <a16:creationId xmlns:a16="http://schemas.microsoft.com/office/drawing/2014/main" id="{D5620AAB-2C2E-47C8-82E8-ECA3A31D8952}"/>
              </a:ext>
            </a:extLst>
          </p:cNvPr>
          <p:cNvSpPr/>
          <p:nvPr/>
        </p:nvSpPr>
        <p:spPr>
          <a:xfrm>
            <a:off x="8447794" y="1600056"/>
            <a:ext cx="2215076" cy="388684"/>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latin typeface="Anomalia ML v2 AAA" panose="00000500000000000000" pitchFamily="50" charset="-79"/>
                <a:cs typeface="Anomalia ML v2 AAA" panose="00000500000000000000" pitchFamily="50" charset="-79"/>
              </a:rPr>
              <a:t>סרטון פתיחה</a:t>
            </a:r>
          </a:p>
        </p:txBody>
      </p:sp>
    </p:spTree>
    <p:extLst>
      <p:ext uri="{BB962C8B-B14F-4D97-AF65-F5344CB8AC3E}">
        <p14:creationId xmlns:p14="http://schemas.microsoft.com/office/powerpoint/2010/main" val="1497305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a:extLst>
              <a:ext uri="{FF2B5EF4-FFF2-40B4-BE49-F238E27FC236}">
                <a16:creationId xmlns:a16="http://schemas.microsoft.com/office/drawing/2014/main" id="{F796B6EC-1424-408C-8453-0F52A5E9A2A9}"/>
              </a:ext>
            </a:extLst>
          </p:cNvPr>
          <p:cNvGrpSpPr/>
          <p:nvPr/>
        </p:nvGrpSpPr>
        <p:grpSpPr>
          <a:xfrm>
            <a:off x="3935769" y="561450"/>
            <a:ext cx="4320464" cy="1113926"/>
            <a:chOff x="4597154" y="588083"/>
            <a:chExt cx="2997693" cy="1113926"/>
          </a:xfrm>
        </p:grpSpPr>
        <p:sp>
          <p:nvSpPr>
            <p:cNvPr id="49" name="מלבן 48">
              <a:extLst>
                <a:ext uri="{FF2B5EF4-FFF2-40B4-BE49-F238E27FC236}">
                  <a16:creationId xmlns:a16="http://schemas.microsoft.com/office/drawing/2014/main" id="{0F28C5E5-D081-4224-9516-9866507A25AC}"/>
                </a:ext>
              </a:extLst>
            </p:cNvPr>
            <p:cNvSpPr/>
            <p:nvPr/>
          </p:nvSpPr>
          <p:spPr>
            <a:xfrm>
              <a:off x="4597154" y="588083"/>
              <a:ext cx="2997693" cy="598305"/>
            </a:xfrm>
            <a:prstGeom prst="rect">
              <a:avLst/>
            </a:prstGeom>
            <a:solidFill>
              <a:srgbClr val="4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תיבת טקסט 49">
              <a:extLst>
                <a:ext uri="{FF2B5EF4-FFF2-40B4-BE49-F238E27FC236}">
                  <a16:creationId xmlns:a16="http://schemas.microsoft.com/office/drawing/2014/main" id="{3C43E17C-92D8-470F-BBFF-92C8E765301F}"/>
                </a:ext>
              </a:extLst>
            </p:cNvPr>
            <p:cNvSpPr txBox="1"/>
            <p:nvPr/>
          </p:nvSpPr>
          <p:spPr>
            <a:xfrm>
              <a:off x="4725880" y="590743"/>
              <a:ext cx="2740240" cy="1111266"/>
            </a:xfrm>
            <a:prstGeom prst="rect">
              <a:avLst/>
            </a:prstGeom>
            <a:noFill/>
          </p:spPr>
          <p:txBody>
            <a:bodyPr wrap="square">
              <a:spAutoFit/>
            </a:bodyPr>
            <a:lstStyle/>
            <a:p>
              <a:pPr algn="ctr" rtl="1">
                <a:lnSpc>
                  <a:spcPts val="4000"/>
                </a:lnSpc>
                <a:spcBef>
                  <a:spcPts val="0"/>
                </a:spcBef>
                <a:spcAft>
                  <a:spcPts val="600"/>
                </a:spcAft>
              </a:pPr>
              <a:r>
                <a:rPr lang="he-IL" sz="3200" b="1" i="0" u="none" strike="noStrike" dirty="0">
                  <a:solidFill>
                    <a:schemeClr val="bg1"/>
                  </a:solidFill>
                  <a:effectLst/>
                  <a:latin typeface="Anomalia ML v2 AAA" panose="00000500000000000000" pitchFamily="50" charset="-79"/>
                  <a:cs typeface="Anomalia ML v2 AAA" panose="00000500000000000000" pitchFamily="50" charset="-79"/>
                </a:rPr>
                <a:t>פתיחת נושא חודשי</a:t>
              </a:r>
            </a:p>
          </p:txBody>
        </p:sp>
      </p:grpSp>
      <p:sp>
        <p:nvSpPr>
          <p:cNvPr id="6" name="תיבת טקסט 5">
            <a:extLst>
              <a:ext uri="{FF2B5EF4-FFF2-40B4-BE49-F238E27FC236}">
                <a16:creationId xmlns:a16="http://schemas.microsoft.com/office/drawing/2014/main" id="{EC72A407-DF78-4EA3-B49C-9BF46F07522B}"/>
              </a:ext>
            </a:extLst>
          </p:cNvPr>
          <p:cNvSpPr txBox="1"/>
          <p:nvPr/>
        </p:nvSpPr>
        <p:spPr>
          <a:xfrm>
            <a:off x="1396753" y="2044510"/>
            <a:ext cx="9398494" cy="1538563"/>
          </a:xfrm>
          <a:prstGeom prst="rect">
            <a:avLst/>
          </a:prstGeom>
          <a:noFill/>
        </p:spPr>
        <p:txBody>
          <a:bodyPr wrap="square">
            <a:spAutoFit/>
          </a:bodyPr>
          <a:lstStyle/>
          <a:p>
            <a:pPr algn="just">
              <a:lnSpc>
                <a:spcPts val="3800"/>
              </a:lnSpc>
              <a:spcAft>
                <a:spcPts val="600"/>
              </a:spcAft>
            </a:pPr>
            <a:r>
              <a:rPr lang="he-IL" sz="2800" b="0" i="0" u="none" strike="noStrike" dirty="0">
                <a:solidFill>
                  <a:srgbClr val="000000"/>
                </a:solidFill>
                <a:effectLst/>
                <a:latin typeface="Anomalia ML v2 AAA" panose="00000500000000000000" pitchFamily="50" charset="-79"/>
                <a:cs typeface="Anomalia ML v2 AAA" panose="00000500000000000000" pitchFamily="50" charset="-79"/>
              </a:rPr>
              <a:t>בהמשך לסרטון הפתיחה, נלמד את הנושא החודשי בעזרת מצגת לימודית. </a:t>
            </a:r>
            <a:r>
              <a:rPr lang="he-IL" sz="2800" dirty="0">
                <a:solidFill>
                  <a:srgbClr val="000000"/>
                </a:solidFill>
                <a:latin typeface="Anomalia ML v2 AAA" panose="00000500000000000000" pitchFamily="50" charset="-79"/>
                <a:cs typeface="Anomalia ML v2 AAA" panose="00000500000000000000" pitchFamily="50" charset="-79"/>
              </a:rPr>
              <a:t>המצגת הלימודית תוגש פעם אחת בכל חודש, בפתיחת הנושא.</a:t>
            </a:r>
            <a:endParaRPr lang="he-IL" sz="2800" dirty="0">
              <a:latin typeface="Anomalia ML v2 AAA" panose="00000500000000000000" pitchFamily="50" charset="-79"/>
              <a:cs typeface="Anomalia ML v2 AAA" panose="00000500000000000000" pitchFamily="50" charset="-79"/>
            </a:endParaRPr>
          </a:p>
        </p:txBody>
      </p:sp>
      <p:sp>
        <p:nvSpPr>
          <p:cNvPr id="7" name="מלבן 6">
            <a:extLst>
              <a:ext uri="{FF2B5EF4-FFF2-40B4-BE49-F238E27FC236}">
                <a16:creationId xmlns:a16="http://schemas.microsoft.com/office/drawing/2014/main" id="{D5620AAB-2C2E-47C8-82E8-ECA3A31D8952}"/>
              </a:ext>
            </a:extLst>
          </p:cNvPr>
          <p:cNvSpPr/>
          <p:nvPr/>
        </p:nvSpPr>
        <p:spPr>
          <a:xfrm>
            <a:off x="8447794" y="1600056"/>
            <a:ext cx="2215076" cy="388684"/>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latin typeface="Anomalia ML v2 AAA" panose="00000500000000000000" pitchFamily="50" charset="-79"/>
                <a:cs typeface="Anomalia ML v2 AAA" panose="00000500000000000000" pitchFamily="50" charset="-79"/>
              </a:rPr>
              <a:t>מצגת לימודית</a:t>
            </a:r>
          </a:p>
        </p:txBody>
      </p:sp>
    </p:spTree>
    <p:extLst>
      <p:ext uri="{BB962C8B-B14F-4D97-AF65-F5344CB8AC3E}">
        <p14:creationId xmlns:p14="http://schemas.microsoft.com/office/powerpoint/2010/main" val="2550797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a:extLst>
              <a:ext uri="{FF2B5EF4-FFF2-40B4-BE49-F238E27FC236}">
                <a16:creationId xmlns:a16="http://schemas.microsoft.com/office/drawing/2014/main" id="{F796B6EC-1424-408C-8453-0F52A5E9A2A9}"/>
              </a:ext>
            </a:extLst>
          </p:cNvPr>
          <p:cNvGrpSpPr/>
          <p:nvPr/>
        </p:nvGrpSpPr>
        <p:grpSpPr>
          <a:xfrm>
            <a:off x="3935769" y="561450"/>
            <a:ext cx="4320464" cy="600965"/>
            <a:chOff x="4597154" y="588083"/>
            <a:chExt cx="2997693" cy="600965"/>
          </a:xfrm>
        </p:grpSpPr>
        <p:sp>
          <p:nvSpPr>
            <p:cNvPr id="49" name="מלבן 48">
              <a:extLst>
                <a:ext uri="{FF2B5EF4-FFF2-40B4-BE49-F238E27FC236}">
                  <a16:creationId xmlns:a16="http://schemas.microsoft.com/office/drawing/2014/main" id="{0F28C5E5-D081-4224-9516-9866507A25AC}"/>
                </a:ext>
              </a:extLst>
            </p:cNvPr>
            <p:cNvSpPr/>
            <p:nvPr/>
          </p:nvSpPr>
          <p:spPr>
            <a:xfrm>
              <a:off x="4597154" y="588083"/>
              <a:ext cx="2997693" cy="598305"/>
            </a:xfrm>
            <a:prstGeom prst="rect">
              <a:avLst/>
            </a:prstGeom>
            <a:solidFill>
              <a:srgbClr val="4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תיבת טקסט 49">
              <a:extLst>
                <a:ext uri="{FF2B5EF4-FFF2-40B4-BE49-F238E27FC236}">
                  <a16:creationId xmlns:a16="http://schemas.microsoft.com/office/drawing/2014/main" id="{3C43E17C-92D8-470F-BBFF-92C8E765301F}"/>
                </a:ext>
              </a:extLst>
            </p:cNvPr>
            <p:cNvSpPr txBox="1"/>
            <p:nvPr/>
          </p:nvSpPr>
          <p:spPr>
            <a:xfrm>
              <a:off x="4725880" y="590743"/>
              <a:ext cx="2740240" cy="598305"/>
            </a:xfrm>
            <a:prstGeom prst="rect">
              <a:avLst/>
            </a:prstGeom>
            <a:noFill/>
          </p:spPr>
          <p:txBody>
            <a:bodyPr wrap="square">
              <a:spAutoFit/>
            </a:bodyPr>
            <a:lstStyle/>
            <a:p>
              <a:pPr algn="ctr" rtl="1">
                <a:lnSpc>
                  <a:spcPts val="4000"/>
                </a:lnSpc>
                <a:spcBef>
                  <a:spcPts val="0"/>
                </a:spcBef>
                <a:spcAft>
                  <a:spcPts val="600"/>
                </a:spcAft>
              </a:pPr>
              <a:r>
                <a:rPr lang="he-IL" sz="3200" b="1" i="0" u="none" strike="noStrike" dirty="0">
                  <a:solidFill>
                    <a:schemeClr val="bg1"/>
                  </a:solidFill>
                  <a:effectLst/>
                  <a:latin typeface="Anomalia ML v2 AAA" panose="00000500000000000000" pitchFamily="50" charset="-79"/>
                  <a:cs typeface="Anomalia ML v2 AAA" panose="00000500000000000000" pitchFamily="50" charset="-79"/>
                </a:rPr>
                <a:t>פתיחת נושא חודשי</a:t>
              </a:r>
            </a:p>
          </p:txBody>
        </p:sp>
      </p:grpSp>
      <p:sp>
        <p:nvSpPr>
          <p:cNvPr id="6" name="תיבת טקסט 5">
            <a:extLst>
              <a:ext uri="{FF2B5EF4-FFF2-40B4-BE49-F238E27FC236}">
                <a16:creationId xmlns:a16="http://schemas.microsoft.com/office/drawing/2014/main" id="{EC72A407-DF78-4EA3-B49C-9BF46F07522B}"/>
              </a:ext>
            </a:extLst>
          </p:cNvPr>
          <p:cNvSpPr txBox="1"/>
          <p:nvPr/>
        </p:nvSpPr>
        <p:spPr>
          <a:xfrm>
            <a:off x="1396753" y="2044510"/>
            <a:ext cx="9398494" cy="3641703"/>
          </a:xfrm>
          <a:prstGeom prst="rect">
            <a:avLst/>
          </a:prstGeom>
          <a:noFill/>
        </p:spPr>
        <p:txBody>
          <a:bodyPr wrap="square">
            <a:spAutoFit/>
          </a:bodyPr>
          <a:lstStyle/>
          <a:p>
            <a:pPr algn="just">
              <a:lnSpc>
                <a:spcPts val="3800"/>
              </a:lnSpc>
              <a:spcAft>
                <a:spcPts val="600"/>
              </a:spcAft>
            </a:pPr>
            <a:r>
              <a:rPr lang="he-IL" sz="2800" b="0" i="0" u="none" strike="noStrike" dirty="0">
                <a:solidFill>
                  <a:srgbClr val="000000"/>
                </a:solidFill>
                <a:effectLst/>
                <a:latin typeface="Anomalia ML v2 AAA" panose="00000500000000000000" pitchFamily="50" charset="-79"/>
                <a:cs typeface="Anomalia ML v2 AAA" panose="00000500000000000000" pitchFamily="50" charset="-79"/>
              </a:rPr>
              <a:t>בכל חודש תיבחר כיתה להיות "שגרירי השבת", שאחראים על הנושא החודשי.</a:t>
            </a:r>
          </a:p>
          <a:p>
            <a:pPr algn="just">
              <a:lnSpc>
                <a:spcPts val="3800"/>
              </a:lnSpc>
              <a:spcAft>
                <a:spcPts val="600"/>
              </a:spcAft>
            </a:pPr>
            <a:r>
              <a:rPr lang="he-IL" sz="2800" dirty="0">
                <a:solidFill>
                  <a:srgbClr val="000000"/>
                </a:solidFill>
                <a:latin typeface="Anomalia ML v2 AAA" panose="00000500000000000000" pitchFamily="50" charset="-79"/>
                <a:cs typeface="Anomalia ML v2 AAA" panose="00000500000000000000" pitchFamily="50" charset="-79"/>
              </a:rPr>
              <a:t>שגרירי השבת אחראים יחד עם המורה שלהם על כנס הפתיחה החודשי, ובו יפתחו את הנושא בפעילות / הצגה / מקהלה וכד', יחד עם הקרנת סרטון הפתיחה.</a:t>
            </a:r>
          </a:p>
          <a:p>
            <a:pPr algn="just">
              <a:lnSpc>
                <a:spcPts val="3800"/>
              </a:lnSpc>
              <a:spcAft>
                <a:spcPts val="600"/>
              </a:spcAft>
            </a:pPr>
            <a:r>
              <a:rPr lang="he-IL" sz="2800" dirty="0">
                <a:solidFill>
                  <a:srgbClr val="000000"/>
                </a:solidFill>
                <a:latin typeface="Anomalia ML v2 AAA" panose="00000500000000000000" pitchFamily="50" charset="-79"/>
                <a:cs typeface="Anomalia ML v2 AAA" panose="00000500000000000000" pitchFamily="50" charset="-79"/>
              </a:rPr>
              <a:t>במהלך החודש הם ממשיכים לשאת באחריות "שגרירי השבת" באמצעות יוזמות שונות לפעילויות בית ספריות.</a:t>
            </a:r>
            <a:endParaRPr lang="he-IL" sz="2800" dirty="0">
              <a:latin typeface="Anomalia ML v2 AAA" panose="00000500000000000000" pitchFamily="50" charset="-79"/>
              <a:cs typeface="Anomalia ML v2 AAA" panose="00000500000000000000" pitchFamily="50" charset="-79"/>
            </a:endParaRPr>
          </a:p>
        </p:txBody>
      </p:sp>
      <p:sp>
        <p:nvSpPr>
          <p:cNvPr id="7" name="מלבן 6">
            <a:extLst>
              <a:ext uri="{FF2B5EF4-FFF2-40B4-BE49-F238E27FC236}">
                <a16:creationId xmlns:a16="http://schemas.microsoft.com/office/drawing/2014/main" id="{D5620AAB-2C2E-47C8-82E8-ECA3A31D8952}"/>
              </a:ext>
            </a:extLst>
          </p:cNvPr>
          <p:cNvSpPr/>
          <p:nvPr/>
        </p:nvSpPr>
        <p:spPr>
          <a:xfrm>
            <a:off x="7590408" y="1600056"/>
            <a:ext cx="3072462" cy="388684"/>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latin typeface="Anomalia ML v2 AAA" panose="00000500000000000000" pitchFamily="50" charset="-79"/>
                <a:cs typeface="Anomalia ML v2 AAA" panose="00000500000000000000" pitchFamily="50" charset="-79"/>
              </a:rPr>
              <a:t>שגרירי/מלאכי השבת</a:t>
            </a:r>
          </a:p>
        </p:txBody>
      </p:sp>
    </p:spTree>
    <p:extLst>
      <p:ext uri="{BB962C8B-B14F-4D97-AF65-F5344CB8AC3E}">
        <p14:creationId xmlns:p14="http://schemas.microsoft.com/office/powerpoint/2010/main" val="3061720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9BF7509-7458-4A0B-8AC4-02AB9AD685F1}"/>
              </a:ext>
            </a:extLst>
          </p:cNvPr>
          <p:cNvPicPr>
            <a:picLocks noChangeAspect="1"/>
          </p:cNvPicPr>
          <p:nvPr/>
        </p:nvPicPr>
        <p:blipFill rotWithShape="1">
          <a:blip r:embed="rId2"/>
          <a:srcRect l="22062" t="27314" r="32865" b="25955"/>
          <a:stretch/>
        </p:blipFill>
        <p:spPr>
          <a:xfrm>
            <a:off x="3348361" y="1826580"/>
            <a:ext cx="5495278" cy="3204839"/>
          </a:xfrm>
          <a:prstGeom prst="rect">
            <a:avLst/>
          </a:prstGeom>
          <a:ln w="19050">
            <a:solidFill>
              <a:srgbClr val="4F3795"/>
            </a:solidFill>
          </a:ln>
          <a:effectLst>
            <a:outerShdw blurRad="63500" sx="102000" sy="102000" algn="ctr" rotWithShape="0">
              <a:prstClr val="black">
                <a:alpha val="40000"/>
              </a:prstClr>
            </a:outerShdw>
          </a:effectLst>
        </p:spPr>
      </p:pic>
      <p:grpSp>
        <p:nvGrpSpPr>
          <p:cNvPr id="9" name="קבוצה 8">
            <a:extLst>
              <a:ext uri="{FF2B5EF4-FFF2-40B4-BE49-F238E27FC236}">
                <a16:creationId xmlns:a16="http://schemas.microsoft.com/office/drawing/2014/main" id="{71C39E42-7CD2-41C4-BF6E-E4D4BF029A2B}"/>
              </a:ext>
            </a:extLst>
          </p:cNvPr>
          <p:cNvGrpSpPr/>
          <p:nvPr/>
        </p:nvGrpSpPr>
        <p:grpSpPr>
          <a:xfrm>
            <a:off x="4637105" y="561450"/>
            <a:ext cx="2917792" cy="600965"/>
            <a:chOff x="4597154" y="588083"/>
            <a:chExt cx="2997693" cy="600965"/>
          </a:xfrm>
        </p:grpSpPr>
        <p:sp>
          <p:nvSpPr>
            <p:cNvPr id="10" name="מלבן 9">
              <a:extLst>
                <a:ext uri="{FF2B5EF4-FFF2-40B4-BE49-F238E27FC236}">
                  <a16:creationId xmlns:a16="http://schemas.microsoft.com/office/drawing/2014/main" id="{8556FF67-9EA2-49D9-8756-F6D1EDD9CC25}"/>
                </a:ext>
              </a:extLst>
            </p:cNvPr>
            <p:cNvSpPr/>
            <p:nvPr/>
          </p:nvSpPr>
          <p:spPr>
            <a:xfrm>
              <a:off x="4597154" y="588083"/>
              <a:ext cx="2997693" cy="598305"/>
            </a:xfrm>
            <a:prstGeom prst="rect">
              <a:avLst/>
            </a:prstGeom>
            <a:solidFill>
              <a:srgbClr val="4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C646EA3F-DFAF-4181-B854-AA4FE6689003}"/>
                </a:ext>
              </a:extLst>
            </p:cNvPr>
            <p:cNvSpPr txBox="1"/>
            <p:nvPr/>
          </p:nvSpPr>
          <p:spPr>
            <a:xfrm>
              <a:off x="4725880" y="590743"/>
              <a:ext cx="2740240" cy="598305"/>
            </a:xfrm>
            <a:prstGeom prst="rect">
              <a:avLst/>
            </a:prstGeom>
            <a:noFill/>
          </p:spPr>
          <p:txBody>
            <a:bodyPr wrap="square">
              <a:spAutoFit/>
            </a:bodyPr>
            <a:lstStyle/>
            <a:p>
              <a:pPr algn="ctr" rtl="1">
                <a:lnSpc>
                  <a:spcPts val="4000"/>
                </a:lnSpc>
                <a:spcBef>
                  <a:spcPts val="0"/>
                </a:spcBef>
                <a:spcAft>
                  <a:spcPts val="600"/>
                </a:spcAft>
              </a:pPr>
              <a:r>
                <a:rPr lang="he-IL" sz="3200" b="1" i="0" u="none" strike="noStrike" dirty="0">
                  <a:solidFill>
                    <a:schemeClr val="bg1"/>
                  </a:solidFill>
                  <a:effectLst/>
                  <a:latin typeface="Anomalia ML v2 AAA" panose="00000500000000000000" pitchFamily="50" charset="-79"/>
                  <a:cs typeface="Anomalia ML v2 AAA" panose="00000500000000000000" pitchFamily="50" charset="-79"/>
                </a:rPr>
                <a:t>רגע של שבת</a:t>
              </a:r>
            </a:p>
          </p:txBody>
        </p:sp>
      </p:grpSp>
    </p:spTree>
    <p:extLst>
      <p:ext uri="{BB962C8B-B14F-4D97-AF65-F5344CB8AC3E}">
        <p14:creationId xmlns:p14="http://schemas.microsoft.com/office/powerpoint/2010/main" val="183632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id="{226A70F3-D6E2-4525-8756-7360A9A752EC}"/>
              </a:ext>
            </a:extLst>
          </p:cNvPr>
          <p:cNvSpPr txBox="1"/>
          <p:nvPr/>
        </p:nvSpPr>
        <p:spPr>
          <a:xfrm>
            <a:off x="1396753" y="1520728"/>
            <a:ext cx="9398494" cy="4129015"/>
          </a:xfrm>
          <a:prstGeom prst="rect">
            <a:avLst/>
          </a:prstGeom>
          <a:noFill/>
        </p:spPr>
        <p:txBody>
          <a:bodyPr wrap="square">
            <a:spAutoFit/>
          </a:bodyPr>
          <a:lstStyle/>
          <a:p>
            <a:pPr algn="just">
              <a:lnSpc>
                <a:spcPts val="3800"/>
              </a:lnSpc>
              <a:spcAft>
                <a:spcPts val="600"/>
              </a:spcAft>
            </a:pPr>
            <a:r>
              <a:rPr lang="he-IL" sz="2800" b="0" i="0" u="none" strike="noStrike" dirty="0">
                <a:solidFill>
                  <a:srgbClr val="000000"/>
                </a:solidFill>
                <a:effectLst/>
                <a:latin typeface="Anomalia ML v2 AAA" panose="00000500000000000000" pitchFamily="50" charset="-79"/>
                <a:cs typeface="Anomalia ML v2 AAA" panose="00000500000000000000" pitchFamily="50" charset="-79"/>
              </a:rPr>
              <a:t>בכל יום שישי, תתקיים במסגרת הכיתתית פינה קבועה בשל "רגע של שבת".</a:t>
            </a:r>
          </a:p>
          <a:p>
            <a:pPr algn="just">
              <a:lnSpc>
                <a:spcPts val="3800"/>
              </a:lnSpc>
              <a:spcAft>
                <a:spcPts val="600"/>
              </a:spcAft>
            </a:pPr>
            <a:r>
              <a:rPr lang="he-IL" sz="2800" dirty="0">
                <a:latin typeface="Anomalia ML v2 AAA" panose="00000500000000000000" pitchFamily="50" charset="-79"/>
                <a:cs typeface="Anomalia ML v2 AAA" panose="00000500000000000000" pitchFamily="50" charset="-79"/>
              </a:rPr>
              <a:t>מטרת פינה זו היא ליצור חיבור וזיקה של התלמידים לשבת, וכן להכיר הנהגות שונות בשבת, באמצעות שיתוף אישי שלהם מחוויות השבת.</a:t>
            </a:r>
          </a:p>
          <a:p>
            <a:pPr algn="just">
              <a:lnSpc>
                <a:spcPts val="3800"/>
              </a:lnSpc>
              <a:spcAft>
                <a:spcPts val="600"/>
              </a:spcAft>
            </a:pPr>
            <a:r>
              <a:rPr lang="he-IL" sz="2800" dirty="0">
                <a:latin typeface="Anomalia ML v2 AAA" panose="00000500000000000000" pitchFamily="50" charset="-79"/>
                <a:cs typeface="Anomalia ML v2 AAA" panose="00000500000000000000" pitchFamily="50" charset="-79"/>
              </a:rPr>
              <a:t>בכל שבוע נבחר בכיתה תלמיד שישתף בפינת "רגע של שבת" ויספר על השבת אצלו בבית, תפקידיו בשבת, מנהגים מיוחדים, ניגונים קבועים, ועוד.</a:t>
            </a:r>
          </a:p>
        </p:txBody>
      </p:sp>
      <p:grpSp>
        <p:nvGrpSpPr>
          <p:cNvPr id="7" name="קבוצה 6">
            <a:extLst>
              <a:ext uri="{FF2B5EF4-FFF2-40B4-BE49-F238E27FC236}">
                <a16:creationId xmlns:a16="http://schemas.microsoft.com/office/drawing/2014/main" id="{0EBA1557-C879-472B-89C6-BB0F6248CDF9}"/>
              </a:ext>
            </a:extLst>
          </p:cNvPr>
          <p:cNvGrpSpPr/>
          <p:nvPr/>
        </p:nvGrpSpPr>
        <p:grpSpPr>
          <a:xfrm>
            <a:off x="4637105" y="561450"/>
            <a:ext cx="2917792" cy="600965"/>
            <a:chOff x="4597154" y="588083"/>
            <a:chExt cx="2997693" cy="600965"/>
          </a:xfrm>
        </p:grpSpPr>
        <p:sp>
          <p:nvSpPr>
            <p:cNvPr id="8" name="מלבן 7">
              <a:extLst>
                <a:ext uri="{FF2B5EF4-FFF2-40B4-BE49-F238E27FC236}">
                  <a16:creationId xmlns:a16="http://schemas.microsoft.com/office/drawing/2014/main" id="{6C764417-BDB4-4E70-A35B-9F1693C592D6}"/>
                </a:ext>
              </a:extLst>
            </p:cNvPr>
            <p:cNvSpPr/>
            <p:nvPr/>
          </p:nvSpPr>
          <p:spPr>
            <a:xfrm>
              <a:off x="4597154" y="588083"/>
              <a:ext cx="2997693" cy="598305"/>
            </a:xfrm>
            <a:prstGeom prst="rect">
              <a:avLst/>
            </a:prstGeom>
            <a:solidFill>
              <a:srgbClr val="4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תיבת טקסט 8">
              <a:extLst>
                <a:ext uri="{FF2B5EF4-FFF2-40B4-BE49-F238E27FC236}">
                  <a16:creationId xmlns:a16="http://schemas.microsoft.com/office/drawing/2014/main" id="{2069DE08-4239-44F0-A447-94034D2CC0CE}"/>
                </a:ext>
              </a:extLst>
            </p:cNvPr>
            <p:cNvSpPr txBox="1"/>
            <p:nvPr/>
          </p:nvSpPr>
          <p:spPr>
            <a:xfrm>
              <a:off x="4725880" y="590743"/>
              <a:ext cx="2740240" cy="598305"/>
            </a:xfrm>
            <a:prstGeom prst="rect">
              <a:avLst/>
            </a:prstGeom>
            <a:noFill/>
          </p:spPr>
          <p:txBody>
            <a:bodyPr wrap="square">
              <a:spAutoFit/>
            </a:bodyPr>
            <a:lstStyle/>
            <a:p>
              <a:pPr algn="ctr" rtl="1">
                <a:lnSpc>
                  <a:spcPts val="4000"/>
                </a:lnSpc>
                <a:spcBef>
                  <a:spcPts val="0"/>
                </a:spcBef>
                <a:spcAft>
                  <a:spcPts val="600"/>
                </a:spcAft>
              </a:pPr>
              <a:r>
                <a:rPr lang="he-IL" sz="3200" b="1" i="0" u="none" strike="noStrike" dirty="0">
                  <a:solidFill>
                    <a:schemeClr val="bg1"/>
                  </a:solidFill>
                  <a:effectLst/>
                  <a:latin typeface="Anomalia ML v2 AAA" panose="00000500000000000000" pitchFamily="50" charset="-79"/>
                  <a:cs typeface="Anomalia ML v2 AAA" panose="00000500000000000000" pitchFamily="50" charset="-79"/>
                </a:rPr>
                <a:t>רגע של שבת</a:t>
              </a:r>
            </a:p>
          </p:txBody>
        </p:sp>
      </p:grpSp>
    </p:spTree>
    <p:extLst>
      <p:ext uri="{BB962C8B-B14F-4D97-AF65-F5344CB8AC3E}">
        <p14:creationId xmlns:p14="http://schemas.microsoft.com/office/powerpoint/2010/main" val="641156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a:extLst>
              <a:ext uri="{FF2B5EF4-FFF2-40B4-BE49-F238E27FC236}">
                <a16:creationId xmlns:a16="http://schemas.microsoft.com/office/drawing/2014/main" id="{F796B6EC-1424-408C-8453-0F52A5E9A2A9}"/>
              </a:ext>
            </a:extLst>
          </p:cNvPr>
          <p:cNvGrpSpPr/>
          <p:nvPr/>
        </p:nvGrpSpPr>
        <p:grpSpPr>
          <a:xfrm>
            <a:off x="4637105" y="525938"/>
            <a:ext cx="2917792" cy="600965"/>
            <a:chOff x="4597154" y="588083"/>
            <a:chExt cx="2997693" cy="600965"/>
          </a:xfrm>
        </p:grpSpPr>
        <p:sp>
          <p:nvSpPr>
            <p:cNvPr id="49" name="מלבן 48">
              <a:extLst>
                <a:ext uri="{FF2B5EF4-FFF2-40B4-BE49-F238E27FC236}">
                  <a16:creationId xmlns:a16="http://schemas.microsoft.com/office/drawing/2014/main" id="{0F28C5E5-D081-4224-9516-9866507A25AC}"/>
                </a:ext>
              </a:extLst>
            </p:cNvPr>
            <p:cNvSpPr/>
            <p:nvPr/>
          </p:nvSpPr>
          <p:spPr>
            <a:xfrm>
              <a:off x="4597154" y="588083"/>
              <a:ext cx="2997693" cy="598305"/>
            </a:xfrm>
            <a:prstGeom prst="rect">
              <a:avLst/>
            </a:prstGeom>
            <a:solidFill>
              <a:srgbClr val="4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תיבת טקסט 49">
              <a:extLst>
                <a:ext uri="{FF2B5EF4-FFF2-40B4-BE49-F238E27FC236}">
                  <a16:creationId xmlns:a16="http://schemas.microsoft.com/office/drawing/2014/main" id="{3C43E17C-92D8-470F-BBFF-92C8E765301F}"/>
                </a:ext>
              </a:extLst>
            </p:cNvPr>
            <p:cNvSpPr txBox="1"/>
            <p:nvPr/>
          </p:nvSpPr>
          <p:spPr>
            <a:xfrm>
              <a:off x="4725880" y="590743"/>
              <a:ext cx="2740240" cy="598305"/>
            </a:xfrm>
            <a:prstGeom prst="rect">
              <a:avLst/>
            </a:prstGeom>
            <a:noFill/>
          </p:spPr>
          <p:txBody>
            <a:bodyPr wrap="square">
              <a:spAutoFit/>
            </a:bodyPr>
            <a:lstStyle/>
            <a:p>
              <a:pPr algn="ctr" rtl="1">
                <a:lnSpc>
                  <a:spcPts val="4000"/>
                </a:lnSpc>
                <a:spcBef>
                  <a:spcPts val="0"/>
                </a:spcBef>
                <a:spcAft>
                  <a:spcPts val="600"/>
                </a:spcAft>
              </a:pPr>
              <a:r>
                <a:rPr lang="he-IL" sz="3200" b="1" i="0" u="none" strike="noStrike" dirty="0">
                  <a:solidFill>
                    <a:schemeClr val="bg1"/>
                  </a:solidFill>
                  <a:effectLst/>
                  <a:latin typeface="Anomalia ML v2 AAA" panose="00000500000000000000" pitchFamily="50" charset="-79"/>
                  <a:cs typeface="Anomalia ML v2 AAA" panose="00000500000000000000" pitchFamily="50" charset="-79"/>
                </a:rPr>
                <a:t>רגע של שבת</a:t>
              </a:r>
            </a:p>
          </p:txBody>
        </p:sp>
      </p:grpSp>
      <p:sp>
        <p:nvSpPr>
          <p:cNvPr id="6" name="תיבת טקסט 5">
            <a:extLst>
              <a:ext uri="{FF2B5EF4-FFF2-40B4-BE49-F238E27FC236}">
                <a16:creationId xmlns:a16="http://schemas.microsoft.com/office/drawing/2014/main" id="{226A70F3-D6E2-4525-8756-7360A9A752EC}"/>
              </a:ext>
            </a:extLst>
          </p:cNvPr>
          <p:cNvSpPr txBox="1"/>
          <p:nvPr/>
        </p:nvSpPr>
        <p:spPr>
          <a:xfrm>
            <a:off x="6551716" y="1760088"/>
            <a:ext cx="4776187" cy="4136261"/>
          </a:xfrm>
          <a:prstGeom prst="rect">
            <a:avLst/>
          </a:prstGeom>
          <a:noFill/>
        </p:spPr>
        <p:txBody>
          <a:bodyPr wrap="square">
            <a:spAutoFit/>
          </a:bodyPr>
          <a:lstStyle/>
          <a:p>
            <a:pPr algn="just">
              <a:lnSpc>
                <a:spcPts val="3100"/>
              </a:lnSpc>
              <a:spcAft>
                <a:spcPts val="600"/>
              </a:spcAft>
            </a:pPr>
            <a:r>
              <a:rPr lang="he-IL" sz="2400" dirty="0">
                <a:solidFill>
                  <a:srgbClr val="000000"/>
                </a:solidFill>
                <a:latin typeface="Anomalia ML v2 AAA" panose="00000500000000000000" pitchFamily="50" charset="-79"/>
                <a:cs typeface="Anomalia ML v2 AAA" panose="00000500000000000000" pitchFamily="50" charset="-79"/>
              </a:rPr>
              <a:t>תישלח מהרשת </a:t>
            </a: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מצגת מעוצבת עם כותרות/שאלות שונות על שבת.</a:t>
            </a:r>
          </a:p>
          <a:p>
            <a:pPr algn="just">
              <a:lnSpc>
                <a:spcPts val="3100"/>
              </a:lnSpc>
              <a:spcAft>
                <a:spcPts val="600"/>
              </a:spcAft>
            </a:pPr>
            <a:r>
              <a:rPr lang="he-IL" sz="2400" dirty="0">
                <a:solidFill>
                  <a:srgbClr val="000000"/>
                </a:solidFill>
                <a:latin typeface="Anomalia ML v2 AAA" panose="00000500000000000000" pitchFamily="50" charset="-79"/>
                <a:cs typeface="Anomalia ML v2 AAA" panose="00000500000000000000" pitchFamily="50" charset="-79"/>
              </a:rPr>
              <a:t>כל תלמיד בתורו יקבל את המצגת מראש, וימלא אותה בתשובות ושיתופים שלו על שבת. נעודד את התלמידים לפתח את המצגת כרצונם – להוסיף תמונות, לחשוב על נושאים נוספים </a:t>
            </a:r>
            <a:r>
              <a:rPr lang="he-IL" sz="2400" dirty="0" err="1">
                <a:solidFill>
                  <a:srgbClr val="000000"/>
                </a:solidFill>
                <a:latin typeface="Anomalia ML v2 AAA" panose="00000500000000000000" pitchFamily="50" charset="-79"/>
                <a:cs typeface="Anomalia ML v2 AAA" panose="00000500000000000000" pitchFamily="50" charset="-79"/>
              </a:rPr>
              <a:t>וכו</a:t>
            </a:r>
            <a:r>
              <a:rPr lang="he-IL" sz="2400" dirty="0">
                <a:solidFill>
                  <a:srgbClr val="000000"/>
                </a:solidFill>
                <a:latin typeface="Anomalia ML v2 AAA" panose="00000500000000000000" pitchFamily="50" charset="-79"/>
                <a:cs typeface="Anomalia ML v2 AAA" panose="00000500000000000000" pitchFamily="50" charset="-79"/>
              </a:rPr>
              <a:t>'. בפינת "רגע של שבת" התלמיד יקרין את המצגת שלו וירחיב עליה.</a:t>
            </a:r>
            <a:endParaRPr lang="he-IL" sz="2400" dirty="0">
              <a:latin typeface="Anomalia ML v2 AAA" panose="00000500000000000000" pitchFamily="50" charset="-79"/>
              <a:cs typeface="Anomalia ML v2 AAA" panose="00000500000000000000" pitchFamily="50" charset="-79"/>
            </a:endParaRPr>
          </a:p>
        </p:txBody>
      </p:sp>
      <p:sp>
        <p:nvSpPr>
          <p:cNvPr id="8" name="תיבת טקסט 7">
            <a:extLst>
              <a:ext uri="{FF2B5EF4-FFF2-40B4-BE49-F238E27FC236}">
                <a16:creationId xmlns:a16="http://schemas.microsoft.com/office/drawing/2014/main" id="{57B53660-AB86-4E66-A8A5-8F6DFB7998DA}"/>
              </a:ext>
            </a:extLst>
          </p:cNvPr>
          <p:cNvSpPr txBox="1"/>
          <p:nvPr/>
        </p:nvSpPr>
        <p:spPr>
          <a:xfrm>
            <a:off x="864097" y="1760088"/>
            <a:ext cx="4776187" cy="2866682"/>
          </a:xfrm>
          <a:prstGeom prst="rect">
            <a:avLst/>
          </a:prstGeom>
          <a:noFill/>
        </p:spPr>
        <p:txBody>
          <a:bodyPr wrap="square">
            <a:spAutoFit/>
          </a:bodyPr>
          <a:lstStyle/>
          <a:p>
            <a:pPr algn="just">
              <a:lnSpc>
                <a:spcPts val="3100"/>
              </a:lnSpc>
              <a:spcAft>
                <a:spcPts val="600"/>
              </a:spcAft>
            </a:pPr>
            <a:r>
              <a:rPr lang="he-IL" sz="2400" dirty="0">
                <a:solidFill>
                  <a:srgbClr val="000000"/>
                </a:solidFill>
                <a:latin typeface="Anomalia ML v2 AAA" panose="00000500000000000000" pitchFamily="50" charset="-79"/>
                <a:cs typeface="Anomalia ML v2 AAA" panose="00000500000000000000" pitchFamily="50" charset="-79"/>
              </a:rPr>
              <a:t>כל תלמיד בתורו יקבל דף מעוצב עם שאלות שונות על השבת בביתו (הדף ישלח מהרשת להדפסה בית ספרית, פתוח לשינויים). התלמיד ימלא בבית את הדף בעזרת ההורים, ויספר בעזרתו בכיתה בפינת "רגע של שבת".</a:t>
            </a:r>
          </a:p>
        </p:txBody>
      </p:sp>
      <p:sp>
        <p:nvSpPr>
          <p:cNvPr id="9" name="מלבן 8">
            <a:extLst>
              <a:ext uri="{FF2B5EF4-FFF2-40B4-BE49-F238E27FC236}">
                <a16:creationId xmlns:a16="http://schemas.microsoft.com/office/drawing/2014/main" id="{4659811D-FB3B-453A-A4CA-0CAAC6AD320F}"/>
              </a:ext>
            </a:extLst>
          </p:cNvPr>
          <p:cNvSpPr/>
          <p:nvPr/>
        </p:nvSpPr>
        <p:spPr>
          <a:xfrm>
            <a:off x="8851034" y="1352054"/>
            <a:ext cx="2371125" cy="388684"/>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400" dirty="0">
                <a:latin typeface="Anomalia ML v2 AAA" panose="00000500000000000000" pitchFamily="50" charset="-79"/>
                <a:cs typeface="Anomalia ML v2 AAA" panose="00000500000000000000" pitchFamily="50" charset="-79"/>
              </a:rPr>
              <a:t>בכיתות הגבוהות</a:t>
            </a:r>
          </a:p>
        </p:txBody>
      </p:sp>
      <p:sp>
        <p:nvSpPr>
          <p:cNvPr id="10" name="מלבן 9">
            <a:extLst>
              <a:ext uri="{FF2B5EF4-FFF2-40B4-BE49-F238E27FC236}">
                <a16:creationId xmlns:a16="http://schemas.microsoft.com/office/drawing/2014/main" id="{6ACF6E2F-F8C7-496F-9CA8-866B264C54A6}"/>
              </a:ext>
            </a:extLst>
          </p:cNvPr>
          <p:cNvSpPr/>
          <p:nvPr/>
        </p:nvSpPr>
        <p:spPr>
          <a:xfrm>
            <a:off x="3160776" y="1352054"/>
            <a:ext cx="2371125" cy="388684"/>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400" dirty="0">
                <a:latin typeface="Anomalia ML v2 AAA" panose="00000500000000000000" pitchFamily="50" charset="-79"/>
                <a:cs typeface="Anomalia ML v2 AAA" panose="00000500000000000000" pitchFamily="50" charset="-79"/>
              </a:rPr>
              <a:t>בכיתות הנמוכות</a:t>
            </a:r>
          </a:p>
        </p:txBody>
      </p:sp>
      <p:pic>
        <p:nvPicPr>
          <p:cNvPr id="3" name="תמונה 2">
            <a:extLst>
              <a:ext uri="{FF2B5EF4-FFF2-40B4-BE49-F238E27FC236}">
                <a16:creationId xmlns:a16="http://schemas.microsoft.com/office/drawing/2014/main" id="{FF20E24B-06D3-4E85-9A91-37927A1B1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840" y="4626770"/>
            <a:ext cx="1622162" cy="1146796"/>
          </a:xfrm>
          <a:prstGeom prst="rect">
            <a:avLst/>
          </a:prstGeom>
          <a:ln w="38100">
            <a:solidFill>
              <a:srgbClr val="4F3795"/>
            </a:solidFill>
          </a:ln>
          <a:effectLst>
            <a:outerShdw blurRad="50800" dist="38100" dir="2700000" algn="tl" rotWithShape="0">
              <a:prstClr val="black">
                <a:alpha val="40000"/>
              </a:prstClr>
            </a:outerShdw>
          </a:effectLst>
        </p:spPr>
      </p:pic>
      <p:pic>
        <p:nvPicPr>
          <p:cNvPr id="7" name="תמונה 6" descr="תמונה שמכילה טקסט&#10;&#10;התיאור נוצר באופן אוטומטי">
            <a:extLst>
              <a:ext uri="{FF2B5EF4-FFF2-40B4-BE49-F238E27FC236}">
                <a16:creationId xmlns:a16="http://schemas.microsoft.com/office/drawing/2014/main" id="{3C527CDE-4C6D-4AD8-A5BC-E8A140FE0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744" y="4626770"/>
            <a:ext cx="1622162" cy="1146796"/>
          </a:xfrm>
          <a:prstGeom prst="rect">
            <a:avLst/>
          </a:prstGeom>
          <a:ln w="38100">
            <a:solidFill>
              <a:srgbClr val="4F3795"/>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21427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a:extLst>
              <a:ext uri="{FF2B5EF4-FFF2-40B4-BE49-F238E27FC236}">
                <a16:creationId xmlns:a16="http://schemas.microsoft.com/office/drawing/2014/main" id="{F796B6EC-1424-408C-8453-0F52A5E9A2A9}"/>
              </a:ext>
            </a:extLst>
          </p:cNvPr>
          <p:cNvGrpSpPr/>
          <p:nvPr/>
        </p:nvGrpSpPr>
        <p:grpSpPr>
          <a:xfrm>
            <a:off x="4637105" y="525938"/>
            <a:ext cx="2917792" cy="600965"/>
            <a:chOff x="4597154" y="588083"/>
            <a:chExt cx="2997693" cy="600965"/>
          </a:xfrm>
        </p:grpSpPr>
        <p:sp>
          <p:nvSpPr>
            <p:cNvPr id="49" name="מלבן 48">
              <a:extLst>
                <a:ext uri="{FF2B5EF4-FFF2-40B4-BE49-F238E27FC236}">
                  <a16:creationId xmlns:a16="http://schemas.microsoft.com/office/drawing/2014/main" id="{0F28C5E5-D081-4224-9516-9866507A25AC}"/>
                </a:ext>
              </a:extLst>
            </p:cNvPr>
            <p:cNvSpPr/>
            <p:nvPr/>
          </p:nvSpPr>
          <p:spPr>
            <a:xfrm>
              <a:off x="4597154" y="588083"/>
              <a:ext cx="2997693" cy="598305"/>
            </a:xfrm>
            <a:prstGeom prst="rect">
              <a:avLst/>
            </a:prstGeom>
            <a:solidFill>
              <a:srgbClr val="4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תיבת טקסט 49">
              <a:extLst>
                <a:ext uri="{FF2B5EF4-FFF2-40B4-BE49-F238E27FC236}">
                  <a16:creationId xmlns:a16="http://schemas.microsoft.com/office/drawing/2014/main" id="{3C43E17C-92D8-470F-BBFF-92C8E765301F}"/>
                </a:ext>
              </a:extLst>
            </p:cNvPr>
            <p:cNvSpPr txBox="1"/>
            <p:nvPr/>
          </p:nvSpPr>
          <p:spPr>
            <a:xfrm>
              <a:off x="4725880" y="590743"/>
              <a:ext cx="2740240" cy="598305"/>
            </a:xfrm>
            <a:prstGeom prst="rect">
              <a:avLst/>
            </a:prstGeom>
            <a:noFill/>
          </p:spPr>
          <p:txBody>
            <a:bodyPr wrap="square">
              <a:spAutoFit/>
            </a:bodyPr>
            <a:lstStyle/>
            <a:p>
              <a:pPr algn="ctr" rtl="1">
                <a:lnSpc>
                  <a:spcPts val="4000"/>
                </a:lnSpc>
                <a:spcBef>
                  <a:spcPts val="0"/>
                </a:spcBef>
                <a:spcAft>
                  <a:spcPts val="600"/>
                </a:spcAft>
              </a:pPr>
              <a:r>
                <a:rPr lang="he-IL" sz="3200" b="1" i="0" u="none" strike="noStrike" dirty="0">
                  <a:solidFill>
                    <a:schemeClr val="bg1"/>
                  </a:solidFill>
                  <a:effectLst/>
                  <a:latin typeface="Anomalia ML v2 AAA" panose="00000500000000000000" pitchFamily="50" charset="-79"/>
                  <a:cs typeface="Anomalia ML v2 AAA" panose="00000500000000000000" pitchFamily="50" charset="-79"/>
                </a:rPr>
                <a:t>רגע של שבת</a:t>
              </a:r>
            </a:p>
          </p:txBody>
        </p:sp>
      </p:grpSp>
      <p:grpSp>
        <p:nvGrpSpPr>
          <p:cNvPr id="2" name="קבוצה 1">
            <a:extLst>
              <a:ext uri="{FF2B5EF4-FFF2-40B4-BE49-F238E27FC236}">
                <a16:creationId xmlns:a16="http://schemas.microsoft.com/office/drawing/2014/main" id="{8FE9C5A9-EA53-4CAF-A1D9-BDA3AB12E167}"/>
              </a:ext>
            </a:extLst>
          </p:cNvPr>
          <p:cNvGrpSpPr/>
          <p:nvPr/>
        </p:nvGrpSpPr>
        <p:grpSpPr>
          <a:xfrm>
            <a:off x="1241001" y="1440829"/>
            <a:ext cx="9709998" cy="1233671"/>
            <a:chOff x="1441139" y="1440829"/>
            <a:chExt cx="9709998" cy="1233671"/>
          </a:xfrm>
        </p:grpSpPr>
        <p:sp>
          <p:nvSpPr>
            <p:cNvPr id="9" name="מלבן 8">
              <a:extLst>
                <a:ext uri="{FF2B5EF4-FFF2-40B4-BE49-F238E27FC236}">
                  <a16:creationId xmlns:a16="http://schemas.microsoft.com/office/drawing/2014/main" id="{4659811D-FB3B-453A-A4CA-0CAAC6AD320F}"/>
                </a:ext>
              </a:extLst>
            </p:cNvPr>
            <p:cNvSpPr/>
            <p:nvPr/>
          </p:nvSpPr>
          <p:spPr>
            <a:xfrm>
              <a:off x="10901778" y="1565116"/>
              <a:ext cx="249359" cy="237049"/>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2400" dirty="0">
                <a:latin typeface="Anomalia ML v2 AAA" panose="00000500000000000000" pitchFamily="50" charset="-79"/>
                <a:cs typeface="Anomalia ML v2 AAA" panose="00000500000000000000" pitchFamily="50" charset="-79"/>
              </a:endParaRPr>
            </a:p>
          </p:txBody>
        </p:sp>
        <p:sp>
          <p:nvSpPr>
            <p:cNvPr id="11" name="תיבת טקסט 10">
              <a:extLst>
                <a:ext uri="{FF2B5EF4-FFF2-40B4-BE49-F238E27FC236}">
                  <a16:creationId xmlns:a16="http://schemas.microsoft.com/office/drawing/2014/main" id="{E46855F6-0CEA-463A-8E5C-3390DE0B8964}"/>
                </a:ext>
              </a:extLst>
            </p:cNvPr>
            <p:cNvSpPr txBox="1"/>
            <p:nvPr/>
          </p:nvSpPr>
          <p:spPr>
            <a:xfrm>
              <a:off x="1441139" y="1440829"/>
              <a:ext cx="9398494" cy="1233671"/>
            </a:xfrm>
            <a:prstGeom prst="rect">
              <a:avLst/>
            </a:prstGeom>
            <a:noFill/>
          </p:spPr>
          <p:txBody>
            <a:bodyPr wrap="square">
              <a:spAutoFit/>
            </a:bodyPr>
            <a:lstStyle/>
            <a:p>
              <a:pPr algn="just">
                <a:lnSpc>
                  <a:spcPts val="3000"/>
                </a:lnSpc>
                <a:spcAft>
                  <a:spcPts val="600"/>
                </a:spcAft>
              </a:pPr>
              <a:r>
                <a:rPr lang="he-IL" sz="2200" b="0" i="0" u="none" strike="noStrike" dirty="0">
                  <a:solidFill>
                    <a:srgbClr val="000000"/>
                  </a:solidFill>
                  <a:effectLst/>
                  <a:latin typeface="Anomalia ML v2 AAA" panose="00000500000000000000" pitchFamily="50" charset="-79"/>
                  <a:cs typeface="Anomalia ML v2 AAA" panose="00000500000000000000" pitchFamily="50" charset="-79"/>
                </a:rPr>
                <a:t>נציע לתלמידים להביא גם משהו מוחשי לדבר עליו - משחק שהם משחק בשבת, מאכל מיוחד שהם מכינים לכבוד שבת, אביזר יפה משולחן שבת (אפשר להדגים לכיתה קיפולי מפיות) </a:t>
              </a:r>
              <a:r>
                <a:rPr lang="he-IL" sz="2200" b="0" i="0" u="none" strike="noStrike" dirty="0" err="1">
                  <a:solidFill>
                    <a:srgbClr val="000000"/>
                  </a:solidFill>
                  <a:effectLst/>
                  <a:latin typeface="Anomalia ML v2 AAA" panose="00000500000000000000" pitchFamily="50" charset="-79"/>
                  <a:cs typeface="Anomalia ML v2 AAA" panose="00000500000000000000" pitchFamily="50" charset="-79"/>
                </a:rPr>
                <a:t>וכו</a:t>
              </a:r>
              <a:r>
                <a:rPr lang="he-IL" sz="2200" b="0" i="0" u="none" strike="noStrike" dirty="0">
                  <a:solidFill>
                    <a:srgbClr val="000000"/>
                  </a:solidFill>
                  <a:effectLst/>
                  <a:latin typeface="Anomalia ML v2 AAA" panose="00000500000000000000" pitchFamily="50" charset="-79"/>
                  <a:cs typeface="Anomalia ML v2 AAA" panose="00000500000000000000" pitchFamily="50" charset="-79"/>
                </a:rPr>
                <a:t>'. </a:t>
              </a:r>
              <a:endParaRPr lang="he-IL" sz="2200" dirty="0">
                <a:latin typeface="Anomalia ML v2 AAA" panose="00000500000000000000" pitchFamily="50" charset="-79"/>
                <a:cs typeface="Anomalia ML v2 AAA" panose="00000500000000000000" pitchFamily="50" charset="-79"/>
              </a:endParaRPr>
            </a:p>
          </p:txBody>
        </p:sp>
      </p:grpSp>
      <p:grpSp>
        <p:nvGrpSpPr>
          <p:cNvPr id="12" name="קבוצה 11">
            <a:extLst>
              <a:ext uri="{FF2B5EF4-FFF2-40B4-BE49-F238E27FC236}">
                <a16:creationId xmlns:a16="http://schemas.microsoft.com/office/drawing/2014/main" id="{78CCE702-95A5-44C9-899C-75BF49B1329A}"/>
              </a:ext>
            </a:extLst>
          </p:cNvPr>
          <p:cNvGrpSpPr/>
          <p:nvPr/>
        </p:nvGrpSpPr>
        <p:grpSpPr>
          <a:xfrm>
            <a:off x="1241001" y="3164578"/>
            <a:ext cx="9709998" cy="848950"/>
            <a:chOff x="1441139" y="1440829"/>
            <a:chExt cx="9709998" cy="848950"/>
          </a:xfrm>
        </p:grpSpPr>
        <p:sp>
          <p:nvSpPr>
            <p:cNvPr id="13" name="מלבן 12">
              <a:extLst>
                <a:ext uri="{FF2B5EF4-FFF2-40B4-BE49-F238E27FC236}">
                  <a16:creationId xmlns:a16="http://schemas.microsoft.com/office/drawing/2014/main" id="{AC2F0D8C-E2B6-4EF7-BB3F-B139AD1526D8}"/>
                </a:ext>
              </a:extLst>
            </p:cNvPr>
            <p:cNvSpPr/>
            <p:nvPr/>
          </p:nvSpPr>
          <p:spPr>
            <a:xfrm>
              <a:off x="10901778" y="1565116"/>
              <a:ext cx="249359" cy="237049"/>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2400" dirty="0">
                <a:latin typeface="Anomalia ML v2 AAA" panose="00000500000000000000" pitchFamily="50" charset="-79"/>
                <a:cs typeface="Anomalia ML v2 AAA" panose="00000500000000000000" pitchFamily="50" charset="-79"/>
              </a:endParaRPr>
            </a:p>
          </p:txBody>
        </p:sp>
        <p:sp>
          <p:nvSpPr>
            <p:cNvPr id="14" name="תיבת טקסט 13">
              <a:extLst>
                <a:ext uri="{FF2B5EF4-FFF2-40B4-BE49-F238E27FC236}">
                  <a16:creationId xmlns:a16="http://schemas.microsoft.com/office/drawing/2014/main" id="{6E482506-846A-4B1C-A3D1-9E9408EBEC16}"/>
                </a:ext>
              </a:extLst>
            </p:cNvPr>
            <p:cNvSpPr txBox="1"/>
            <p:nvPr/>
          </p:nvSpPr>
          <p:spPr>
            <a:xfrm>
              <a:off x="1441139" y="1440829"/>
              <a:ext cx="9398494" cy="848950"/>
            </a:xfrm>
            <a:prstGeom prst="rect">
              <a:avLst/>
            </a:prstGeom>
            <a:noFill/>
          </p:spPr>
          <p:txBody>
            <a:bodyPr wrap="square">
              <a:spAutoFit/>
            </a:bodyPr>
            <a:lstStyle/>
            <a:p>
              <a:pPr algn="just">
                <a:lnSpc>
                  <a:spcPts val="3000"/>
                </a:lnSpc>
                <a:spcAft>
                  <a:spcPts val="600"/>
                </a:spcAft>
              </a:pPr>
              <a:r>
                <a:rPr lang="he-IL" sz="2200" b="0" i="0" u="none" strike="noStrike" dirty="0">
                  <a:solidFill>
                    <a:srgbClr val="000000"/>
                  </a:solidFill>
                  <a:effectLst/>
                  <a:latin typeface="Anomalia ML v2 AAA" panose="00000500000000000000" pitchFamily="50" charset="-79"/>
                  <a:cs typeface="Anomalia ML v2 AAA" panose="00000500000000000000" pitchFamily="50" charset="-79"/>
                </a:rPr>
                <a:t>להוספת נופך חגיגי לפינת 'רגע של שבת' מומלץ לקיים אותה סביב שולחן עם מפה לבנה.</a:t>
              </a:r>
              <a:endParaRPr lang="he-IL" sz="2200" dirty="0">
                <a:latin typeface="Anomalia ML v2 AAA" panose="00000500000000000000" pitchFamily="50" charset="-79"/>
                <a:cs typeface="Anomalia ML v2 AAA" panose="00000500000000000000" pitchFamily="50" charset="-79"/>
              </a:endParaRPr>
            </a:p>
          </p:txBody>
        </p:sp>
      </p:grpSp>
    </p:spTree>
    <p:extLst>
      <p:ext uri="{BB962C8B-B14F-4D97-AF65-F5344CB8AC3E}">
        <p14:creationId xmlns:p14="http://schemas.microsoft.com/office/powerpoint/2010/main" val="1434636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a:extLst>
              <a:ext uri="{FF2B5EF4-FFF2-40B4-BE49-F238E27FC236}">
                <a16:creationId xmlns:a16="http://schemas.microsoft.com/office/drawing/2014/main" id="{2E5BDE8C-4F32-4915-9DFD-58C8D5737E0E}"/>
              </a:ext>
            </a:extLst>
          </p:cNvPr>
          <p:cNvSpPr/>
          <p:nvPr/>
        </p:nvSpPr>
        <p:spPr>
          <a:xfrm>
            <a:off x="480000" y="1272845"/>
            <a:ext cx="11232000" cy="1728000"/>
          </a:xfrm>
          <a:prstGeom prst="rect">
            <a:avLst/>
          </a:prstGeom>
          <a:solidFill>
            <a:srgbClr val="4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a:extLst>
              <a:ext uri="{FF2B5EF4-FFF2-40B4-BE49-F238E27FC236}">
                <a16:creationId xmlns:a16="http://schemas.microsoft.com/office/drawing/2014/main" id="{771DE223-F300-4F1D-90BF-C848F3106EEA}"/>
              </a:ext>
            </a:extLst>
          </p:cNvPr>
          <p:cNvSpPr/>
          <p:nvPr/>
        </p:nvSpPr>
        <p:spPr>
          <a:xfrm>
            <a:off x="548636" y="669750"/>
            <a:ext cx="11094728" cy="4667945"/>
          </a:xfrm>
          <a:prstGeom prst="rect">
            <a:avLst/>
          </a:prstGeom>
          <a:noFill/>
        </p:spPr>
        <p:txBody>
          <a:bodyPr wrap="square" lIns="91440" tIns="45720" rIns="91440" bIns="45720">
            <a:spAutoFit/>
          </a:bodyPr>
          <a:lstStyle/>
          <a:p>
            <a:pPr algn="just" rtl="1">
              <a:lnSpc>
                <a:spcPts val="4000"/>
              </a:lnSpc>
              <a:spcBef>
                <a:spcPts val="0"/>
              </a:spcBef>
              <a:spcAft>
                <a:spcPts val="1200"/>
              </a:spcAft>
            </a:pPr>
            <a:r>
              <a:rPr lang="he-IL" sz="3000" b="0" i="0" u="none" strike="noStrike" dirty="0">
                <a:solidFill>
                  <a:srgbClr val="000000"/>
                </a:solidFill>
                <a:effectLst/>
                <a:latin typeface="Anomalia ML v2 AAA" panose="00000500000000000000" pitchFamily="50" charset="-79"/>
                <a:cs typeface="Anomalia ML v2 AAA" panose="00000500000000000000" pitchFamily="50" charset="-79"/>
              </a:rPr>
              <a:t>אנו עומדים בפתחה של שנה מיוחדת עליה צווינו:</a:t>
            </a:r>
          </a:p>
          <a:p>
            <a:pPr algn="just" rtl="1">
              <a:lnSpc>
                <a:spcPts val="4000"/>
              </a:lnSpc>
              <a:spcBef>
                <a:spcPts val="0"/>
              </a:spcBef>
              <a:spcAft>
                <a:spcPts val="1200"/>
              </a:spcAft>
            </a:pPr>
            <a:r>
              <a:rPr lang="he-IL" sz="3600" b="0" i="0" u="none" strike="noStrike" dirty="0">
                <a:solidFill>
                  <a:schemeClr val="bg1"/>
                </a:solidFill>
                <a:effectLst/>
                <a:latin typeface="Anomalia ML v2 AAA" panose="00000500000000000000" pitchFamily="50" charset="-79"/>
                <a:cs typeface="Anomalia ML v2 AAA" panose="00000500000000000000" pitchFamily="50" charset="-79"/>
              </a:rPr>
              <a:t>"כי תבואו אל הארץ אשר אני נותן לכם ושבתה הארץ </a:t>
            </a:r>
            <a:r>
              <a:rPr lang="he-IL" sz="3600" b="1" i="0" u="none" strike="noStrike" dirty="0">
                <a:solidFill>
                  <a:schemeClr val="bg1"/>
                </a:solidFill>
                <a:effectLst/>
                <a:latin typeface="Anomalia ML v2 AAA" panose="00000500000000000000" pitchFamily="50" charset="-79"/>
                <a:cs typeface="Anomalia ML v2 AAA" panose="00000500000000000000" pitchFamily="50" charset="-79"/>
              </a:rPr>
              <a:t>שבת לה'</a:t>
            </a:r>
            <a:r>
              <a:rPr lang="he-IL" sz="3600" b="0" i="0" u="none" strike="noStrike" dirty="0">
                <a:solidFill>
                  <a:schemeClr val="bg1"/>
                </a:solidFill>
                <a:effectLst/>
                <a:latin typeface="Anomalia ML v2 AAA" panose="00000500000000000000" pitchFamily="50" charset="-79"/>
                <a:cs typeface="Anomalia ML v2 AAA" panose="00000500000000000000" pitchFamily="50" charset="-79"/>
              </a:rPr>
              <a:t>. שש שנים תזרע שדך... ובשנה השביעית שבת שבתון יהיה לארץ…" </a:t>
            </a:r>
            <a:r>
              <a:rPr lang="he-IL" sz="2000" b="0" i="0" u="none" strike="noStrike" dirty="0">
                <a:solidFill>
                  <a:schemeClr val="bg1"/>
                </a:solidFill>
                <a:effectLst/>
                <a:latin typeface="Anomalia ML v2 AAA" panose="00000500000000000000" pitchFamily="50" charset="-79"/>
                <a:cs typeface="Anomalia ML v2 AAA" panose="00000500000000000000" pitchFamily="50" charset="-79"/>
              </a:rPr>
              <a:t>(ויקרא כ"ה)</a:t>
            </a:r>
            <a:endParaRPr lang="he-IL" sz="2000" i="0" u="none" strike="noStrike" dirty="0">
              <a:solidFill>
                <a:schemeClr val="bg1"/>
              </a:solidFill>
              <a:latin typeface="Anomalia ML v2 AAA" panose="00000500000000000000" pitchFamily="50" charset="-79"/>
              <a:cs typeface="Anomalia ML v2 AAA" panose="00000500000000000000" pitchFamily="50" charset="-79"/>
            </a:endParaRPr>
          </a:p>
          <a:p>
            <a:pPr algn="just" rtl="1">
              <a:spcBef>
                <a:spcPts val="0"/>
              </a:spcBef>
              <a:spcAft>
                <a:spcPts val="0"/>
              </a:spcAft>
            </a:pPr>
            <a:br>
              <a:rPr lang="he-IL" sz="2400" b="0" dirty="0">
                <a:effectLst/>
                <a:latin typeface="Anomalia ML v2 AAA" panose="00000500000000000000" pitchFamily="50" charset="-79"/>
                <a:cs typeface="Anomalia ML v2 AAA" panose="00000500000000000000" pitchFamily="50" charset="-79"/>
              </a:rPr>
            </a:br>
            <a:r>
              <a:rPr lang="he-IL" sz="3000" b="0" i="0" u="none" strike="noStrike" dirty="0">
                <a:solidFill>
                  <a:srgbClr val="000000"/>
                </a:solidFill>
                <a:effectLst/>
                <a:latin typeface="Anomalia ML v2 AAA" panose="00000500000000000000" pitchFamily="50" charset="-79"/>
                <a:cs typeface="Anomalia ML v2 AAA" panose="00000500000000000000" pitchFamily="50" charset="-79"/>
              </a:rPr>
              <a:t>שנת השמיטה קוראת לנו לעצור ממרוץ עבודת החולין, ו"לשבות". זוהי שנה שבה מתחזקת האמונה בהשם יתברך שמפרנס את כולם, שנה שבה מקדישים זמן ללימוד תורה, ובאופן כללי מחזקים את עבודת השם ואת החיים הרוחניים.   </a:t>
            </a:r>
            <a:endParaRPr lang="he-IL" sz="3000" b="0" dirty="0">
              <a:effectLst/>
              <a:latin typeface="Anomalia ML v2 AAA" panose="00000500000000000000" pitchFamily="50" charset="-79"/>
              <a:cs typeface="Anomalia ML v2 AAA" panose="00000500000000000000" pitchFamily="50" charset="-79"/>
            </a:endParaRPr>
          </a:p>
        </p:txBody>
      </p:sp>
    </p:spTree>
    <p:extLst>
      <p:ext uri="{BB962C8B-B14F-4D97-AF65-F5344CB8AC3E}">
        <p14:creationId xmlns:p14="http://schemas.microsoft.com/office/powerpoint/2010/main" val="1409182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a:extLst>
              <a:ext uri="{FF2B5EF4-FFF2-40B4-BE49-F238E27FC236}">
                <a16:creationId xmlns:a16="http://schemas.microsoft.com/office/drawing/2014/main" id="{F796B6EC-1424-408C-8453-0F52A5E9A2A9}"/>
              </a:ext>
            </a:extLst>
          </p:cNvPr>
          <p:cNvGrpSpPr/>
          <p:nvPr/>
        </p:nvGrpSpPr>
        <p:grpSpPr>
          <a:xfrm>
            <a:off x="4637105" y="525938"/>
            <a:ext cx="2917792" cy="600965"/>
            <a:chOff x="4597154" y="588083"/>
            <a:chExt cx="2997693" cy="600965"/>
          </a:xfrm>
        </p:grpSpPr>
        <p:sp>
          <p:nvSpPr>
            <p:cNvPr id="49" name="מלבן 48">
              <a:extLst>
                <a:ext uri="{FF2B5EF4-FFF2-40B4-BE49-F238E27FC236}">
                  <a16:creationId xmlns:a16="http://schemas.microsoft.com/office/drawing/2014/main" id="{0F28C5E5-D081-4224-9516-9866507A25AC}"/>
                </a:ext>
              </a:extLst>
            </p:cNvPr>
            <p:cNvSpPr/>
            <p:nvPr/>
          </p:nvSpPr>
          <p:spPr>
            <a:xfrm>
              <a:off x="4597154" y="588083"/>
              <a:ext cx="2997693" cy="598305"/>
            </a:xfrm>
            <a:prstGeom prst="rect">
              <a:avLst/>
            </a:prstGeom>
            <a:solidFill>
              <a:srgbClr val="4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תיבת טקסט 49">
              <a:extLst>
                <a:ext uri="{FF2B5EF4-FFF2-40B4-BE49-F238E27FC236}">
                  <a16:creationId xmlns:a16="http://schemas.microsoft.com/office/drawing/2014/main" id="{3C43E17C-92D8-470F-BBFF-92C8E765301F}"/>
                </a:ext>
              </a:extLst>
            </p:cNvPr>
            <p:cNvSpPr txBox="1"/>
            <p:nvPr/>
          </p:nvSpPr>
          <p:spPr>
            <a:xfrm>
              <a:off x="4725880" y="590743"/>
              <a:ext cx="2740240" cy="598305"/>
            </a:xfrm>
            <a:prstGeom prst="rect">
              <a:avLst/>
            </a:prstGeom>
            <a:noFill/>
          </p:spPr>
          <p:txBody>
            <a:bodyPr wrap="square">
              <a:spAutoFit/>
            </a:bodyPr>
            <a:lstStyle/>
            <a:p>
              <a:pPr algn="ctr" rtl="1">
                <a:lnSpc>
                  <a:spcPts val="4000"/>
                </a:lnSpc>
                <a:spcBef>
                  <a:spcPts val="0"/>
                </a:spcBef>
                <a:spcAft>
                  <a:spcPts val="600"/>
                </a:spcAft>
              </a:pPr>
              <a:r>
                <a:rPr lang="he-IL" sz="3200" b="1" i="0" u="none" strike="noStrike" dirty="0">
                  <a:solidFill>
                    <a:schemeClr val="bg1"/>
                  </a:solidFill>
                  <a:effectLst/>
                  <a:latin typeface="Anomalia ML v2 AAA" panose="00000500000000000000" pitchFamily="50" charset="-79"/>
                  <a:cs typeface="Anomalia ML v2 AAA" panose="00000500000000000000" pitchFamily="50" charset="-79"/>
                </a:rPr>
                <a:t>תכנים נוספים</a:t>
              </a:r>
            </a:p>
          </p:txBody>
        </p:sp>
      </p:grpSp>
      <p:sp>
        <p:nvSpPr>
          <p:cNvPr id="15" name="תיבת טקסט 14">
            <a:extLst>
              <a:ext uri="{FF2B5EF4-FFF2-40B4-BE49-F238E27FC236}">
                <a16:creationId xmlns:a16="http://schemas.microsoft.com/office/drawing/2014/main" id="{0C3A06F6-C844-4F8D-A8ED-2076CAC427AE}"/>
              </a:ext>
            </a:extLst>
          </p:cNvPr>
          <p:cNvSpPr txBox="1"/>
          <p:nvPr/>
        </p:nvSpPr>
        <p:spPr>
          <a:xfrm>
            <a:off x="875932" y="1689066"/>
            <a:ext cx="10440136" cy="1347035"/>
          </a:xfrm>
          <a:prstGeom prst="rect">
            <a:avLst/>
          </a:prstGeom>
          <a:noFill/>
        </p:spPr>
        <p:txBody>
          <a:bodyPr wrap="square">
            <a:spAutoFit/>
          </a:bodyPr>
          <a:lstStyle/>
          <a:p>
            <a:pPr algn="just">
              <a:lnSpc>
                <a:spcPts val="3300"/>
              </a:lnSpc>
              <a:spcAft>
                <a:spcPts val="600"/>
              </a:spcAft>
            </a:pPr>
            <a:r>
              <a:rPr lang="he-IL" sz="2400" dirty="0">
                <a:solidFill>
                  <a:srgbClr val="000000"/>
                </a:solidFill>
                <a:latin typeface="Anomalia ML v2 AAA" panose="00000500000000000000" pitchFamily="50" charset="-79"/>
                <a:cs typeface="Anomalia ML v2 AAA" panose="00000500000000000000" pitchFamily="50" charset="-79"/>
              </a:rPr>
              <a:t>בכל שבוע לומדים הלכה לשבת, שקשורה לנושא החודשי. הלימוד ייעשה באמצעות "שגרירי השבת" או בפינת "רגע של שבת". התלמידים יקבלו את ההלכה שלמדו, מנוסחת בחריזה קליטה, לחזור עליה בשולחן השבת.</a:t>
            </a:r>
          </a:p>
        </p:txBody>
      </p:sp>
      <p:sp>
        <p:nvSpPr>
          <p:cNvPr id="16" name="מלבן 15">
            <a:extLst>
              <a:ext uri="{FF2B5EF4-FFF2-40B4-BE49-F238E27FC236}">
                <a16:creationId xmlns:a16="http://schemas.microsoft.com/office/drawing/2014/main" id="{C72B9E42-3DBD-47CC-8084-C5CF08AA9899}"/>
              </a:ext>
            </a:extLst>
          </p:cNvPr>
          <p:cNvSpPr/>
          <p:nvPr/>
        </p:nvSpPr>
        <p:spPr>
          <a:xfrm>
            <a:off x="9161755" y="1281032"/>
            <a:ext cx="2060404" cy="388684"/>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400" dirty="0">
                <a:latin typeface="Anomalia ML v2 AAA" panose="00000500000000000000" pitchFamily="50" charset="-79"/>
                <a:cs typeface="Anomalia ML v2 AAA" panose="00000500000000000000" pitchFamily="50" charset="-79"/>
              </a:rPr>
              <a:t>הלכה שבועית</a:t>
            </a:r>
          </a:p>
        </p:txBody>
      </p:sp>
      <p:sp>
        <p:nvSpPr>
          <p:cNvPr id="17" name="מלבן 16">
            <a:extLst>
              <a:ext uri="{FF2B5EF4-FFF2-40B4-BE49-F238E27FC236}">
                <a16:creationId xmlns:a16="http://schemas.microsoft.com/office/drawing/2014/main" id="{CA8D957C-E926-41DC-9206-E4FD8AB5CE0B}"/>
              </a:ext>
            </a:extLst>
          </p:cNvPr>
          <p:cNvSpPr/>
          <p:nvPr/>
        </p:nvSpPr>
        <p:spPr>
          <a:xfrm>
            <a:off x="8966447" y="3184638"/>
            <a:ext cx="2255712" cy="388684"/>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400" dirty="0">
                <a:latin typeface="Anomalia ML v2 AAA" panose="00000500000000000000" pitchFamily="50" charset="-79"/>
                <a:cs typeface="Anomalia ML v2 AAA" panose="00000500000000000000" pitchFamily="50" charset="-79"/>
              </a:rPr>
              <a:t>משימה </a:t>
            </a:r>
            <a:r>
              <a:rPr lang="he-IL" sz="2400" dirty="0" err="1">
                <a:latin typeface="Anomalia ML v2 AAA" panose="00000500000000000000" pitchFamily="50" charset="-79"/>
                <a:cs typeface="Anomalia ML v2 AAA" panose="00000500000000000000" pitchFamily="50" charset="-79"/>
              </a:rPr>
              <a:t>שבתית</a:t>
            </a:r>
            <a:endParaRPr lang="he-IL" sz="2400" dirty="0">
              <a:latin typeface="Anomalia ML v2 AAA" panose="00000500000000000000" pitchFamily="50" charset="-79"/>
              <a:cs typeface="Anomalia ML v2 AAA" panose="00000500000000000000" pitchFamily="50" charset="-79"/>
            </a:endParaRPr>
          </a:p>
        </p:txBody>
      </p:sp>
      <p:sp>
        <p:nvSpPr>
          <p:cNvPr id="18" name="תיבת טקסט 17">
            <a:extLst>
              <a:ext uri="{FF2B5EF4-FFF2-40B4-BE49-F238E27FC236}">
                <a16:creationId xmlns:a16="http://schemas.microsoft.com/office/drawing/2014/main" id="{508BE471-8983-4FF0-9683-CC2525627815}"/>
              </a:ext>
            </a:extLst>
          </p:cNvPr>
          <p:cNvSpPr txBox="1"/>
          <p:nvPr/>
        </p:nvSpPr>
        <p:spPr>
          <a:xfrm>
            <a:off x="875932" y="3652509"/>
            <a:ext cx="10440136" cy="923843"/>
          </a:xfrm>
          <a:prstGeom prst="rect">
            <a:avLst/>
          </a:prstGeom>
          <a:noFill/>
        </p:spPr>
        <p:txBody>
          <a:bodyPr wrap="square">
            <a:spAutoFit/>
          </a:bodyPr>
          <a:lstStyle/>
          <a:p>
            <a:pPr algn="just">
              <a:lnSpc>
                <a:spcPts val="3300"/>
              </a:lnSpc>
              <a:spcAft>
                <a:spcPts val="600"/>
              </a:spcAft>
            </a:pPr>
            <a:r>
              <a:rPr lang="he-IL" sz="2400" dirty="0">
                <a:solidFill>
                  <a:srgbClr val="000000"/>
                </a:solidFill>
                <a:latin typeface="Anomalia ML v2 AAA" panose="00000500000000000000" pitchFamily="50" charset="-79"/>
                <a:cs typeface="Anomalia ML v2 AAA" panose="00000500000000000000" pitchFamily="50" charset="-79"/>
              </a:rPr>
              <a:t>יחד עם ההלכה השבועית, התלמידים יקבלו בכל שבוע משימה </a:t>
            </a:r>
            <a:r>
              <a:rPr lang="he-IL" sz="2400" dirty="0" err="1">
                <a:solidFill>
                  <a:srgbClr val="000000"/>
                </a:solidFill>
                <a:latin typeface="Anomalia ML v2 AAA" panose="00000500000000000000" pitchFamily="50" charset="-79"/>
                <a:cs typeface="Anomalia ML v2 AAA" panose="00000500000000000000" pitchFamily="50" charset="-79"/>
              </a:rPr>
              <a:t>שבתית</a:t>
            </a:r>
            <a:r>
              <a:rPr lang="he-IL" sz="2400" dirty="0">
                <a:solidFill>
                  <a:srgbClr val="000000"/>
                </a:solidFill>
                <a:latin typeface="Anomalia ML v2 AAA" panose="00000500000000000000" pitchFamily="50" charset="-79"/>
                <a:cs typeface="Anomalia ML v2 AAA" panose="00000500000000000000" pitchFamily="50" charset="-79"/>
              </a:rPr>
              <a:t> שקשורה לנושא החודשי (המשימה יכולה להיות קבועה במהלך כל החודש).</a:t>
            </a:r>
          </a:p>
        </p:txBody>
      </p:sp>
      <p:sp>
        <p:nvSpPr>
          <p:cNvPr id="19" name="תיבת טקסט 18">
            <a:extLst>
              <a:ext uri="{FF2B5EF4-FFF2-40B4-BE49-F238E27FC236}">
                <a16:creationId xmlns:a16="http://schemas.microsoft.com/office/drawing/2014/main" id="{14D2BB57-BE0D-490E-9FCD-A7AD36087EF5}"/>
              </a:ext>
            </a:extLst>
          </p:cNvPr>
          <p:cNvSpPr txBox="1"/>
          <p:nvPr/>
        </p:nvSpPr>
        <p:spPr>
          <a:xfrm>
            <a:off x="875932" y="4664418"/>
            <a:ext cx="10440136" cy="1015663"/>
          </a:xfrm>
          <a:prstGeom prst="rect">
            <a:avLst/>
          </a:prstGeom>
          <a:noFill/>
        </p:spPr>
        <p:txBody>
          <a:bodyPr wrap="square">
            <a:spAutoFit/>
          </a:bodyPr>
          <a:lstStyle/>
          <a:p>
            <a:pPr algn="just">
              <a:spcAft>
                <a:spcPts val="600"/>
              </a:spcAft>
            </a:pPr>
            <a:r>
              <a:rPr lang="he-IL" sz="2000" b="1" dirty="0">
                <a:solidFill>
                  <a:srgbClr val="000000"/>
                </a:solidFill>
                <a:latin typeface="Anomalia ML v2 AAA" panose="00000500000000000000" pitchFamily="50" charset="-79"/>
                <a:cs typeface="Anomalia ML v2 AAA" panose="00000500000000000000" pitchFamily="50" charset="-79"/>
              </a:rPr>
              <a:t>את הפתק עם ההלכה והמשימה ניתן להדפיס ולחלק לתלמידים, או להעתיק ולצרף לדפי הקשר. המלצה: כל תלמיד שמחזיר ביום ראשון את הפתק עם חתימת הורים על לימוד ההלכה בבית וביצוע המשימה - מכניס את הפתק החתום לסל שעומד במקום קבוע, ונכנס להגרלה.</a:t>
            </a:r>
          </a:p>
        </p:txBody>
      </p:sp>
    </p:spTree>
    <p:extLst>
      <p:ext uri="{BB962C8B-B14F-4D97-AF65-F5344CB8AC3E}">
        <p14:creationId xmlns:p14="http://schemas.microsoft.com/office/powerpoint/2010/main" val="2204421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a:extLst>
              <a:ext uri="{FF2B5EF4-FFF2-40B4-BE49-F238E27FC236}">
                <a16:creationId xmlns:a16="http://schemas.microsoft.com/office/drawing/2014/main" id="{F796B6EC-1424-408C-8453-0F52A5E9A2A9}"/>
              </a:ext>
            </a:extLst>
          </p:cNvPr>
          <p:cNvGrpSpPr/>
          <p:nvPr/>
        </p:nvGrpSpPr>
        <p:grpSpPr>
          <a:xfrm>
            <a:off x="4637105" y="525938"/>
            <a:ext cx="2917792" cy="600965"/>
            <a:chOff x="4597154" y="588083"/>
            <a:chExt cx="2997693" cy="600965"/>
          </a:xfrm>
        </p:grpSpPr>
        <p:sp>
          <p:nvSpPr>
            <p:cNvPr id="49" name="מלבן 48">
              <a:extLst>
                <a:ext uri="{FF2B5EF4-FFF2-40B4-BE49-F238E27FC236}">
                  <a16:creationId xmlns:a16="http://schemas.microsoft.com/office/drawing/2014/main" id="{0F28C5E5-D081-4224-9516-9866507A25AC}"/>
                </a:ext>
              </a:extLst>
            </p:cNvPr>
            <p:cNvSpPr/>
            <p:nvPr/>
          </p:nvSpPr>
          <p:spPr>
            <a:xfrm>
              <a:off x="4597154" y="588083"/>
              <a:ext cx="2997693" cy="598305"/>
            </a:xfrm>
            <a:prstGeom prst="rect">
              <a:avLst/>
            </a:prstGeom>
            <a:solidFill>
              <a:srgbClr val="4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תיבת טקסט 49">
              <a:extLst>
                <a:ext uri="{FF2B5EF4-FFF2-40B4-BE49-F238E27FC236}">
                  <a16:creationId xmlns:a16="http://schemas.microsoft.com/office/drawing/2014/main" id="{3C43E17C-92D8-470F-BBFF-92C8E765301F}"/>
                </a:ext>
              </a:extLst>
            </p:cNvPr>
            <p:cNvSpPr txBox="1"/>
            <p:nvPr/>
          </p:nvSpPr>
          <p:spPr>
            <a:xfrm>
              <a:off x="4725880" y="590743"/>
              <a:ext cx="2740240" cy="598305"/>
            </a:xfrm>
            <a:prstGeom prst="rect">
              <a:avLst/>
            </a:prstGeom>
            <a:noFill/>
          </p:spPr>
          <p:txBody>
            <a:bodyPr wrap="square">
              <a:spAutoFit/>
            </a:bodyPr>
            <a:lstStyle/>
            <a:p>
              <a:pPr algn="ctr" rtl="1">
                <a:lnSpc>
                  <a:spcPts val="4000"/>
                </a:lnSpc>
                <a:spcBef>
                  <a:spcPts val="0"/>
                </a:spcBef>
                <a:spcAft>
                  <a:spcPts val="600"/>
                </a:spcAft>
              </a:pPr>
              <a:r>
                <a:rPr lang="he-IL" sz="3200" b="1" i="0" u="none" strike="noStrike" dirty="0">
                  <a:solidFill>
                    <a:schemeClr val="bg1"/>
                  </a:solidFill>
                  <a:effectLst/>
                  <a:latin typeface="Anomalia ML v2 AAA" panose="00000500000000000000" pitchFamily="50" charset="-79"/>
                  <a:cs typeface="Anomalia ML v2 AAA" panose="00000500000000000000" pitchFamily="50" charset="-79"/>
                </a:rPr>
                <a:t>שבת מברכים</a:t>
              </a:r>
            </a:p>
          </p:txBody>
        </p:sp>
      </p:grpSp>
      <p:sp>
        <p:nvSpPr>
          <p:cNvPr id="15" name="תיבת טקסט 14">
            <a:extLst>
              <a:ext uri="{FF2B5EF4-FFF2-40B4-BE49-F238E27FC236}">
                <a16:creationId xmlns:a16="http://schemas.microsoft.com/office/drawing/2014/main" id="{0C3A06F6-C844-4F8D-A8ED-2076CAC427AE}"/>
              </a:ext>
            </a:extLst>
          </p:cNvPr>
          <p:cNvSpPr txBox="1"/>
          <p:nvPr/>
        </p:nvSpPr>
        <p:spPr>
          <a:xfrm>
            <a:off x="1460378" y="1697944"/>
            <a:ext cx="9271245" cy="1500924"/>
          </a:xfrm>
          <a:prstGeom prst="rect">
            <a:avLst/>
          </a:prstGeom>
          <a:noFill/>
        </p:spPr>
        <p:txBody>
          <a:bodyPr wrap="square">
            <a:spAutoFit/>
          </a:bodyPr>
          <a:lstStyle/>
          <a:p>
            <a:pPr algn="just">
              <a:lnSpc>
                <a:spcPts val="3300"/>
              </a:lnSpc>
              <a:spcAft>
                <a:spcPts val="600"/>
              </a:spcAft>
            </a:pPr>
            <a:r>
              <a:rPr lang="he-IL" sz="2400" dirty="0">
                <a:solidFill>
                  <a:srgbClr val="000000"/>
                </a:solidFill>
                <a:latin typeface="Anomalia ML v2 AAA" panose="00000500000000000000" pitchFamily="50" charset="-79"/>
                <a:cs typeface="Anomalia ML v2 AAA" panose="00000500000000000000" pitchFamily="50" charset="-79"/>
              </a:rPr>
              <a:t>לשבת מברכים התלמידים יקבלו הביתה דף קצר, ובו:</a:t>
            </a:r>
          </a:p>
          <a:p>
            <a:pPr algn="just">
              <a:lnSpc>
                <a:spcPts val="3300"/>
              </a:lnSpc>
              <a:spcAft>
                <a:spcPts val="600"/>
              </a:spcAft>
            </a:pPr>
            <a:r>
              <a:rPr lang="he-IL" sz="2400" dirty="0">
                <a:solidFill>
                  <a:srgbClr val="000000"/>
                </a:solidFill>
                <a:latin typeface="Anomalia ML v2 AAA" panose="00000500000000000000" pitchFamily="50" charset="-79"/>
                <a:cs typeface="Anomalia ML v2 AAA" panose="00000500000000000000" pitchFamily="50" charset="-79"/>
              </a:rPr>
              <a:t>    ברכת החודש.</a:t>
            </a:r>
          </a:p>
          <a:p>
            <a:pPr algn="just">
              <a:lnSpc>
                <a:spcPts val="3300"/>
              </a:lnSpc>
              <a:spcAft>
                <a:spcPts val="600"/>
              </a:spcAft>
            </a:pPr>
            <a:r>
              <a:rPr lang="he-IL" sz="2400" dirty="0">
                <a:solidFill>
                  <a:srgbClr val="000000"/>
                </a:solidFill>
                <a:latin typeface="Anomalia ML v2 AAA" panose="00000500000000000000" pitchFamily="50" charset="-79"/>
                <a:cs typeface="Anomalia ML v2 AAA" panose="00000500000000000000" pitchFamily="50" charset="-79"/>
              </a:rPr>
              <a:t>    חידה לבית, לגילוי הנושא שייפתח בחודש הבא.</a:t>
            </a:r>
          </a:p>
        </p:txBody>
      </p:sp>
      <p:sp>
        <p:nvSpPr>
          <p:cNvPr id="10" name="מלבן 9">
            <a:extLst>
              <a:ext uri="{FF2B5EF4-FFF2-40B4-BE49-F238E27FC236}">
                <a16:creationId xmlns:a16="http://schemas.microsoft.com/office/drawing/2014/main" id="{7C0C7835-7CD1-4EE9-9284-8271CE5FA105}"/>
              </a:ext>
            </a:extLst>
          </p:cNvPr>
          <p:cNvSpPr/>
          <p:nvPr/>
        </p:nvSpPr>
        <p:spPr>
          <a:xfrm>
            <a:off x="10445271" y="2365391"/>
            <a:ext cx="180000" cy="180000"/>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2400" dirty="0">
              <a:latin typeface="Anomalia ML v2 AAA" panose="00000500000000000000" pitchFamily="50" charset="-79"/>
              <a:cs typeface="Anomalia ML v2 AAA" panose="00000500000000000000" pitchFamily="50" charset="-79"/>
            </a:endParaRPr>
          </a:p>
        </p:txBody>
      </p:sp>
      <p:sp>
        <p:nvSpPr>
          <p:cNvPr id="11" name="מלבן 10">
            <a:extLst>
              <a:ext uri="{FF2B5EF4-FFF2-40B4-BE49-F238E27FC236}">
                <a16:creationId xmlns:a16="http://schemas.microsoft.com/office/drawing/2014/main" id="{C2E6D60A-5B0B-4170-91B8-8AFFF3CFE572}"/>
              </a:ext>
            </a:extLst>
          </p:cNvPr>
          <p:cNvSpPr/>
          <p:nvPr/>
        </p:nvSpPr>
        <p:spPr>
          <a:xfrm>
            <a:off x="10445271" y="2862909"/>
            <a:ext cx="180000" cy="180000"/>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2400" dirty="0">
              <a:latin typeface="Anomalia ML v2 AAA" panose="00000500000000000000" pitchFamily="50" charset="-79"/>
              <a:cs typeface="Anomalia ML v2 AAA" panose="00000500000000000000" pitchFamily="50" charset="-79"/>
            </a:endParaRPr>
          </a:p>
        </p:txBody>
      </p:sp>
    </p:spTree>
    <p:extLst>
      <p:ext uri="{BB962C8B-B14F-4D97-AF65-F5344CB8AC3E}">
        <p14:creationId xmlns:p14="http://schemas.microsoft.com/office/powerpoint/2010/main" val="3803148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תיבת טקסט 14">
            <a:extLst>
              <a:ext uri="{FF2B5EF4-FFF2-40B4-BE49-F238E27FC236}">
                <a16:creationId xmlns:a16="http://schemas.microsoft.com/office/drawing/2014/main" id="{0C3A06F6-C844-4F8D-A8ED-2076CAC427AE}"/>
              </a:ext>
            </a:extLst>
          </p:cNvPr>
          <p:cNvSpPr txBox="1"/>
          <p:nvPr/>
        </p:nvSpPr>
        <p:spPr>
          <a:xfrm>
            <a:off x="1460377" y="1307327"/>
            <a:ext cx="9271245" cy="923843"/>
          </a:xfrm>
          <a:prstGeom prst="rect">
            <a:avLst/>
          </a:prstGeom>
          <a:noFill/>
        </p:spPr>
        <p:txBody>
          <a:bodyPr wrap="square">
            <a:spAutoFit/>
          </a:bodyPr>
          <a:lstStyle/>
          <a:p>
            <a:pPr algn="just">
              <a:lnSpc>
                <a:spcPts val="3300"/>
              </a:lnSpc>
              <a:spcAft>
                <a:spcPts val="600"/>
              </a:spcAft>
            </a:pPr>
            <a:r>
              <a:rPr lang="he-IL" sz="2400" dirty="0">
                <a:solidFill>
                  <a:srgbClr val="000000"/>
                </a:solidFill>
                <a:latin typeface="Anomalia ML v2 AAA" panose="00000500000000000000" pitchFamily="50" charset="-79"/>
                <a:cs typeface="Anomalia ML v2 AAA" panose="00000500000000000000" pitchFamily="50" charset="-79"/>
              </a:rPr>
              <a:t>נשמח לשיתופים נוספות של יוזמות ממוסדות החינוך, להעצמת נושא השבת והמסרים ממנו לחיי היומיום, לתועלת כולנו.</a:t>
            </a:r>
          </a:p>
        </p:txBody>
      </p:sp>
    </p:spTree>
    <p:extLst>
      <p:ext uri="{BB962C8B-B14F-4D97-AF65-F5344CB8AC3E}">
        <p14:creationId xmlns:p14="http://schemas.microsoft.com/office/powerpoint/2010/main" val="1626226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טקסט&#10;&#10;התיאור נוצר באופן אוטומטי">
            <a:extLst>
              <a:ext uri="{FF2B5EF4-FFF2-40B4-BE49-F238E27FC236}">
                <a16:creationId xmlns:a16="http://schemas.microsoft.com/office/drawing/2014/main" id="{C04F28E8-1E6C-4D9E-9148-2893B31E6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3824" y="1868197"/>
            <a:ext cx="4324352" cy="2642214"/>
          </a:xfrm>
          <a:prstGeom prst="rect">
            <a:avLst/>
          </a:prstGeom>
        </p:spPr>
      </p:pic>
    </p:spTree>
    <p:extLst>
      <p:ext uri="{BB962C8B-B14F-4D97-AF65-F5344CB8AC3E}">
        <p14:creationId xmlns:p14="http://schemas.microsoft.com/office/powerpoint/2010/main" val="424617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2EA98AF0-1CF6-4A25-A594-AA98494ACA56}"/>
              </a:ext>
            </a:extLst>
          </p:cNvPr>
          <p:cNvSpPr/>
          <p:nvPr/>
        </p:nvSpPr>
        <p:spPr>
          <a:xfrm>
            <a:off x="5657850" y="678783"/>
            <a:ext cx="5869524" cy="4838056"/>
          </a:xfrm>
          <a:prstGeom prst="rect">
            <a:avLst/>
          </a:prstGeom>
          <a:noFill/>
        </p:spPr>
        <p:txBody>
          <a:bodyPr wrap="square" lIns="91440" tIns="45720" rIns="91440" bIns="45720">
            <a:spAutoFit/>
          </a:bodyPr>
          <a:lstStyle/>
          <a:p>
            <a:pPr algn="just" rtl="1">
              <a:lnSpc>
                <a:spcPts val="4000"/>
              </a:lnSpc>
              <a:spcBef>
                <a:spcPts val="0"/>
              </a:spcBef>
              <a:spcAft>
                <a:spcPts val="1200"/>
              </a:spcAft>
            </a:pPr>
            <a:r>
              <a:rPr lang="he-IL" sz="2800" b="0" i="0" u="none" strike="noStrike" dirty="0">
                <a:solidFill>
                  <a:srgbClr val="000000"/>
                </a:solidFill>
                <a:effectLst/>
                <a:latin typeface="Anomalia ML v2 AAA" panose="00000500000000000000" pitchFamily="50" charset="-79"/>
                <a:cs typeface="Anomalia ML v2 AAA" panose="00000500000000000000" pitchFamily="50" charset="-79"/>
              </a:rPr>
              <a:t>השנה הזו שכולה "שבת להשם", מהווה הזדמנות מצוינת עבורנו, כמערכת חינוכית, להרים על נס את נושא </a:t>
            </a:r>
            <a:r>
              <a:rPr lang="he-IL" sz="2800" b="1" i="0" u="none" strike="noStrike" dirty="0">
                <a:solidFill>
                  <a:srgbClr val="000000"/>
                </a:solidFill>
                <a:effectLst/>
                <a:latin typeface="Anomalia ML v2 AAA" panose="00000500000000000000" pitchFamily="50" charset="-79"/>
                <a:cs typeface="Anomalia ML v2 AAA" panose="00000500000000000000" pitchFamily="50" charset="-79"/>
              </a:rPr>
              <a:t>השבת</a:t>
            </a:r>
            <a:r>
              <a:rPr lang="he-IL" sz="2800" b="0" i="0" u="none" strike="noStrike" dirty="0">
                <a:solidFill>
                  <a:srgbClr val="000000"/>
                </a:solidFill>
                <a:effectLst/>
                <a:latin typeface="Anomalia ML v2 AAA" panose="00000500000000000000" pitchFamily="50" charset="-79"/>
                <a:cs typeface="Anomalia ML v2 AAA" panose="00000500000000000000" pitchFamily="50" charset="-79"/>
              </a:rPr>
              <a:t>.</a:t>
            </a:r>
          </a:p>
          <a:p>
            <a:pPr algn="just" rtl="1">
              <a:lnSpc>
                <a:spcPts val="4000"/>
              </a:lnSpc>
              <a:spcBef>
                <a:spcPts val="0"/>
              </a:spcBef>
              <a:spcAft>
                <a:spcPts val="1200"/>
              </a:spcAft>
            </a:pPr>
            <a:r>
              <a:rPr lang="he-IL" sz="2800" b="0" i="0" u="none" strike="noStrike" dirty="0">
                <a:solidFill>
                  <a:srgbClr val="000000"/>
                </a:solidFill>
                <a:effectLst/>
                <a:latin typeface="Anomalia ML v2 AAA" panose="00000500000000000000" pitchFamily="50" charset="-79"/>
                <a:cs typeface="Anomalia ML v2 AAA" panose="00000500000000000000" pitchFamily="50" charset="-79"/>
              </a:rPr>
              <a:t>השבת, מלבד היותה מצווה יסודית, מהווה ערך יהודי וחסידי מרכזי. יש לה השפעה מכריעה על השבוע כולו, על הבית כולו, ועל כללות הנהגת היהודי - גם ובעיקר בימי החול. </a:t>
            </a:r>
          </a:p>
        </p:txBody>
      </p:sp>
      <p:pic>
        <p:nvPicPr>
          <p:cNvPr id="5" name="תמונה 4" descr="תמונה שמכילה טקסט&#10;&#10;התיאור נוצר באופן אוטומטי">
            <a:extLst>
              <a:ext uri="{FF2B5EF4-FFF2-40B4-BE49-F238E27FC236}">
                <a16:creationId xmlns:a16="http://schemas.microsoft.com/office/drawing/2014/main" id="{A88DC3A2-D949-45DE-B089-EFEBF6273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37" y="105509"/>
            <a:ext cx="5457600" cy="5457600"/>
          </a:xfrm>
          <a:prstGeom prst="rect">
            <a:avLst/>
          </a:prstGeom>
        </p:spPr>
      </p:pic>
    </p:spTree>
    <p:extLst>
      <p:ext uri="{BB962C8B-B14F-4D97-AF65-F5344CB8AC3E}">
        <p14:creationId xmlns:p14="http://schemas.microsoft.com/office/powerpoint/2010/main" val="4150373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7B6A21E7-D9A0-49CD-96BC-511D441C96F6}"/>
              </a:ext>
            </a:extLst>
          </p:cNvPr>
          <p:cNvSpPr/>
          <p:nvPr/>
        </p:nvSpPr>
        <p:spPr>
          <a:xfrm>
            <a:off x="480000" y="2876550"/>
            <a:ext cx="11232000" cy="648000"/>
          </a:xfrm>
          <a:prstGeom prst="rect">
            <a:avLst/>
          </a:prstGeom>
          <a:solidFill>
            <a:srgbClr val="4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a:extLst>
              <a:ext uri="{FF2B5EF4-FFF2-40B4-BE49-F238E27FC236}">
                <a16:creationId xmlns:a16="http://schemas.microsoft.com/office/drawing/2014/main" id="{771DE223-F300-4F1D-90BF-C848F3106EEA}"/>
              </a:ext>
            </a:extLst>
          </p:cNvPr>
          <p:cNvSpPr/>
          <p:nvPr/>
        </p:nvSpPr>
        <p:spPr>
          <a:xfrm>
            <a:off x="548636" y="669750"/>
            <a:ext cx="11094728" cy="3973395"/>
          </a:xfrm>
          <a:prstGeom prst="rect">
            <a:avLst/>
          </a:prstGeom>
          <a:noFill/>
        </p:spPr>
        <p:txBody>
          <a:bodyPr wrap="square" lIns="91440" tIns="45720" rIns="91440" bIns="45720">
            <a:spAutoFit/>
          </a:bodyPr>
          <a:lstStyle/>
          <a:p>
            <a:pPr algn="just" rtl="1">
              <a:lnSpc>
                <a:spcPts val="4000"/>
              </a:lnSpc>
              <a:spcBef>
                <a:spcPts val="0"/>
              </a:spcBef>
              <a:spcAft>
                <a:spcPts val="1200"/>
              </a:spcAft>
            </a:pPr>
            <a:r>
              <a:rPr lang="he-IL" sz="3000" b="0" i="0" u="none" strike="noStrike" dirty="0">
                <a:solidFill>
                  <a:srgbClr val="000000"/>
                </a:solidFill>
                <a:effectLst/>
                <a:latin typeface="Anomalia ML v2 AAA" panose="00000500000000000000" pitchFamily="50" charset="-79"/>
                <a:cs typeface="Anomalia ML v2 AAA" panose="00000500000000000000" pitchFamily="50" charset="-79"/>
              </a:rPr>
              <a:t>באגרת קודש מיוחדת מתייחס הרבי לצד השווה שבין שנת השמיטה - "שבת לארץ", לבין היום השביעי - "שבת בראשית". </a:t>
            </a:r>
          </a:p>
          <a:p>
            <a:pPr algn="just" rtl="1">
              <a:lnSpc>
                <a:spcPts val="4000"/>
              </a:lnSpc>
              <a:spcBef>
                <a:spcPts val="0"/>
              </a:spcBef>
              <a:spcAft>
                <a:spcPts val="600"/>
              </a:spcAft>
            </a:pPr>
            <a:r>
              <a:rPr lang="he-IL" sz="3000" b="0" i="0" u="none" strike="noStrike" dirty="0">
                <a:solidFill>
                  <a:srgbClr val="000000"/>
                </a:solidFill>
                <a:effectLst/>
                <a:latin typeface="Anomalia ML v2 AAA" panose="00000500000000000000" pitchFamily="50" charset="-79"/>
                <a:cs typeface="Anomalia ML v2 AAA" panose="00000500000000000000" pitchFamily="50" charset="-79"/>
              </a:rPr>
              <a:t>הנקודה המרכזית העולה מתוך האיגרת, זו העובדה שגם השמיטה, וגם השבת, תפקידן -</a:t>
            </a:r>
            <a:endParaRPr lang="he-IL" sz="3600" dirty="0">
              <a:solidFill>
                <a:srgbClr val="000000"/>
              </a:solidFill>
              <a:latin typeface="Anomalia ML v2 AAA" panose="00000500000000000000" pitchFamily="50" charset="-79"/>
              <a:cs typeface="Anomalia ML v2 AAA" panose="00000500000000000000" pitchFamily="50" charset="-79"/>
            </a:endParaRPr>
          </a:p>
          <a:p>
            <a:pPr algn="just" rtl="1">
              <a:lnSpc>
                <a:spcPts val="4000"/>
              </a:lnSpc>
              <a:spcBef>
                <a:spcPts val="0"/>
              </a:spcBef>
              <a:spcAft>
                <a:spcPts val="600"/>
              </a:spcAft>
            </a:pPr>
            <a:r>
              <a:rPr lang="he-IL" sz="3900" b="1" i="0" u="none" strike="noStrike" dirty="0">
                <a:solidFill>
                  <a:schemeClr val="bg1"/>
                </a:solidFill>
                <a:effectLst/>
                <a:latin typeface="Anomalia ML v2 AAA" panose="00000500000000000000" pitchFamily="50" charset="-79"/>
                <a:cs typeface="Anomalia ML v2 AAA" panose="00000500000000000000" pitchFamily="50" charset="-79"/>
              </a:rPr>
              <a:t>לייצר אצל היהודי חיים שלמים שהם כולם "להשם".</a:t>
            </a:r>
          </a:p>
          <a:p>
            <a:pPr algn="just" rtl="1">
              <a:lnSpc>
                <a:spcPts val="4000"/>
              </a:lnSpc>
              <a:spcBef>
                <a:spcPts val="0"/>
              </a:spcBef>
              <a:spcAft>
                <a:spcPts val="0"/>
              </a:spcAft>
            </a:pPr>
            <a:r>
              <a:rPr lang="he-IL" sz="3000" b="0" i="0" u="none" strike="noStrike" dirty="0">
                <a:solidFill>
                  <a:srgbClr val="000000"/>
                </a:solidFill>
                <a:effectLst/>
                <a:latin typeface="Anomalia ML v2 AAA" panose="00000500000000000000" pitchFamily="50" charset="-79"/>
                <a:cs typeface="Anomalia ML v2 AAA" panose="00000500000000000000" pitchFamily="50" charset="-79"/>
              </a:rPr>
              <a:t>שגם עיסוקי החול שלו יהיו חדורים במהות </a:t>
            </a:r>
            <a:r>
              <a:rPr lang="he-IL" sz="3000" b="0" i="0" u="none" strike="noStrike" dirty="0" err="1">
                <a:solidFill>
                  <a:srgbClr val="000000"/>
                </a:solidFill>
                <a:effectLst/>
                <a:latin typeface="Anomalia ML v2 AAA" panose="00000500000000000000" pitchFamily="50" charset="-79"/>
                <a:cs typeface="Anomalia ML v2 AAA" panose="00000500000000000000" pitchFamily="50" charset="-79"/>
              </a:rPr>
              <a:t>השבתית</a:t>
            </a:r>
            <a:r>
              <a:rPr lang="he-IL" sz="3000" b="0" i="0" u="none" strike="noStrike" dirty="0">
                <a:solidFill>
                  <a:srgbClr val="000000"/>
                </a:solidFill>
                <a:effectLst/>
                <a:latin typeface="Anomalia ML v2 AAA" panose="00000500000000000000" pitchFamily="50" charset="-79"/>
                <a:cs typeface="Anomalia ML v2 AAA" panose="00000500000000000000" pitchFamily="50" charset="-79"/>
              </a:rPr>
              <a:t> שמרוממת מהחומר, ומכוונת כל דבר לשם שמים.  </a:t>
            </a:r>
            <a:endParaRPr lang="he-IL" sz="3000" b="0" dirty="0">
              <a:effectLst/>
              <a:latin typeface="Anomalia ML v2 AAA" panose="00000500000000000000" pitchFamily="50" charset="-79"/>
              <a:cs typeface="Anomalia ML v2 AAA" panose="00000500000000000000" pitchFamily="50" charset="-79"/>
            </a:endParaRPr>
          </a:p>
        </p:txBody>
      </p:sp>
    </p:spTree>
    <p:extLst>
      <p:ext uri="{BB962C8B-B14F-4D97-AF65-F5344CB8AC3E}">
        <p14:creationId xmlns:p14="http://schemas.microsoft.com/office/powerpoint/2010/main" val="2272164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B1B4E648-D82F-466A-A8F3-92697DEA816B}"/>
              </a:ext>
            </a:extLst>
          </p:cNvPr>
          <p:cNvSpPr txBox="1"/>
          <p:nvPr/>
        </p:nvSpPr>
        <p:spPr>
          <a:xfrm>
            <a:off x="1028700" y="539203"/>
            <a:ext cx="10134600" cy="4839145"/>
          </a:xfrm>
          <a:prstGeom prst="rect">
            <a:avLst/>
          </a:prstGeom>
          <a:noFill/>
        </p:spPr>
        <p:txBody>
          <a:bodyPr wrap="square">
            <a:spAutoFit/>
          </a:bodyPr>
          <a:lstStyle/>
          <a:p>
            <a:pPr algn="just">
              <a:lnSpc>
                <a:spcPts val="2900"/>
              </a:lnSpc>
              <a:spcAft>
                <a:spcPts val="600"/>
              </a:spcAft>
            </a:pPr>
            <a:r>
              <a:rPr lang="he-IL" sz="1900" i="0" u="none" strike="noStrike" dirty="0">
                <a:solidFill>
                  <a:srgbClr val="000000"/>
                </a:solidFill>
                <a:effectLst/>
                <a:latin typeface="Fb Matritsa" panose="00000500000000000000" pitchFamily="50" charset="-79"/>
                <a:cs typeface="Fb Matritsa" panose="00000500000000000000" pitchFamily="50" charset="-79"/>
              </a:rPr>
              <a:t>ברכה ושלום!</a:t>
            </a:r>
          </a:p>
          <a:p>
            <a:pPr algn="just">
              <a:lnSpc>
                <a:spcPts val="2900"/>
              </a:lnSpc>
              <a:spcAft>
                <a:spcPts val="600"/>
              </a:spcAft>
            </a:pPr>
            <a:r>
              <a:rPr lang="he-IL" sz="1900" i="0" u="none" strike="noStrike" dirty="0">
                <a:solidFill>
                  <a:srgbClr val="000000"/>
                </a:solidFill>
                <a:effectLst/>
                <a:latin typeface="Fb Matritsa" panose="00000500000000000000" pitchFamily="50" charset="-79"/>
                <a:cs typeface="Fb Matritsa" panose="00000500000000000000" pitchFamily="50" charset="-79"/>
              </a:rPr>
              <a:t>סיסמת הועידה בשנה זו היא </a:t>
            </a:r>
            <a:r>
              <a:rPr lang="he-IL" sz="1900" i="0" u="none" strike="noStrike" dirty="0">
                <a:solidFill>
                  <a:srgbClr val="000000"/>
                </a:solidFill>
                <a:effectLst/>
                <a:latin typeface="Fb Matritsa Bold" panose="00000500000000000000" pitchFamily="50" charset="-79"/>
                <a:cs typeface="Fb Matritsa Bold" panose="00000500000000000000" pitchFamily="50" charset="-79"/>
              </a:rPr>
              <a:t>שבת</a:t>
            </a:r>
            <a:r>
              <a:rPr lang="he-IL" sz="1900" i="0" u="none" strike="noStrike" dirty="0">
                <a:solidFill>
                  <a:srgbClr val="000000"/>
                </a:solidFill>
                <a:effectLst/>
                <a:latin typeface="Fb Matritsa" panose="00000500000000000000" pitchFamily="50" charset="-79"/>
                <a:cs typeface="Fb Matritsa" panose="00000500000000000000" pitchFamily="50" charset="-79"/>
              </a:rPr>
              <a:t>, והנושא מתאים במיוחד לשנה זו של </a:t>
            </a:r>
            <a:r>
              <a:rPr lang="he-IL" sz="1900" i="0" u="none" strike="noStrike" dirty="0">
                <a:solidFill>
                  <a:srgbClr val="000000"/>
                </a:solidFill>
                <a:effectLst/>
                <a:latin typeface="Fb Matritsa Bold" panose="00000500000000000000" pitchFamily="50" charset="-79"/>
                <a:cs typeface="Fb Matritsa Bold" panose="00000500000000000000" pitchFamily="50" charset="-79"/>
              </a:rPr>
              <a:t>שמיטה</a:t>
            </a:r>
            <a:r>
              <a:rPr lang="he-IL" sz="1900" i="0" u="none" strike="noStrike" dirty="0">
                <a:solidFill>
                  <a:srgbClr val="000000"/>
                </a:solidFill>
                <a:effectLst/>
                <a:latin typeface="Fb Matritsa" panose="00000500000000000000" pitchFamily="50" charset="-79"/>
                <a:cs typeface="Fb Matritsa" panose="00000500000000000000" pitchFamily="50" charset="-79"/>
              </a:rPr>
              <a:t>. בנוסף לכך הועידה מתקיימת בפרשת </a:t>
            </a:r>
            <a:r>
              <a:rPr lang="he-IL" sz="1900" i="0" u="none" strike="noStrike" dirty="0">
                <a:solidFill>
                  <a:srgbClr val="000000"/>
                </a:solidFill>
                <a:effectLst/>
                <a:latin typeface="Fb Matritsa Bold" panose="00000500000000000000" pitchFamily="50" charset="-79"/>
                <a:cs typeface="Fb Matritsa Bold" panose="00000500000000000000" pitchFamily="50" charset="-79"/>
              </a:rPr>
              <a:t>בהר</a:t>
            </a:r>
            <a:r>
              <a:rPr lang="he-IL" sz="1900" i="0" u="none" strike="noStrike" dirty="0">
                <a:solidFill>
                  <a:srgbClr val="000000"/>
                </a:solidFill>
                <a:effectLst/>
                <a:latin typeface="Fb Matritsa" panose="00000500000000000000" pitchFamily="50" charset="-79"/>
                <a:cs typeface="Fb Matritsa" panose="00000500000000000000" pitchFamily="50" charset="-79"/>
              </a:rPr>
              <a:t> המתחילה </a:t>
            </a:r>
            <a:r>
              <a:rPr lang="he-IL" sz="1900" i="0" u="none" strike="noStrike" dirty="0" err="1">
                <a:solidFill>
                  <a:srgbClr val="000000"/>
                </a:solidFill>
                <a:effectLst/>
                <a:latin typeface="Fb Matritsa" panose="00000500000000000000" pitchFamily="50" charset="-79"/>
                <a:cs typeface="Fb Matritsa" panose="00000500000000000000" pitchFamily="50" charset="-79"/>
              </a:rPr>
              <a:t>בענין</a:t>
            </a:r>
            <a:r>
              <a:rPr lang="he-IL" sz="1900" i="0" u="none" strike="noStrike" dirty="0">
                <a:solidFill>
                  <a:srgbClr val="000000"/>
                </a:solidFill>
                <a:effectLst/>
                <a:latin typeface="Fb Matritsa" panose="00000500000000000000" pitchFamily="50" charset="-79"/>
                <a:cs typeface="Fb Matritsa" panose="00000500000000000000" pitchFamily="50" charset="-79"/>
              </a:rPr>
              <a:t> השמיטה ומשלבת את נושא השמיטה והשבת, כפי שהתורה אומרת; </a:t>
            </a:r>
            <a:r>
              <a:rPr lang="he-IL" sz="1900" i="0" u="none" strike="noStrike" dirty="0">
                <a:solidFill>
                  <a:srgbClr val="000000"/>
                </a:solidFill>
                <a:effectLst/>
                <a:latin typeface="Fb Matritsa Bold" panose="00000500000000000000" pitchFamily="50" charset="-79"/>
                <a:cs typeface="Fb Matritsa Bold" panose="00000500000000000000" pitchFamily="50" charset="-79"/>
              </a:rPr>
              <a:t>ובשנה השביעית . . שבת לה׳</a:t>
            </a:r>
            <a:r>
              <a:rPr lang="he-IL" sz="1900" i="0" u="none" strike="noStrike" dirty="0">
                <a:solidFill>
                  <a:srgbClr val="000000"/>
                </a:solidFill>
                <a:effectLst/>
                <a:latin typeface="Fb Matritsa" panose="00000500000000000000" pitchFamily="50" charset="-79"/>
                <a:cs typeface="Fb Matritsa" panose="00000500000000000000" pitchFamily="50" charset="-79"/>
              </a:rPr>
              <a:t>, וכפי שחכמינו מעירים; - </a:t>
            </a:r>
            <a:r>
              <a:rPr lang="he-IL" sz="1900" i="0" u="none" strike="noStrike" dirty="0">
                <a:solidFill>
                  <a:srgbClr val="000000"/>
                </a:solidFill>
                <a:effectLst/>
                <a:latin typeface="Fb Matritsa Bold" panose="00000500000000000000" pitchFamily="50" charset="-79"/>
                <a:cs typeface="Fb Matritsa Bold" panose="00000500000000000000" pitchFamily="50" charset="-79"/>
              </a:rPr>
              <a:t>לשם ה׳ כשם שנאמר בשבת בראשית</a:t>
            </a:r>
            <a:r>
              <a:rPr lang="he-IL" sz="1900" i="0" u="none" strike="noStrike" dirty="0">
                <a:solidFill>
                  <a:srgbClr val="000000"/>
                </a:solidFill>
                <a:effectLst/>
                <a:latin typeface="Fb Matritsa" panose="00000500000000000000" pitchFamily="50" charset="-79"/>
                <a:cs typeface="Fb Matritsa" panose="00000500000000000000" pitchFamily="50" charset="-79"/>
              </a:rPr>
              <a:t>.</a:t>
            </a:r>
          </a:p>
          <a:p>
            <a:pPr algn="just">
              <a:lnSpc>
                <a:spcPts val="2900"/>
              </a:lnSpc>
              <a:spcAft>
                <a:spcPts val="600"/>
              </a:spcAft>
            </a:pPr>
            <a:r>
              <a:rPr lang="he-IL" sz="1900" i="0" u="none" strike="noStrike" dirty="0">
                <a:solidFill>
                  <a:srgbClr val="000000"/>
                </a:solidFill>
                <a:effectLst/>
                <a:latin typeface="Fb Matritsa" panose="00000500000000000000" pitchFamily="50" charset="-79"/>
                <a:cs typeface="Fb Matritsa" panose="00000500000000000000" pitchFamily="50" charset="-79"/>
              </a:rPr>
              <a:t>כלומר:</a:t>
            </a:r>
          </a:p>
          <a:p>
            <a:pPr algn="just">
              <a:lnSpc>
                <a:spcPts val="2900"/>
              </a:lnSpc>
              <a:spcAft>
                <a:spcPts val="600"/>
              </a:spcAft>
            </a:pPr>
            <a:r>
              <a:rPr lang="he-IL" sz="1900" i="0" u="none" strike="noStrike" dirty="0">
                <a:solidFill>
                  <a:srgbClr val="000000"/>
                </a:solidFill>
                <a:effectLst/>
                <a:latin typeface="Fb Matritsa" panose="00000500000000000000" pitchFamily="50" charset="-79"/>
                <a:cs typeface="Fb Matritsa" panose="00000500000000000000" pitchFamily="50" charset="-79"/>
              </a:rPr>
              <a:t>כשם ששבת - היום השביעי - נבדל מכל ימי השבוע ומוקדש לה׳, כך השמיטה - השנה השביעית - נבדלת מכל שאר השנים ומוקדשת לה׳;</a:t>
            </a:r>
          </a:p>
          <a:p>
            <a:pPr algn="just">
              <a:lnSpc>
                <a:spcPts val="2900"/>
              </a:lnSpc>
              <a:spcAft>
                <a:spcPts val="600"/>
              </a:spcAft>
            </a:pPr>
            <a:r>
              <a:rPr lang="he-IL" sz="1900" i="0" u="none" strike="noStrike" dirty="0">
                <a:solidFill>
                  <a:srgbClr val="000000"/>
                </a:solidFill>
                <a:effectLst/>
                <a:latin typeface="Fb Matritsa" panose="00000500000000000000" pitchFamily="50" charset="-79"/>
                <a:cs typeface="Fb Matritsa" panose="00000500000000000000" pitchFamily="50" charset="-79"/>
              </a:rPr>
              <a:t>ובדיוק כשם ששבת מעידה, שהקב״ה הוא </a:t>
            </a:r>
            <a:r>
              <a:rPr lang="he-IL" sz="1900" i="0" u="none" strike="noStrike" dirty="0">
                <a:solidFill>
                  <a:srgbClr val="000000"/>
                </a:solidFill>
                <a:effectLst/>
                <a:latin typeface="Fb Matritsa Bold" panose="00000500000000000000" pitchFamily="50" charset="-79"/>
                <a:cs typeface="Fb Matritsa Bold" panose="00000500000000000000" pitchFamily="50" charset="-79"/>
              </a:rPr>
              <a:t>בורא</a:t>
            </a:r>
            <a:r>
              <a:rPr lang="he-IL" sz="1900" i="0" u="none" strike="noStrike" dirty="0">
                <a:solidFill>
                  <a:srgbClr val="000000"/>
                </a:solidFill>
                <a:effectLst/>
                <a:latin typeface="Fb Matritsa" panose="00000500000000000000" pitchFamily="50" charset="-79"/>
                <a:cs typeface="Fb Matritsa" panose="00000500000000000000" pitchFamily="50" charset="-79"/>
              </a:rPr>
              <a:t> העולם, שברא את העולם בששה ימים ונח ביום השביעי - שבת-קודש, והדבר חוזר שוב כל שבוע, כי הבריאה </a:t>
            </a:r>
            <a:r>
              <a:rPr lang="he-IL" sz="1900" i="0" u="none" strike="noStrike" dirty="0" err="1">
                <a:solidFill>
                  <a:srgbClr val="000000"/>
                </a:solidFill>
                <a:effectLst/>
                <a:latin typeface="Fb Matritsa" panose="00000500000000000000" pitchFamily="50" charset="-79"/>
                <a:cs typeface="Fb Matritsa" panose="00000500000000000000" pitchFamily="50" charset="-79"/>
              </a:rPr>
              <a:t>האלקית</a:t>
            </a:r>
            <a:r>
              <a:rPr lang="he-IL" sz="1900" i="0" u="none" strike="noStrike" dirty="0">
                <a:solidFill>
                  <a:srgbClr val="000000"/>
                </a:solidFill>
                <a:effectLst/>
                <a:latin typeface="Fb Matritsa" panose="00000500000000000000" pitchFamily="50" charset="-79"/>
                <a:cs typeface="Fb Matritsa" panose="00000500000000000000" pitchFamily="50" charset="-79"/>
              </a:rPr>
              <a:t> של העולם היא </a:t>
            </a:r>
            <a:r>
              <a:rPr lang="he-IL" sz="1900" i="0" u="none" strike="noStrike" dirty="0">
                <a:solidFill>
                  <a:srgbClr val="000000"/>
                </a:solidFill>
                <a:effectLst/>
                <a:latin typeface="Fb Matritsa Bold" panose="00000500000000000000" pitchFamily="50" charset="-79"/>
                <a:cs typeface="Fb Matritsa Bold" panose="00000500000000000000" pitchFamily="50" charset="-79"/>
              </a:rPr>
              <a:t>תמידית</a:t>
            </a:r>
            <a:r>
              <a:rPr lang="he-IL" sz="1900" i="0" u="none" strike="noStrike" dirty="0">
                <a:solidFill>
                  <a:srgbClr val="000000"/>
                </a:solidFill>
                <a:effectLst/>
                <a:latin typeface="Fb Matritsa" panose="00000500000000000000" pitchFamily="50" charset="-79"/>
                <a:cs typeface="Fb Matritsa" panose="00000500000000000000" pitchFamily="50" charset="-79"/>
              </a:rPr>
              <a:t>, כמבואר במקומות רבים ובמיוחד בחסידות - כך גם שמיטה הובדלה מכל השנים </a:t>
            </a:r>
            <a:r>
              <a:rPr lang="he-IL" sz="1900" i="0" u="none" strike="noStrike" dirty="0" err="1">
                <a:solidFill>
                  <a:srgbClr val="000000"/>
                </a:solidFill>
                <a:effectLst/>
                <a:latin typeface="Fb Matritsa" panose="00000500000000000000" pitchFamily="50" charset="-79"/>
                <a:cs typeface="Fb Matritsa" panose="00000500000000000000" pitchFamily="50" charset="-79"/>
              </a:rPr>
              <a:t>ונתקדשה</a:t>
            </a:r>
            <a:r>
              <a:rPr lang="he-IL" sz="1900" dirty="0">
                <a:solidFill>
                  <a:srgbClr val="000000"/>
                </a:solidFill>
                <a:latin typeface="Fb Matritsa" panose="00000500000000000000" pitchFamily="50" charset="-79"/>
                <a:cs typeface="Fb Matritsa" panose="00000500000000000000" pitchFamily="50" charset="-79"/>
              </a:rPr>
              <a:t> </a:t>
            </a:r>
            <a:r>
              <a:rPr lang="he-IL" sz="1900" i="0" u="none" strike="noStrike" dirty="0">
                <a:solidFill>
                  <a:srgbClr val="000000"/>
                </a:solidFill>
                <a:effectLst/>
                <a:latin typeface="Fb Matritsa" panose="00000500000000000000" pitchFamily="50" charset="-79"/>
                <a:cs typeface="Fb Matritsa" panose="00000500000000000000" pitchFamily="50" charset="-79"/>
              </a:rPr>
              <a:t>בתור עדות, שהקב״ה הוא </a:t>
            </a:r>
            <a:r>
              <a:rPr lang="he-IL" sz="1900" i="0" u="none" strike="noStrike" dirty="0" err="1">
                <a:solidFill>
                  <a:srgbClr val="000000"/>
                </a:solidFill>
                <a:effectLst/>
                <a:latin typeface="Fb Matritsa Bold" panose="00000500000000000000" pitchFamily="50" charset="-79"/>
                <a:cs typeface="Fb Matritsa Bold" panose="00000500000000000000" pitchFamily="50" charset="-79"/>
              </a:rPr>
              <a:t>בעל־הבית</a:t>
            </a:r>
            <a:r>
              <a:rPr lang="he-IL" sz="1900" i="0" u="none" strike="noStrike" dirty="0">
                <a:solidFill>
                  <a:srgbClr val="000000"/>
                </a:solidFill>
                <a:effectLst/>
                <a:latin typeface="Fb Matritsa Bold" panose="00000500000000000000" pitchFamily="50" charset="-79"/>
                <a:cs typeface="Fb Matritsa Bold" panose="00000500000000000000" pitchFamily="50" charset="-79"/>
              </a:rPr>
              <a:t> </a:t>
            </a:r>
            <a:r>
              <a:rPr lang="he-IL" sz="1900" i="0" u="none" strike="noStrike" dirty="0">
                <a:solidFill>
                  <a:srgbClr val="000000"/>
                </a:solidFill>
                <a:effectLst/>
                <a:latin typeface="Fb Matritsa" panose="00000500000000000000" pitchFamily="50" charset="-79"/>
                <a:cs typeface="Fb Matritsa" panose="00000500000000000000" pitchFamily="50" charset="-79"/>
              </a:rPr>
              <a:t>של העולם.</a:t>
            </a:r>
            <a:endParaRPr lang="he-IL" sz="1900" dirty="0">
              <a:latin typeface="Fb Matritsa" panose="00000500000000000000" pitchFamily="50" charset="-79"/>
              <a:cs typeface="Fb Matritsa" panose="00000500000000000000" pitchFamily="50" charset="-79"/>
            </a:endParaRPr>
          </a:p>
        </p:txBody>
      </p:sp>
    </p:spTree>
    <p:extLst>
      <p:ext uri="{BB962C8B-B14F-4D97-AF65-F5344CB8AC3E}">
        <p14:creationId xmlns:p14="http://schemas.microsoft.com/office/powerpoint/2010/main" val="3415119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B1B4E648-D82F-466A-A8F3-92697DEA816B}"/>
              </a:ext>
            </a:extLst>
          </p:cNvPr>
          <p:cNvSpPr txBox="1"/>
          <p:nvPr/>
        </p:nvSpPr>
        <p:spPr>
          <a:xfrm>
            <a:off x="666750" y="282028"/>
            <a:ext cx="10858500" cy="5214889"/>
          </a:xfrm>
          <a:prstGeom prst="rect">
            <a:avLst/>
          </a:prstGeom>
          <a:noFill/>
        </p:spPr>
        <p:txBody>
          <a:bodyPr wrap="square">
            <a:spAutoFit/>
          </a:bodyPr>
          <a:lstStyle/>
          <a:p>
            <a:pPr algn="just">
              <a:lnSpc>
                <a:spcPts val="2900"/>
              </a:lnSpc>
              <a:spcAft>
                <a:spcPts val="600"/>
              </a:spcAft>
            </a:pPr>
            <a:r>
              <a:rPr lang="he-IL" sz="1900" i="0" u="none" strike="noStrike" dirty="0">
                <a:solidFill>
                  <a:srgbClr val="000000"/>
                </a:solidFill>
                <a:effectLst/>
                <a:latin typeface="Fb Matritsa" panose="00000500000000000000" pitchFamily="50" charset="-79"/>
                <a:cs typeface="Fb Matritsa" panose="00000500000000000000" pitchFamily="50" charset="-79"/>
              </a:rPr>
              <a:t>בחיי </a:t>
            </a:r>
            <a:r>
              <a:rPr lang="he-IL" sz="1900" i="0" u="none" strike="noStrike" dirty="0" err="1">
                <a:solidFill>
                  <a:srgbClr val="000000"/>
                </a:solidFill>
                <a:effectLst/>
                <a:latin typeface="Fb Matritsa" panose="00000500000000000000" pitchFamily="50" charset="-79"/>
                <a:cs typeface="Fb Matritsa" panose="00000500000000000000" pitchFamily="50" charset="-79"/>
              </a:rPr>
              <a:t>היום־יום</a:t>
            </a:r>
            <a:r>
              <a:rPr lang="he-IL" sz="1900" i="0" u="none" strike="noStrike" dirty="0">
                <a:solidFill>
                  <a:srgbClr val="000000"/>
                </a:solidFill>
                <a:effectLst/>
                <a:latin typeface="Fb Matritsa" panose="00000500000000000000" pitchFamily="50" charset="-79"/>
                <a:cs typeface="Fb Matritsa" panose="00000500000000000000" pitchFamily="50" charset="-79"/>
              </a:rPr>
              <a:t> המשמעות היא:</a:t>
            </a:r>
          </a:p>
          <a:p>
            <a:pPr algn="just">
              <a:lnSpc>
                <a:spcPts val="2900"/>
              </a:lnSpc>
              <a:spcAft>
                <a:spcPts val="600"/>
              </a:spcAft>
            </a:pPr>
            <a:r>
              <a:rPr lang="he-IL" sz="1900" dirty="0">
                <a:latin typeface="Fb Matritsa" panose="00000500000000000000" pitchFamily="50" charset="-79"/>
                <a:cs typeface="Fb Matritsa" panose="00000500000000000000" pitchFamily="50" charset="-79"/>
              </a:rPr>
              <a:t>בחייו הפרטיים של יהודי ישנם זמנים שהחיים הרוחניים ברורים ובולטים - כפי שיהודי חי בבית הכנסת ובית המדרש, בישיבה ומוסד חינוך, חיים חדורים בתורה ויראת שמים - ״שבת לה׳״.</a:t>
            </a:r>
          </a:p>
          <a:p>
            <a:pPr algn="just">
              <a:lnSpc>
                <a:spcPts val="2900"/>
              </a:lnSpc>
              <a:spcAft>
                <a:spcPts val="600"/>
              </a:spcAft>
            </a:pPr>
            <a:r>
              <a:rPr lang="he-IL" sz="1900" dirty="0">
                <a:latin typeface="Fb Matritsa" panose="00000500000000000000" pitchFamily="50" charset="-79"/>
                <a:cs typeface="Fb Matritsa" panose="00000500000000000000" pitchFamily="50" charset="-79"/>
              </a:rPr>
              <a:t>יכול הוא הרי לחשוב, שבזמנים אחרים - בבית, </a:t>
            </a:r>
            <a:r>
              <a:rPr lang="he-IL" sz="1900" dirty="0" err="1">
                <a:latin typeface="Fb Matritsa" panose="00000500000000000000" pitchFamily="50" charset="-79"/>
                <a:cs typeface="Fb Matritsa" panose="00000500000000000000" pitchFamily="50" charset="-79"/>
              </a:rPr>
              <a:t>בעניני</a:t>
            </a:r>
            <a:r>
              <a:rPr lang="he-IL" sz="1900" dirty="0">
                <a:latin typeface="Fb Matritsa" panose="00000500000000000000" pitchFamily="50" charset="-79"/>
                <a:cs typeface="Fb Matritsa" panose="00000500000000000000" pitchFamily="50" charset="-79"/>
              </a:rPr>
              <a:t> הבית, ברחוב ובעסק - לא כל כך חשוב להדגיש את ה</a:t>
            </a:r>
            <a:r>
              <a:rPr lang="he-IL" sz="1900" dirty="0">
                <a:latin typeface="Fb Matritsa Bold" panose="00000500000000000000" pitchFamily="50" charset="-79"/>
                <a:cs typeface="Fb Matritsa Bold" panose="00000500000000000000" pitchFamily="50" charset="-79"/>
              </a:rPr>
              <a:t>לה׳</a:t>
            </a:r>
            <a:r>
              <a:rPr lang="he-IL" sz="1900" dirty="0">
                <a:latin typeface="Fb Matritsa" panose="00000500000000000000" pitchFamily="50" charset="-79"/>
                <a:cs typeface="Fb Matritsa" panose="00000500000000000000" pitchFamily="50" charset="-79"/>
              </a:rPr>
              <a:t>;</a:t>
            </a:r>
          </a:p>
          <a:p>
            <a:pPr algn="just">
              <a:lnSpc>
                <a:spcPts val="2900"/>
              </a:lnSpc>
              <a:spcAft>
                <a:spcPts val="600"/>
              </a:spcAft>
            </a:pPr>
            <a:r>
              <a:rPr lang="he-IL" sz="1900" dirty="0">
                <a:latin typeface="Fb Matritsa" panose="00000500000000000000" pitchFamily="50" charset="-79"/>
                <a:cs typeface="Fb Matritsa" panose="00000500000000000000" pitchFamily="50" charset="-79"/>
              </a:rPr>
              <a:t>כך - אי עיבוד השדה, להניח לקרקע לנוח בשנת השמיטה - הרי הוא אמצעי טבעי, ״של </a:t>
            </a:r>
            <a:r>
              <a:rPr lang="he-IL" sz="1900" dirty="0" err="1">
                <a:latin typeface="Fb Matritsa" panose="00000500000000000000" pitchFamily="50" charset="-79"/>
                <a:cs typeface="Fb Matritsa" panose="00000500000000000000" pitchFamily="50" charset="-79"/>
              </a:rPr>
              <a:t>יום־חול</a:t>
            </a:r>
            <a:r>
              <a:rPr lang="he-IL" sz="1900" dirty="0">
                <a:latin typeface="Fb Matritsa" panose="00000500000000000000" pitchFamily="50" charset="-79"/>
                <a:cs typeface="Fb Matritsa" panose="00000500000000000000" pitchFamily="50" charset="-79"/>
              </a:rPr>
              <a:t>״, שהאדמה תהיה דשנה יותר </a:t>
            </a:r>
            <a:r>
              <a:rPr lang="he-IL" sz="1900" dirty="0" err="1">
                <a:latin typeface="Fb Matritsa" panose="00000500000000000000" pitchFamily="50" charset="-79"/>
                <a:cs typeface="Fb Matritsa" panose="00000500000000000000" pitchFamily="50" charset="-79"/>
              </a:rPr>
              <a:t>ופוריה</a:t>
            </a:r>
            <a:r>
              <a:rPr lang="he-IL" sz="1900" dirty="0">
                <a:latin typeface="Fb Matritsa" panose="00000500000000000000" pitchFamily="50" charset="-79"/>
                <a:cs typeface="Fb Matritsa" panose="00000500000000000000" pitchFamily="50" charset="-79"/>
              </a:rPr>
              <a:t> יותר, שתוציא יותר תבואה ויותר טובה - מצוה התורה – שהמנוחה צריכה להיות רק לה׳ - </a:t>
            </a:r>
            <a:r>
              <a:rPr lang="he-IL" sz="1900" dirty="0">
                <a:latin typeface="Fb Matritsa Bold" panose="00000500000000000000" pitchFamily="50" charset="-79"/>
                <a:cs typeface="Fb Matritsa Bold" panose="00000500000000000000" pitchFamily="50" charset="-79"/>
              </a:rPr>
              <a:t>לשם ה׳</a:t>
            </a:r>
            <a:r>
              <a:rPr lang="he-IL" sz="1900" dirty="0">
                <a:latin typeface="Fb Matritsa" panose="00000500000000000000" pitchFamily="50" charset="-79"/>
                <a:cs typeface="Fb Matritsa" panose="00000500000000000000" pitchFamily="50" charset="-79"/>
              </a:rPr>
              <a:t>.</a:t>
            </a:r>
          </a:p>
          <a:p>
            <a:pPr algn="just">
              <a:lnSpc>
                <a:spcPts val="2900"/>
              </a:lnSpc>
              <a:spcAft>
                <a:spcPts val="600"/>
              </a:spcAft>
            </a:pPr>
            <a:r>
              <a:rPr lang="he-IL" sz="1900" dirty="0">
                <a:latin typeface="Fb Matritsa" panose="00000500000000000000" pitchFamily="50" charset="-79"/>
                <a:cs typeface="Fb Matritsa" panose="00000500000000000000" pitchFamily="50" charset="-79"/>
              </a:rPr>
              <a:t>שנת השמיטה מזכירה ומדגישה - כמו </a:t>
            </a:r>
            <a:r>
              <a:rPr lang="he-IL" sz="1900" dirty="0">
                <a:latin typeface="Fb Matritsa Bold" panose="00000500000000000000" pitchFamily="50" charset="-79"/>
                <a:cs typeface="Fb Matritsa Bold" panose="00000500000000000000" pitchFamily="50" charset="-79"/>
              </a:rPr>
              <a:t>שבת בראשית</a:t>
            </a:r>
            <a:r>
              <a:rPr lang="he-IL" sz="1900" dirty="0">
                <a:latin typeface="Fb Matritsa" panose="00000500000000000000" pitchFamily="50" charset="-79"/>
                <a:cs typeface="Fb Matritsa" panose="00000500000000000000" pitchFamily="50" charset="-79"/>
              </a:rPr>
              <a:t> – שאצל יהודי כל הפרטים </a:t>
            </a:r>
            <a:r>
              <a:rPr lang="he-IL" sz="1900" dirty="0" err="1">
                <a:latin typeface="Fb Matritsa" panose="00000500000000000000" pitchFamily="50" charset="-79"/>
                <a:cs typeface="Fb Matritsa" panose="00000500000000000000" pitchFamily="50" charset="-79"/>
              </a:rPr>
              <a:t>והארועים</a:t>
            </a:r>
            <a:r>
              <a:rPr lang="he-IL" sz="1900" dirty="0">
                <a:latin typeface="Fb Matritsa" panose="00000500000000000000" pitchFamily="50" charset="-79"/>
                <a:cs typeface="Fb Matritsa" panose="00000500000000000000" pitchFamily="50" charset="-79"/>
              </a:rPr>
              <a:t> בחיי </a:t>
            </a:r>
            <a:r>
              <a:rPr lang="he-IL" sz="1900" dirty="0" err="1">
                <a:latin typeface="Fb Matritsa" panose="00000500000000000000" pitchFamily="50" charset="-79"/>
                <a:cs typeface="Fb Matritsa" panose="00000500000000000000" pitchFamily="50" charset="-79"/>
              </a:rPr>
              <a:t>היום־יום</a:t>
            </a:r>
            <a:r>
              <a:rPr lang="he-IL" sz="1900" dirty="0">
                <a:latin typeface="Fb Matritsa" panose="00000500000000000000" pitchFamily="50" charset="-79"/>
                <a:cs typeface="Fb Matritsa" panose="00000500000000000000" pitchFamily="50" charset="-79"/>
              </a:rPr>
              <a:t>, גם </a:t>
            </a:r>
            <a:r>
              <a:rPr lang="he-IL" sz="1900" dirty="0" err="1">
                <a:latin typeface="Fb Matritsa" panose="00000500000000000000" pitchFamily="50" charset="-79"/>
                <a:cs typeface="Fb Matritsa" panose="00000500000000000000" pitchFamily="50" charset="-79"/>
              </a:rPr>
              <a:t>ענינים</a:t>
            </a:r>
            <a:r>
              <a:rPr lang="he-IL" sz="1900" dirty="0">
                <a:latin typeface="Fb Matritsa" panose="00000500000000000000" pitchFamily="50" charset="-79"/>
                <a:cs typeface="Fb Matritsa" panose="00000500000000000000" pitchFamily="50" charset="-79"/>
              </a:rPr>
              <a:t> של ״ימי חול״ </a:t>
            </a:r>
            <a:r>
              <a:rPr lang="he-IL" sz="1900" dirty="0" err="1">
                <a:latin typeface="Fb Matritsa" panose="00000500000000000000" pitchFamily="50" charset="-79"/>
                <a:cs typeface="Fb Matritsa" panose="00000500000000000000" pitchFamily="50" charset="-79"/>
              </a:rPr>
              <a:t>ו״ארציים</a:t>
            </a:r>
            <a:r>
              <a:rPr lang="he-IL" sz="1900" dirty="0">
                <a:latin typeface="Fb Matritsa" panose="00000500000000000000" pitchFamily="50" charset="-79"/>
                <a:cs typeface="Fb Matritsa" panose="00000500000000000000" pitchFamily="50" charset="-79"/>
              </a:rPr>
              <a:t>״ - כמו אכילה ושתיה ועניני פרנסה - צריכים להיות </a:t>
            </a:r>
            <a:r>
              <a:rPr lang="he-IL" sz="1900" dirty="0">
                <a:latin typeface="Fb Matritsa Bold" panose="00000500000000000000" pitchFamily="50" charset="-79"/>
                <a:cs typeface="Fb Matritsa Bold" panose="00000500000000000000" pitchFamily="50" charset="-79"/>
              </a:rPr>
              <a:t>לה׳</a:t>
            </a:r>
            <a:r>
              <a:rPr lang="he-IL" sz="1900" dirty="0">
                <a:latin typeface="Fb Matritsa" panose="00000500000000000000" pitchFamily="50" charset="-79"/>
                <a:cs typeface="Fb Matritsa" panose="00000500000000000000" pitchFamily="50" charset="-79"/>
              </a:rPr>
              <a:t>: לאכול </a:t>
            </a:r>
            <a:r>
              <a:rPr lang="he-IL" sz="1900" dirty="0">
                <a:latin typeface="Fb Matritsa Bold" panose="00000500000000000000" pitchFamily="50" charset="-79"/>
                <a:cs typeface="Fb Matritsa Bold" panose="00000500000000000000" pitchFamily="50" charset="-79"/>
              </a:rPr>
              <a:t>לה׳</a:t>
            </a:r>
            <a:r>
              <a:rPr lang="he-IL" sz="1900" dirty="0">
                <a:latin typeface="Fb Matritsa" panose="00000500000000000000" pitchFamily="50" charset="-79"/>
                <a:cs typeface="Fb Matritsa" panose="00000500000000000000" pitchFamily="50" charset="-79"/>
              </a:rPr>
              <a:t>, לשתות </a:t>
            </a:r>
            <a:r>
              <a:rPr lang="he-IL" sz="1900" dirty="0">
                <a:latin typeface="Fb Matritsa Bold" panose="00000500000000000000" pitchFamily="50" charset="-79"/>
                <a:cs typeface="Fb Matritsa Bold" panose="00000500000000000000" pitchFamily="50" charset="-79"/>
              </a:rPr>
              <a:t>לה׳</a:t>
            </a:r>
            <a:r>
              <a:rPr lang="he-IL" sz="1900" dirty="0">
                <a:latin typeface="Fb Matritsa" panose="00000500000000000000" pitchFamily="50" charset="-79"/>
                <a:cs typeface="Fb Matritsa" panose="00000500000000000000" pitchFamily="50" charset="-79"/>
              </a:rPr>
              <a:t>, לעבוד ולסחור - </a:t>
            </a:r>
            <a:r>
              <a:rPr lang="he-IL" sz="1900" dirty="0">
                <a:latin typeface="Fb Matritsa Bold" panose="00000500000000000000" pitchFamily="50" charset="-79"/>
                <a:cs typeface="Fb Matritsa Bold" panose="00000500000000000000" pitchFamily="50" charset="-79"/>
              </a:rPr>
              <a:t>לה׳</a:t>
            </a:r>
            <a:r>
              <a:rPr lang="he-IL" sz="1900" dirty="0">
                <a:latin typeface="Fb Matritsa" panose="00000500000000000000" pitchFamily="50" charset="-79"/>
                <a:cs typeface="Fb Matritsa" panose="00000500000000000000" pitchFamily="50" charset="-79"/>
              </a:rPr>
              <a:t>; כולם, כל פרטי חיי </a:t>
            </a:r>
            <a:r>
              <a:rPr lang="he-IL" sz="1900" dirty="0" err="1">
                <a:latin typeface="Fb Matritsa" panose="00000500000000000000" pitchFamily="50" charset="-79"/>
                <a:cs typeface="Fb Matritsa" panose="00000500000000000000" pitchFamily="50" charset="-79"/>
              </a:rPr>
              <a:t>היום־יום</a:t>
            </a:r>
            <a:r>
              <a:rPr lang="he-IL" sz="1900" dirty="0">
                <a:latin typeface="Fb Matritsa" panose="00000500000000000000" pitchFamily="50" charset="-79"/>
                <a:cs typeface="Fb Matritsa" panose="00000500000000000000" pitchFamily="50" charset="-79"/>
              </a:rPr>
              <a:t> של יהודי, צריכים להיות חדורים בקדושה ואור המקשרים יהודים עם השם יתברך.</a:t>
            </a:r>
          </a:p>
        </p:txBody>
      </p:sp>
      <p:sp>
        <p:nvSpPr>
          <p:cNvPr id="4" name="תיבת טקסט 3">
            <a:extLst>
              <a:ext uri="{FF2B5EF4-FFF2-40B4-BE49-F238E27FC236}">
                <a16:creationId xmlns:a16="http://schemas.microsoft.com/office/drawing/2014/main" id="{DA32C975-24DE-495F-B332-2F99574B0138}"/>
              </a:ext>
            </a:extLst>
          </p:cNvPr>
          <p:cNvSpPr txBox="1"/>
          <p:nvPr/>
        </p:nvSpPr>
        <p:spPr>
          <a:xfrm>
            <a:off x="666750" y="5419322"/>
            <a:ext cx="2946778" cy="405880"/>
          </a:xfrm>
          <a:prstGeom prst="rect">
            <a:avLst/>
          </a:prstGeom>
          <a:noFill/>
        </p:spPr>
        <p:txBody>
          <a:bodyPr wrap="square">
            <a:spAutoFit/>
          </a:bodyPr>
          <a:lstStyle/>
          <a:p>
            <a:pPr algn="l">
              <a:lnSpc>
                <a:spcPts val="2700"/>
              </a:lnSpc>
              <a:spcAft>
                <a:spcPts val="600"/>
              </a:spcAft>
            </a:pPr>
            <a:r>
              <a:rPr lang="he-IL" sz="1400" i="0" u="none" strike="noStrike" dirty="0">
                <a:solidFill>
                  <a:srgbClr val="000000"/>
                </a:solidFill>
                <a:effectLst/>
                <a:latin typeface="Fb Matritsa Light" panose="00000500000000000000" pitchFamily="50" charset="-79"/>
                <a:cs typeface="Fb Matritsa Light" panose="00000500000000000000" pitchFamily="50" charset="-79"/>
              </a:rPr>
              <a:t>(</a:t>
            </a:r>
            <a:r>
              <a:rPr lang="he-IL" sz="1400" i="0" u="none" strike="noStrike" dirty="0" err="1">
                <a:solidFill>
                  <a:srgbClr val="000000"/>
                </a:solidFill>
                <a:effectLst/>
                <a:latin typeface="Fb Matritsa Light" panose="00000500000000000000" pitchFamily="50" charset="-79"/>
                <a:cs typeface="Fb Matritsa Light" panose="00000500000000000000" pitchFamily="50" charset="-79"/>
              </a:rPr>
              <a:t>אג"ק</a:t>
            </a:r>
            <a:r>
              <a:rPr lang="he-IL" sz="1400" i="0" u="none" strike="noStrike" dirty="0">
                <a:solidFill>
                  <a:srgbClr val="000000"/>
                </a:solidFill>
                <a:effectLst/>
                <a:latin typeface="Fb Matritsa Light" panose="00000500000000000000" pitchFamily="50" charset="-79"/>
                <a:cs typeface="Fb Matritsa Light" panose="00000500000000000000" pitchFamily="50" charset="-79"/>
              </a:rPr>
              <a:t> כרך כ"ד, אגרת </a:t>
            </a:r>
            <a:r>
              <a:rPr lang="he-IL" sz="1400" i="0" u="none" strike="noStrike" dirty="0" err="1">
                <a:solidFill>
                  <a:srgbClr val="000000"/>
                </a:solidFill>
                <a:effectLst/>
                <a:latin typeface="Fb Matritsa Light" panose="00000500000000000000" pitchFamily="50" charset="-79"/>
                <a:cs typeface="Fb Matritsa Light" panose="00000500000000000000" pitchFamily="50" charset="-79"/>
              </a:rPr>
              <a:t>ט'קלז</a:t>
            </a:r>
            <a:r>
              <a:rPr lang="he-IL" sz="1400" i="0" u="none" strike="noStrike" dirty="0">
                <a:solidFill>
                  <a:srgbClr val="000000"/>
                </a:solidFill>
                <a:effectLst/>
                <a:latin typeface="Fb Matritsa Light" panose="00000500000000000000" pitchFamily="50" charset="-79"/>
                <a:cs typeface="Fb Matritsa Light" panose="00000500000000000000" pitchFamily="50" charset="-79"/>
              </a:rPr>
              <a:t>)</a:t>
            </a:r>
            <a:endParaRPr lang="he-IL" sz="1400" dirty="0">
              <a:latin typeface="Fb Matritsa Light" panose="00000500000000000000" pitchFamily="50" charset="-79"/>
              <a:cs typeface="Fb Matritsa Light" panose="00000500000000000000" pitchFamily="50" charset="-79"/>
            </a:endParaRPr>
          </a:p>
        </p:txBody>
      </p:sp>
    </p:spTree>
    <p:extLst>
      <p:ext uri="{BB962C8B-B14F-4D97-AF65-F5344CB8AC3E}">
        <p14:creationId xmlns:p14="http://schemas.microsoft.com/office/powerpoint/2010/main" val="1509506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51839AED-475A-461B-B2B7-CBA66ECACB68}"/>
              </a:ext>
            </a:extLst>
          </p:cNvPr>
          <p:cNvPicPr>
            <a:picLocks noChangeAspect="1"/>
          </p:cNvPicPr>
          <p:nvPr/>
        </p:nvPicPr>
        <p:blipFill rotWithShape="1">
          <a:blip r:embed="rId2">
            <a:extLst>
              <a:ext uri="{28A0092B-C50C-407E-A947-70E740481C1C}">
                <a14:useLocalDpi xmlns:a14="http://schemas.microsoft.com/office/drawing/2010/main" val="0"/>
              </a:ext>
            </a:extLst>
          </a:blip>
          <a:srcRect t="55941" b="18331"/>
          <a:stretch/>
        </p:blipFill>
        <p:spPr>
          <a:xfrm>
            <a:off x="0" y="2909084"/>
            <a:ext cx="12191999" cy="1822853"/>
          </a:xfrm>
          <a:prstGeom prst="rect">
            <a:avLst/>
          </a:prstGeom>
          <a:effectLst>
            <a:outerShdw blurRad="139700" sx="102000" sy="102000" algn="ctr" rotWithShape="0">
              <a:prstClr val="black">
                <a:alpha val="34000"/>
              </a:prstClr>
            </a:outerShdw>
          </a:effectLst>
        </p:spPr>
      </p:pic>
      <p:sp>
        <p:nvSpPr>
          <p:cNvPr id="2" name="מלבן 1">
            <a:extLst>
              <a:ext uri="{FF2B5EF4-FFF2-40B4-BE49-F238E27FC236}">
                <a16:creationId xmlns:a16="http://schemas.microsoft.com/office/drawing/2014/main" id="{E4AF6A40-A9D7-4DC3-B074-88A9CE818C8D}"/>
              </a:ext>
            </a:extLst>
          </p:cNvPr>
          <p:cNvSpPr/>
          <p:nvPr/>
        </p:nvSpPr>
        <p:spPr>
          <a:xfrm>
            <a:off x="733425" y="343503"/>
            <a:ext cx="10793949" cy="2530052"/>
          </a:xfrm>
          <a:prstGeom prst="rect">
            <a:avLst/>
          </a:prstGeom>
          <a:noFill/>
        </p:spPr>
        <p:txBody>
          <a:bodyPr wrap="square" lIns="91440" tIns="45720" rIns="91440" bIns="45720">
            <a:spAutoFit/>
          </a:bodyPr>
          <a:lstStyle/>
          <a:p>
            <a:pPr algn="just" rtl="1">
              <a:lnSpc>
                <a:spcPts val="3500"/>
              </a:lnSpc>
              <a:spcBef>
                <a:spcPts val="0"/>
              </a:spcBef>
              <a:spcAft>
                <a:spcPts val="600"/>
              </a:spcAft>
            </a:pP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על פי חז"ל: מצוות השבת "שקולה כנגד כל מצוות התורה".</a:t>
            </a:r>
            <a:r>
              <a:rPr lang="he-IL" sz="2400" dirty="0">
                <a:solidFill>
                  <a:srgbClr val="000000"/>
                </a:solidFill>
                <a:latin typeface="Anomalia ML v2 AAA" panose="00000500000000000000" pitchFamily="50" charset="-79"/>
                <a:cs typeface="Anomalia ML v2 AAA" panose="00000500000000000000" pitchFamily="50" charset="-79"/>
              </a:rPr>
              <a:t> </a:t>
            </a: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(שמות רבה כה, </a:t>
            </a:r>
            <a:r>
              <a:rPr lang="he-IL" sz="2400" b="0" i="0" u="none" strike="noStrike" dirty="0" err="1">
                <a:solidFill>
                  <a:srgbClr val="000000"/>
                </a:solidFill>
                <a:effectLst/>
                <a:latin typeface="Anomalia ML v2 AAA" panose="00000500000000000000" pitchFamily="50" charset="-79"/>
                <a:cs typeface="Anomalia ML v2 AAA" panose="00000500000000000000" pitchFamily="50" charset="-79"/>
              </a:rPr>
              <a:t>טז</a:t>
            </a: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 רמב"ם סוף הלכות שבת.) </a:t>
            </a:r>
            <a:endParaRPr lang="he-IL" sz="3200" b="0" i="0" u="none" strike="noStrike" dirty="0">
              <a:solidFill>
                <a:srgbClr val="000000"/>
              </a:solidFill>
              <a:effectLst/>
              <a:latin typeface="Anomalia ML v2 AAA" panose="00000500000000000000" pitchFamily="50" charset="-79"/>
              <a:cs typeface="Anomalia ML v2 AAA" panose="00000500000000000000" pitchFamily="50" charset="-79"/>
            </a:endParaRPr>
          </a:p>
          <a:p>
            <a:pPr algn="just" rtl="1">
              <a:lnSpc>
                <a:spcPts val="3500"/>
              </a:lnSpc>
              <a:spcBef>
                <a:spcPts val="0"/>
              </a:spcBef>
              <a:spcAft>
                <a:spcPts val="600"/>
              </a:spcAft>
            </a:pP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את התפקידים החינוכיים החשובים של "רשת </a:t>
            </a:r>
            <a:r>
              <a:rPr lang="he-IL" sz="2400" b="0" i="0" u="none" strike="noStrike" dirty="0" err="1">
                <a:solidFill>
                  <a:srgbClr val="000000"/>
                </a:solidFill>
                <a:effectLst/>
                <a:latin typeface="Anomalia ML v2 AAA" panose="00000500000000000000" pitchFamily="50" charset="-79"/>
                <a:cs typeface="Anomalia ML v2 AAA" panose="00000500000000000000" pitchFamily="50" charset="-79"/>
              </a:rPr>
              <a:t>אהלי</a:t>
            </a: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 יוסף יצחק" התווה הרבי נשיא דורנו משך השנים במגוון הוראות ואגרות קודש.</a:t>
            </a:r>
          </a:p>
          <a:p>
            <a:pPr algn="just" rtl="1">
              <a:lnSpc>
                <a:spcPts val="3500"/>
              </a:lnSpc>
              <a:spcBef>
                <a:spcPts val="0"/>
              </a:spcBef>
              <a:spcAft>
                <a:spcPts val="600"/>
              </a:spcAft>
            </a:pP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נשים לב לנאמר באגרת הבאה:</a:t>
            </a:r>
          </a:p>
        </p:txBody>
      </p:sp>
      <p:sp>
        <p:nvSpPr>
          <p:cNvPr id="4" name="תיבת טקסט 3">
            <a:extLst>
              <a:ext uri="{FF2B5EF4-FFF2-40B4-BE49-F238E27FC236}">
                <a16:creationId xmlns:a16="http://schemas.microsoft.com/office/drawing/2014/main" id="{A0CA5484-8948-4C03-BCDF-6F81786DE5E2}"/>
              </a:ext>
            </a:extLst>
          </p:cNvPr>
          <p:cNvSpPr txBox="1"/>
          <p:nvPr/>
        </p:nvSpPr>
        <p:spPr>
          <a:xfrm>
            <a:off x="733425" y="2939564"/>
            <a:ext cx="10793949" cy="1761893"/>
          </a:xfrm>
          <a:prstGeom prst="rect">
            <a:avLst/>
          </a:prstGeom>
          <a:noFill/>
        </p:spPr>
        <p:txBody>
          <a:bodyPr wrap="square">
            <a:spAutoFit/>
          </a:bodyPr>
          <a:lstStyle/>
          <a:p>
            <a:pPr algn="just" rtl="1">
              <a:lnSpc>
                <a:spcPts val="3300"/>
              </a:lnSpc>
              <a:spcBef>
                <a:spcPts val="0"/>
              </a:spcBef>
              <a:spcAft>
                <a:spcPts val="0"/>
              </a:spcAft>
            </a:pPr>
            <a:r>
              <a:rPr lang="he-IL" sz="2400" b="0" i="0" u="none" strike="noStrike" dirty="0">
                <a:solidFill>
                  <a:srgbClr val="000000"/>
                </a:solidFill>
                <a:effectLst/>
                <a:latin typeface="Fb Tamlil" panose="02020503050405020304" pitchFamily="18" charset="-79"/>
                <a:cs typeface="Fb Tamlil" panose="02020503050405020304" pitchFamily="18" charset="-79"/>
              </a:rPr>
              <a:t>"...והרי סו"ס תכלית חינוך וביחוד של חב"ד, כמו שהורנו רבותינו נשיאינו, לא להגיש לתלמידים כמות של ידיעות, כ"א שזה אינו אלא דרך ואמצעי </a:t>
            </a:r>
            <a:r>
              <a:rPr lang="he-IL" sz="2400" b="1" i="0" u="none" strike="noStrike" dirty="0">
                <a:solidFill>
                  <a:srgbClr val="000000"/>
                </a:solidFill>
                <a:effectLst/>
                <a:latin typeface="Fb Tamlil" panose="02020503050405020304" pitchFamily="18" charset="-79"/>
                <a:cs typeface="Fb Tamlil" panose="02020503050405020304" pitchFamily="18" charset="-79"/>
              </a:rPr>
              <a:t>לעשותם יהודים כדבעי, לקרב לבם לאבינו שבשמים, ולעשותם לומדי תורה ומקיימי מצוות"</a:t>
            </a:r>
            <a:r>
              <a:rPr lang="he-IL" sz="1000" b="1" i="0" u="none" strike="noStrike" dirty="0">
                <a:solidFill>
                  <a:srgbClr val="000000"/>
                </a:solidFill>
                <a:effectLst/>
                <a:latin typeface="Fb Tamlil" panose="02020503050405020304" pitchFamily="18" charset="-79"/>
                <a:cs typeface="Fb Tamlil" panose="02020503050405020304" pitchFamily="18" charset="-79"/>
              </a:rPr>
              <a:t>.</a:t>
            </a:r>
            <a:r>
              <a:rPr lang="he-IL" sz="2400" dirty="0">
                <a:latin typeface="Fb Tamlil" panose="02020503050405020304" pitchFamily="18" charset="-79"/>
                <a:cs typeface="Fb Tamlil" panose="02020503050405020304" pitchFamily="18" charset="-79"/>
              </a:rPr>
              <a:t>  </a:t>
            </a:r>
            <a:r>
              <a:rPr lang="he-IL" sz="1600" b="0" i="0" u="none" strike="noStrike" dirty="0">
                <a:solidFill>
                  <a:srgbClr val="000000"/>
                </a:solidFill>
                <a:effectLst/>
                <a:latin typeface="Fb Tamlil" panose="02020503050405020304" pitchFamily="18" charset="-79"/>
                <a:cs typeface="Fb Tamlil" panose="02020503050405020304" pitchFamily="18" charset="-79"/>
              </a:rPr>
              <a:t>(</a:t>
            </a:r>
            <a:r>
              <a:rPr lang="he-IL" sz="1600" b="0" i="0" u="none" strike="noStrike" dirty="0" err="1">
                <a:solidFill>
                  <a:srgbClr val="000000"/>
                </a:solidFill>
                <a:effectLst/>
                <a:latin typeface="Fb Tamlil" panose="02020503050405020304" pitchFamily="18" charset="-79"/>
                <a:cs typeface="Fb Tamlil" panose="02020503050405020304" pitchFamily="18" charset="-79"/>
              </a:rPr>
              <a:t>אג"ק</a:t>
            </a:r>
            <a:r>
              <a:rPr lang="he-IL" sz="1600" b="0" i="0" u="none" strike="noStrike" dirty="0">
                <a:solidFill>
                  <a:srgbClr val="000000"/>
                </a:solidFill>
                <a:effectLst/>
                <a:latin typeface="Fb Tamlil" panose="02020503050405020304" pitchFamily="18" charset="-79"/>
                <a:cs typeface="Fb Tamlil" panose="02020503050405020304" pitchFamily="18" charset="-79"/>
              </a:rPr>
              <a:t> </a:t>
            </a:r>
            <a:r>
              <a:rPr lang="he-IL" sz="1600" b="0" i="0" u="none" strike="noStrike" dirty="0" err="1">
                <a:solidFill>
                  <a:srgbClr val="000000"/>
                </a:solidFill>
                <a:effectLst/>
                <a:latin typeface="Fb Tamlil" panose="02020503050405020304" pitchFamily="18" charset="-79"/>
                <a:cs typeface="Fb Tamlil" panose="02020503050405020304" pitchFamily="18" charset="-79"/>
              </a:rPr>
              <a:t>חי"ז</a:t>
            </a:r>
            <a:r>
              <a:rPr lang="he-IL" sz="1600" b="0" i="0" u="none" strike="noStrike" dirty="0">
                <a:solidFill>
                  <a:srgbClr val="000000"/>
                </a:solidFill>
                <a:effectLst/>
                <a:latin typeface="Fb Tamlil" panose="02020503050405020304" pitchFamily="18" charset="-79"/>
                <a:cs typeface="Fb Tamlil" panose="02020503050405020304" pitchFamily="18" charset="-79"/>
              </a:rPr>
              <a:t>, אגרת ו'שלח)</a:t>
            </a:r>
            <a:endParaRPr lang="he-IL" sz="2400" b="0" dirty="0">
              <a:effectLst/>
              <a:latin typeface="Fb Tamlil" panose="02020503050405020304" pitchFamily="18" charset="-79"/>
              <a:cs typeface="Fb Tamlil" panose="02020503050405020304" pitchFamily="18" charset="-79"/>
            </a:endParaRPr>
          </a:p>
        </p:txBody>
      </p:sp>
      <p:sp>
        <p:nvSpPr>
          <p:cNvPr id="8" name="תיבת טקסט 7">
            <a:extLst>
              <a:ext uri="{FF2B5EF4-FFF2-40B4-BE49-F238E27FC236}">
                <a16:creationId xmlns:a16="http://schemas.microsoft.com/office/drawing/2014/main" id="{560C5F25-ED57-43B8-97D8-6F3CE1548FD2}"/>
              </a:ext>
            </a:extLst>
          </p:cNvPr>
          <p:cNvSpPr txBox="1"/>
          <p:nvPr/>
        </p:nvSpPr>
        <p:spPr>
          <a:xfrm>
            <a:off x="733425" y="4866609"/>
            <a:ext cx="10793949" cy="968727"/>
          </a:xfrm>
          <a:prstGeom prst="rect">
            <a:avLst/>
          </a:prstGeom>
          <a:noFill/>
        </p:spPr>
        <p:txBody>
          <a:bodyPr wrap="square">
            <a:spAutoFit/>
          </a:bodyPr>
          <a:lstStyle/>
          <a:p>
            <a:pPr algn="r" rtl="1">
              <a:lnSpc>
                <a:spcPts val="3500"/>
              </a:lnSpc>
              <a:spcBef>
                <a:spcPts val="0"/>
              </a:spcBef>
              <a:spcAft>
                <a:spcPts val="600"/>
              </a:spcAft>
            </a:pP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החינוך לשמירת שבת מתוך אהבה ומשמעות, בוודאי מתאימים להוראה קדושה זו. </a:t>
            </a:r>
            <a:br>
              <a:rPr lang="he-IL" sz="2400" b="0" dirty="0">
                <a:effectLst/>
                <a:latin typeface="Anomalia ML v2 AAA" panose="00000500000000000000" pitchFamily="50" charset="-79"/>
                <a:cs typeface="Anomalia ML v2 AAA" panose="00000500000000000000" pitchFamily="50" charset="-79"/>
              </a:rPr>
            </a:b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ויהיה רצון שנזכה תיכף ומיד ל</a:t>
            </a:r>
            <a:r>
              <a:rPr lang="he-IL" sz="2400" b="1" i="0" u="none" strike="noStrike" dirty="0">
                <a:solidFill>
                  <a:srgbClr val="000000"/>
                </a:solidFill>
                <a:effectLst/>
                <a:latin typeface="Anomalia ML v2 AAA" panose="00000500000000000000" pitchFamily="50" charset="-79"/>
                <a:cs typeface="Anomalia ML v2 AAA" panose="00000500000000000000" pitchFamily="50" charset="-79"/>
              </a:rPr>
              <a:t>"יום שכולו שבת" </a:t>
            </a: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בגאולה השלימה!!!</a:t>
            </a:r>
            <a:endParaRPr lang="he-IL" sz="2400" dirty="0">
              <a:latin typeface="Anomalia ML v2 AAA" panose="00000500000000000000" pitchFamily="50" charset="-79"/>
              <a:cs typeface="Anomalia ML v2 AAA" panose="00000500000000000000" pitchFamily="50" charset="-79"/>
            </a:endParaRPr>
          </a:p>
        </p:txBody>
      </p:sp>
    </p:spTree>
    <p:extLst>
      <p:ext uri="{BB962C8B-B14F-4D97-AF65-F5344CB8AC3E}">
        <p14:creationId xmlns:p14="http://schemas.microsoft.com/office/powerpoint/2010/main" val="104533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5B6B78AE-BC63-4C92-B6C4-9E68D358BE20}"/>
              </a:ext>
            </a:extLst>
          </p:cNvPr>
          <p:cNvSpPr/>
          <p:nvPr/>
        </p:nvSpPr>
        <p:spPr>
          <a:xfrm>
            <a:off x="4064000" y="419407"/>
            <a:ext cx="4064000" cy="720008"/>
          </a:xfrm>
          <a:prstGeom prst="rect">
            <a:avLst/>
          </a:prstGeom>
          <a:solidFill>
            <a:srgbClr val="4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תיבת טקסט 3">
            <a:extLst>
              <a:ext uri="{FF2B5EF4-FFF2-40B4-BE49-F238E27FC236}">
                <a16:creationId xmlns:a16="http://schemas.microsoft.com/office/drawing/2014/main" id="{B779E801-63F3-4569-B8A8-13325ADDA967}"/>
              </a:ext>
            </a:extLst>
          </p:cNvPr>
          <p:cNvSpPr txBox="1"/>
          <p:nvPr/>
        </p:nvSpPr>
        <p:spPr>
          <a:xfrm>
            <a:off x="3840480" y="510845"/>
            <a:ext cx="4511040" cy="628570"/>
          </a:xfrm>
          <a:prstGeom prst="rect">
            <a:avLst/>
          </a:prstGeom>
          <a:noFill/>
        </p:spPr>
        <p:txBody>
          <a:bodyPr wrap="square">
            <a:spAutoFit/>
          </a:bodyPr>
          <a:lstStyle/>
          <a:p>
            <a:pPr algn="ctr" rtl="1">
              <a:lnSpc>
                <a:spcPts val="4000"/>
              </a:lnSpc>
              <a:spcBef>
                <a:spcPts val="0"/>
              </a:spcBef>
              <a:spcAft>
                <a:spcPts val="600"/>
              </a:spcAft>
            </a:pPr>
            <a:r>
              <a:rPr lang="he-IL" sz="3600" b="1" i="0" u="none" strike="noStrike" dirty="0">
                <a:solidFill>
                  <a:schemeClr val="bg1"/>
                </a:solidFill>
                <a:effectLst/>
                <a:latin typeface="Anomalia ML v2 AAA" panose="00000500000000000000" pitchFamily="50" charset="-79"/>
                <a:cs typeface="Anomalia ML v2 AAA" panose="00000500000000000000" pitchFamily="50" charset="-79"/>
              </a:rPr>
              <a:t>המטרות השנתיות</a:t>
            </a:r>
          </a:p>
        </p:txBody>
      </p:sp>
      <p:sp>
        <p:nvSpPr>
          <p:cNvPr id="6" name="תיבת טקסט 5">
            <a:extLst>
              <a:ext uri="{FF2B5EF4-FFF2-40B4-BE49-F238E27FC236}">
                <a16:creationId xmlns:a16="http://schemas.microsoft.com/office/drawing/2014/main" id="{9D983E14-3E7D-42FF-BEA0-1DD44B1BB372}"/>
              </a:ext>
            </a:extLst>
          </p:cNvPr>
          <p:cNvSpPr txBox="1"/>
          <p:nvPr/>
        </p:nvSpPr>
        <p:spPr>
          <a:xfrm>
            <a:off x="891540" y="1414195"/>
            <a:ext cx="9585960" cy="954107"/>
          </a:xfrm>
          <a:prstGeom prst="rect">
            <a:avLst/>
          </a:prstGeom>
          <a:noFill/>
        </p:spPr>
        <p:txBody>
          <a:bodyPr wrap="square">
            <a:spAutoFit/>
          </a:bodyPr>
          <a:lstStyle/>
          <a:p>
            <a:pPr algn="just"/>
            <a:r>
              <a:rPr lang="he-IL" sz="2800" b="0" i="0" u="none" strike="noStrike" dirty="0">
                <a:solidFill>
                  <a:srgbClr val="000000"/>
                </a:solidFill>
                <a:effectLst/>
                <a:latin typeface="Anomalia ML v2 AAA" panose="00000500000000000000" pitchFamily="50" charset="-79"/>
                <a:cs typeface="Anomalia ML v2 AAA" panose="00000500000000000000" pitchFamily="50" charset="-79"/>
              </a:rPr>
              <a:t>להכיר לתלמידים את יום השבת, כיום של התעלות רוחנית, המאפשרת </a:t>
            </a:r>
            <a:r>
              <a:rPr lang="he-IL" sz="2800" b="0" i="0" u="none" strike="noStrike" dirty="0" err="1">
                <a:solidFill>
                  <a:srgbClr val="000000"/>
                </a:solidFill>
                <a:effectLst/>
                <a:latin typeface="Anomalia ML v2 AAA" panose="00000500000000000000" pitchFamily="50" charset="-79"/>
                <a:cs typeface="Anomalia ML v2 AAA" panose="00000500000000000000" pitchFamily="50" charset="-79"/>
              </a:rPr>
              <a:t>לטועמיה</a:t>
            </a:r>
            <a:r>
              <a:rPr lang="he-IL" sz="2800" b="0" i="0" u="none" strike="noStrike" dirty="0">
                <a:solidFill>
                  <a:srgbClr val="000000"/>
                </a:solidFill>
                <a:effectLst/>
                <a:latin typeface="Anomalia ML v2 AAA" panose="00000500000000000000" pitchFamily="50" charset="-79"/>
                <a:cs typeface="Anomalia ML v2 AAA" panose="00000500000000000000" pitchFamily="50" charset="-79"/>
              </a:rPr>
              <a:t> לחוש את עוצמת ה"נשמה היתירה".</a:t>
            </a:r>
            <a:endParaRPr lang="he-IL" sz="2800" dirty="0">
              <a:latin typeface="Anomalia ML v2 AAA" panose="00000500000000000000" pitchFamily="50" charset="-79"/>
              <a:cs typeface="Anomalia ML v2 AAA" panose="00000500000000000000" pitchFamily="50" charset="-79"/>
            </a:endParaRPr>
          </a:p>
        </p:txBody>
      </p:sp>
      <p:grpSp>
        <p:nvGrpSpPr>
          <p:cNvPr id="9" name="קבוצה 8">
            <a:extLst>
              <a:ext uri="{FF2B5EF4-FFF2-40B4-BE49-F238E27FC236}">
                <a16:creationId xmlns:a16="http://schemas.microsoft.com/office/drawing/2014/main" id="{6999B7B7-22B8-429C-B6D1-19392C3A959B}"/>
              </a:ext>
            </a:extLst>
          </p:cNvPr>
          <p:cNvGrpSpPr/>
          <p:nvPr/>
        </p:nvGrpSpPr>
        <p:grpSpPr>
          <a:xfrm rot="328195">
            <a:off x="10713720" y="1576963"/>
            <a:ext cx="792480" cy="841930"/>
            <a:chOff x="8915400" y="3276601"/>
            <a:chExt cx="792480" cy="841930"/>
          </a:xfrm>
        </p:grpSpPr>
        <p:sp>
          <p:nvSpPr>
            <p:cNvPr id="7" name="מלבן 6">
              <a:extLst>
                <a:ext uri="{FF2B5EF4-FFF2-40B4-BE49-F238E27FC236}">
                  <a16:creationId xmlns:a16="http://schemas.microsoft.com/office/drawing/2014/main" id="{DF9B9F7C-182F-4F4C-B861-1EFDB3C56DDF}"/>
                </a:ext>
              </a:extLst>
            </p:cNvPr>
            <p:cNvSpPr/>
            <p:nvPr/>
          </p:nvSpPr>
          <p:spPr>
            <a:xfrm>
              <a:off x="8915400" y="3276601"/>
              <a:ext cx="792480" cy="841930"/>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תיבת טקסט 7">
              <a:extLst>
                <a:ext uri="{FF2B5EF4-FFF2-40B4-BE49-F238E27FC236}">
                  <a16:creationId xmlns:a16="http://schemas.microsoft.com/office/drawing/2014/main" id="{B26F34E4-2493-42CA-878A-FB7D045D3723}"/>
                </a:ext>
              </a:extLst>
            </p:cNvPr>
            <p:cNvSpPr txBox="1"/>
            <p:nvPr/>
          </p:nvSpPr>
          <p:spPr>
            <a:xfrm>
              <a:off x="8915400" y="3429000"/>
              <a:ext cx="792480" cy="628570"/>
            </a:xfrm>
            <a:prstGeom prst="rect">
              <a:avLst/>
            </a:prstGeom>
            <a:noFill/>
          </p:spPr>
          <p:txBody>
            <a:bodyPr wrap="square">
              <a:spAutoFit/>
            </a:bodyPr>
            <a:lstStyle/>
            <a:p>
              <a:pPr algn="ctr" rtl="1">
                <a:lnSpc>
                  <a:spcPts val="4000"/>
                </a:lnSpc>
                <a:spcBef>
                  <a:spcPts val="0"/>
                </a:spcBef>
                <a:spcAft>
                  <a:spcPts val="600"/>
                </a:spcAft>
              </a:pPr>
              <a:r>
                <a:rPr lang="he-IL" sz="4000" i="0" u="none" strike="noStrike" dirty="0">
                  <a:solidFill>
                    <a:schemeClr val="bg1"/>
                  </a:solidFill>
                  <a:effectLst/>
                  <a:latin typeface="Anomalia ML v2 AAA UltraBold" panose="00000900000000000000" pitchFamily="50" charset="-79"/>
                  <a:cs typeface="Anomalia ML v2 AAA UltraBold" panose="00000900000000000000" pitchFamily="50" charset="-79"/>
                </a:rPr>
                <a:t>1</a:t>
              </a:r>
            </a:p>
          </p:txBody>
        </p:sp>
      </p:grpSp>
      <p:sp>
        <p:nvSpPr>
          <p:cNvPr id="10" name="תיבת טקסט 9">
            <a:extLst>
              <a:ext uri="{FF2B5EF4-FFF2-40B4-BE49-F238E27FC236}">
                <a16:creationId xmlns:a16="http://schemas.microsoft.com/office/drawing/2014/main" id="{C5033DD2-6452-4A86-AAFE-408284DCC02F}"/>
              </a:ext>
            </a:extLst>
          </p:cNvPr>
          <p:cNvSpPr txBox="1"/>
          <p:nvPr/>
        </p:nvSpPr>
        <p:spPr>
          <a:xfrm>
            <a:off x="876300" y="2694355"/>
            <a:ext cx="9585960" cy="1384995"/>
          </a:xfrm>
          <a:prstGeom prst="rect">
            <a:avLst/>
          </a:prstGeom>
          <a:noFill/>
        </p:spPr>
        <p:txBody>
          <a:bodyPr wrap="square">
            <a:spAutoFit/>
          </a:bodyPr>
          <a:lstStyle/>
          <a:p>
            <a:pPr algn="just"/>
            <a:r>
              <a:rPr lang="he-IL" sz="2800" b="0" i="0" u="none" strike="noStrike" dirty="0">
                <a:solidFill>
                  <a:srgbClr val="000000"/>
                </a:solidFill>
                <a:effectLst/>
                <a:latin typeface="Anomalia ML v2 AAA" panose="00000500000000000000" pitchFamily="50" charset="-79"/>
                <a:cs typeface="Anomalia ML v2 AAA" panose="00000500000000000000" pitchFamily="50" charset="-79"/>
              </a:rPr>
              <a:t>בהשראת שנת השמיטה - לייצר אצל התלמידים "שפה </a:t>
            </a:r>
            <a:r>
              <a:rPr lang="he-IL" sz="2800" b="0" i="0" u="none" strike="noStrike" dirty="0" err="1">
                <a:solidFill>
                  <a:srgbClr val="000000"/>
                </a:solidFill>
                <a:effectLst/>
                <a:latin typeface="Anomalia ML v2 AAA" panose="00000500000000000000" pitchFamily="50" charset="-79"/>
                <a:cs typeface="Anomalia ML v2 AAA" panose="00000500000000000000" pitchFamily="50" charset="-79"/>
              </a:rPr>
              <a:t>שבתית</a:t>
            </a:r>
            <a:r>
              <a:rPr lang="he-IL" sz="2800" b="0" i="0" u="none" strike="noStrike" dirty="0">
                <a:solidFill>
                  <a:srgbClr val="000000"/>
                </a:solidFill>
                <a:effectLst/>
                <a:latin typeface="Anomalia ML v2 AAA" panose="00000500000000000000" pitchFamily="50" charset="-79"/>
                <a:cs typeface="Anomalia ML v2 AAA" panose="00000500000000000000" pitchFamily="50" charset="-79"/>
              </a:rPr>
              <a:t>", המכוונת להתרוממות מהחול לקודש - גם במהלך ימות השבוע.</a:t>
            </a:r>
            <a:endParaRPr lang="he-IL" sz="2800" dirty="0">
              <a:latin typeface="Anomalia ML v2 AAA" panose="00000500000000000000" pitchFamily="50" charset="-79"/>
              <a:cs typeface="Anomalia ML v2 AAA" panose="00000500000000000000" pitchFamily="50" charset="-79"/>
            </a:endParaRPr>
          </a:p>
        </p:txBody>
      </p:sp>
      <p:grpSp>
        <p:nvGrpSpPr>
          <p:cNvPr id="11" name="קבוצה 10">
            <a:extLst>
              <a:ext uri="{FF2B5EF4-FFF2-40B4-BE49-F238E27FC236}">
                <a16:creationId xmlns:a16="http://schemas.microsoft.com/office/drawing/2014/main" id="{3AD2A96E-99F1-4606-9163-32EE31141A42}"/>
              </a:ext>
            </a:extLst>
          </p:cNvPr>
          <p:cNvGrpSpPr/>
          <p:nvPr/>
        </p:nvGrpSpPr>
        <p:grpSpPr>
          <a:xfrm rot="328195">
            <a:off x="10698480" y="2857123"/>
            <a:ext cx="792480" cy="841930"/>
            <a:chOff x="8915400" y="3276601"/>
            <a:chExt cx="792480" cy="841930"/>
          </a:xfrm>
        </p:grpSpPr>
        <p:sp>
          <p:nvSpPr>
            <p:cNvPr id="12" name="מלבן 11">
              <a:extLst>
                <a:ext uri="{FF2B5EF4-FFF2-40B4-BE49-F238E27FC236}">
                  <a16:creationId xmlns:a16="http://schemas.microsoft.com/office/drawing/2014/main" id="{C864DF6A-FBC6-4877-AB02-75331C91F2C9}"/>
                </a:ext>
              </a:extLst>
            </p:cNvPr>
            <p:cNvSpPr/>
            <p:nvPr/>
          </p:nvSpPr>
          <p:spPr>
            <a:xfrm>
              <a:off x="8915400" y="3276601"/>
              <a:ext cx="792480" cy="841930"/>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תיבת טקסט 12">
              <a:extLst>
                <a:ext uri="{FF2B5EF4-FFF2-40B4-BE49-F238E27FC236}">
                  <a16:creationId xmlns:a16="http://schemas.microsoft.com/office/drawing/2014/main" id="{9A3F4019-05BE-42A6-A9FC-529EFC90CB72}"/>
                </a:ext>
              </a:extLst>
            </p:cNvPr>
            <p:cNvSpPr txBox="1"/>
            <p:nvPr/>
          </p:nvSpPr>
          <p:spPr>
            <a:xfrm>
              <a:off x="8915400" y="3429000"/>
              <a:ext cx="792480" cy="628570"/>
            </a:xfrm>
            <a:prstGeom prst="rect">
              <a:avLst/>
            </a:prstGeom>
            <a:noFill/>
          </p:spPr>
          <p:txBody>
            <a:bodyPr wrap="square">
              <a:spAutoFit/>
            </a:bodyPr>
            <a:lstStyle/>
            <a:p>
              <a:pPr algn="ctr" rtl="1">
                <a:lnSpc>
                  <a:spcPts val="4000"/>
                </a:lnSpc>
                <a:spcBef>
                  <a:spcPts val="0"/>
                </a:spcBef>
                <a:spcAft>
                  <a:spcPts val="600"/>
                </a:spcAft>
              </a:pPr>
              <a:r>
                <a:rPr lang="he-IL" sz="4000" i="0" u="none" strike="noStrike" dirty="0">
                  <a:solidFill>
                    <a:schemeClr val="bg1"/>
                  </a:solidFill>
                  <a:effectLst/>
                  <a:latin typeface="Anomalia ML v2 AAA UltraBold" panose="00000900000000000000" pitchFamily="50" charset="-79"/>
                  <a:cs typeface="Anomalia ML v2 AAA UltraBold" panose="00000900000000000000" pitchFamily="50" charset="-79"/>
                </a:rPr>
                <a:t>2</a:t>
              </a:r>
            </a:p>
          </p:txBody>
        </p:sp>
      </p:grpSp>
      <p:sp>
        <p:nvSpPr>
          <p:cNvPr id="14" name="תיבת טקסט 13">
            <a:extLst>
              <a:ext uri="{FF2B5EF4-FFF2-40B4-BE49-F238E27FC236}">
                <a16:creationId xmlns:a16="http://schemas.microsoft.com/office/drawing/2014/main" id="{C67D9A7D-B107-4079-870A-928B0D1D7882}"/>
              </a:ext>
            </a:extLst>
          </p:cNvPr>
          <p:cNvSpPr txBox="1"/>
          <p:nvPr/>
        </p:nvSpPr>
        <p:spPr>
          <a:xfrm>
            <a:off x="861060" y="4340275"/>
            <a:ext cx="9585960" cy="1692771"/>
          </a:xfrm>
          <a:prstGeom prst="rect">
            <a:avLst/>
          </a:prstGeom>
          <a:noFill/>
        </p:spPr>
        <p:txBody>
          <a:bodyPr wrap="square">
            <a:spAutoFit/>
          </a:bodyPr>
          <a:lstStyle/>
          <a:p>
            <a:pPr algn="just"/>
            <a:r>
              <a:rPr lang="he-IL" sz="2800" b="0" i="0" u="none" strike="noStrike" dirty="0">
                <a:solidFill>
                  <a:srgbClr val="000000"/>
                </a:solidFill>
                <a:effectLst/>
                <a:latin typeface="Anomalia ML v2 AAA" panose="00000500000000000000" pitchFamily="50" charset="-79"/>
                <a:cs typeface="Anomalia ML v2 AAA" panose="00000500000000000000" pitchFamily="50" charset="-79"/>
              </a:rPr>
              <a:t>לטעת בלב התלמידים חיבור נפשי חיובי ליום השבת, מתוך הנהגות נכונות ושמירת ההלכה, באופן שיחושו הזדהות עם מאמר הגמרא: "מתנה טובה יש לי בבית גנזי ושבת שמה" </a:t>
            </a:r>
            <a:r>
              <a:rPr lang="he-IL" sz="2000" b="0" i="0" u="none" strike="noStrike" dirty="0">
                <a:solidFill>
                  <a:srgbClr val="000000"/>
                </a:solidFill>
                <a:effectLst/>
                <a:latin typeface="Anomalia ML v2 AAA Light" panose="00000400000000000000" pitchFamily="50" charset="-79"/>
                <a:cs typeface="Anomalia ML v2 AAA Light" panose="00000400000000000000" pitchFamily="50" charset="-79"/>
              </a:rPr>
              <a:t>(במסכת שבת דף י, עמוד ב)</a:t>
            </a:r>
            <a:endParaRPr lang="he-IL" sz="2800" dirty="0">
              <a:latin typeface="Anomalia ML v2 AAA Light" panose="00000400000000000000" pitchFamily="50" charset="-79"/>
              <a:cs typeface="Anomalia ML v2 AAA Light" panose="00000400000000000000" pitchFamily="50" charset="-79"/>
            </a:endParaRPr>
          </a:p>
        </p:txBody>
      </p:sp>
      <p:grpSp>
        <p:nvGrpSpPr>
          <p:cNvPr id="15" name="קבוצה 14">
            <a:extLst>
              <a:ext uri="{FF2B5EF4-FFF2-40B4-BE49-F238E27FC236}">
                <a16:creationId xmlns:a16="http://schemas.microsoft.com/office/drawing/2014/main" id="{79F3CEF2-1BC6-4CA9-B3A3-984C18EB1B36}"/>
              </a:ext>
            </a:extLst>
          </p:cNvPr>
          <p:cNvGrpSpPr/>
          <p:nvPr/>
        </p:nvGrpSpPr>
        <p:grpSpPr>
          <a:xfrm rot="328195">
            <a:off x="10683240" y="4503043"/>
            <a:ext cx="792480" cy="841930"/>
            <a:chOff x="8915400" y="3276601"/>
            <a:chExt cx="792480" cy="841930"/>
          </a:xfrm>
        </p:grpSpPr>
        <p:sp>
          <p:nvSpPr>
            <p:cNvPr id="16" name="מלבן 15">
              <a:extLst>
                <a:ext uri="{FF2B5EF4-FFF2-40B4-BE49-F238E27FC236}">
                  <a16:creationId xmlns:a16="http://schemas.microsoft.com/office/drawing/2014/main" id="{F7E7A439-C302-4B3D-8AB8-DFA240104077}"/>
                </a:ext>
              </a:extLst>
            </p:cNvPr>
            <p:cNvSpPr/>
            <p:nvPr/>
          </p:nvSpPr>
          <p:spPr>
            <a:xfrm>
              <a:off x="8915400" y="3276601"/>
              <a:ext cx="792480" cy="841930"/>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תיבת טקסט 16">
              <a:extLst>
                <a:ext uri="{FF2B5EF4-FFF2-40B4-BE49-F238E27FC236}">
                  <a16:creationId xmlns:a16="http://schemas.microsoft.com/office/drawing/2014/main" id="{A28C8F84-F23A-4D95-8D17-661F28A6D4E0}"/>
                </a:ext>
              </a:extLst>
            </p:cNvPr>
            <p:cNvSpPr txBox="1"/>
            <p:nvPr/>
          </p:nvSpPr>
          <p:spPr>
            <a:xfrm>
              <a:off x="8915400" y="3429000"/>
              <a:ext cx="792480" cy="628570"/>
            </a:xfrm>
            <a:prstGeom prst="rect">
              <a:avLst/>
            </a:prstGeom>
            <a:noFill/>
          </p:spPr>
          <p:txBody>
            <a:bodyPr wrap="square">
              <a:spAutoFit/>
            </a:bodyPr>
            <a:lstStyle/>
            <a:p>
              <a:pPr algn="ctr" rtl="1">
                <a:lnSpc>
                  <a:spcPts val="4000"/>
                </a:lnSpc>
                <a:spcBef>
                  <a:spcPts val="0"/>
                </a:spcBef>
                <a:spcAft>
                  <a:spcPts val="600"/>
                </a:spcAft>
              </a:pPr>
              <a:r>
                <a:rPr lang="he-IL" sz="4000" i="0" u="none" strike="noStrike" dirty="0">
                  <a:solidFill>
                    <a:schemeClr val="bg1"/>
                  </a:solidFill>
                  <a:effectLst/>
                  <a:latin typeface="Anomalia ML v2 AAA UltraBold" panose="00000900000000000000" pitchFamily="50" charset="-79"/>
                  <a:cs typeface="Anomalia ML v2 AAA UltraBold" panose="00000900000000000000" pitchFamily="50" charset="-79"/>
                </a:rPr>
                <a:t>3</a:t>
              </a:r>
            </a:p>
          </p:txBody>
        </p:sp>
      </p:grpSp>
    </p:spTree>
    <p:extLst>
      <p:ext uri="{BB962C8B-B14F-4D97-AF65-F5344CB8AC3E}">
        <p14:creationId xmlns:p14="http://schemas.microsoft.com/office/powerpoint/2010/main" val="761956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a:extLst>
              <a:ext uri="{FF2B5EF4-FFF2-40B4-BE49-F238E27FC236}">
                <a16:creationId xmlns:a16="http://schemas.microsoft.com/office/drawing/2014/main" id="{F796B6EC-1424-408C-8453-0F52A5E9A2A9}"/>
              </a:ext>
            </a:extLst>
          </p:cNvPr>
          <p:cNvGrpSpPr/>
          <p:nvPr/>
        </p:nvGrpSpPr>
        <p:grpSpPr>
          <a:xfrm>
            <a:off x="4064000" y="171460"/>
            <a:ext cx="4064000" cy="720008"/>
            <a:chOff x="4064000" y="508183"/>
            <a:chExt cx="4064000" cy="720008"/>
          </a:xfrm>
        </p:grpSpPr>
        <p:sp>
          <p:nvSpPr>
            <p:cNvPr id="49" name="מלבן 48">
              <a:extLst>
                <a:ext uri="{FF2B5EF4-FFF2-40B4-BE49-F238E27FC236}">
                  <a16:creationId xmlns:a16="http://schemas.microsoft.com/office/drawing/2014/main" id="{0F28C5E5-D081-4224-9516-9866507A25AC}"/>
                </a:ext>
              </a:extLst>
            </p:cNvPr>
            <p:cNvSpPr/>
            <p:nvPr/>
          </p:nvSpPr>
          <p:spPr>
            <a:xfrm>
              <a:off x="4064000" y="508183"/>
              <a:ext cx="4064000" cy="720008"/>
            </a:xfrm>
            <a:prstGeom prst="rect">
              <a:avLst/>
            </a:prstGeom>
            <a:solidFill>
              <a:srgbClr val="4F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תיבת טקסט 49">
              <a:extLst>
                <a:ext uri="{FF2B5EF4-FFF2-40B4-BE49-F238E27FC236}">
                  <a16:creationId xmlns:a16="http://schemas.microsoft.com/office/drawing/2014/main" id="{3C43E17C-92D8-470F-BBFF-92C8E765301F}"/>
                </a:ext>
              </a:extLst>
            </p:cNvPr>
            <p:cNvSpPr txBox="1"/>
            <p:nvPr/>
          </p:nvSpPr>
          <p:spPr>
            <a:xfrm>
              <a:off x="4131076" y="599621"/>
              <a:ext cx="3929848" cy="628570"/>
            </a:xfrm>
            <a:prstGeom prst="rect">
              <a:avLst/>
            </a:prstGeom>
            <a:noFill/>
          </p:spPr>
          <p:txBody>
            <a:bodyPr wrap="square">
              <a:spAutoFit/>
            </a:bodyPr>
            <a:lstStyle/>
            <a:p>
              <a:pPr algn="ctr" rtl="1">
                <a:lnSpc>
                  <a:spcPts val="4000"/>
                </a:lnSpc>
                <a:spcBef>
                  <a:spcPts val="0"/>
                </a:spcBef>
                <a:spcAft>
                  <a:spcPts val="600"/>
                </a:spcAft>
              </a:pPr>
              <a:r>
                <a:rPr lang="he-IL" sz="3600" b="1" i="0" u="none" strike="noStrike" dirty="0">
                  <a:solidFill>
                    <a:schemeClr val="bg1"/>
                  </a:solidFill>
                  <a:effectLst/>
                  <a:latin typeface="Anomalia ML v2 AAA" panose="00000500000000000000" pitchFamily="50" charset="-79"/>
                  <a:cs typeface="Anomalia ML v2 AAA" panose="00000500000000000000" pitchFamily="50" charset="-79"/>
                </a:rPr>
                <a:t>פריסת הנושאים</a:t>
              </a:r>
            </a:p>
          </p:txBody>
        </p:sp>
      </p:grpSp>
      <p:grpSp>
        <p:nvGrpSpPr>
          <p:cNvPr id="2" name="קבוצה 1">
            <a:extLst>
              <a:ext uri="{FF2B5EF4-FFF2-40B4-BE49-F238E27FC236}">
                <a16:creationId xmlns:a16="http://schemas.microsoft.com/office/drawing/2014/main" id="{11A1D774-3735-411F-B36E-78C31F58E51B}"/>
              </a:ext>
            </a:extLst>
          </p:cNvPr>
          <p:cNvGrpSpPr/>
          <p:nvPr/>
        </p:nvGrpSpPr>
        <p:grpSpPr>
          <a:xfrm>
            <a:off x="2104989" y="1132104"/>
            <a:ext cx="7982022" cy="489907"/>
            <a:chOff x="2198999" y="1711756"/>
            <a:chExt cx="7982022" cy="489907"/>
          </a:xfrm>
        </p:grpSpPr>
        <p:sp>
          <p:nvSpPr>
            <p:cNvPr id="35" name="מלבן 34">
              <a:extLst>
                <a:ext uri="{FF2B5EF4-FFF2-40B4-BE49-F238E27FC236}">
                  <a16:creationId xmlns:a16="http://schemas.microsoft.com/office/drawing/2014/main" id="{885D9476-B0FE-4B4E-8CB2-243344469B9A}"/>
                </a:ext>
              </a:extLst>
            </p:cNvPr>
            <p:cNvSpPr/>
            <p:nvPr/>
          </p:nvSpPr>
          <p:spPr>
            <a:xfrm>
              <a:off x="8692917" y="1711756"/>
              <a:ext cx="1488104" cy="489907"/>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latin typeface="Anomalia ML v2 AAA" panose="00000500000000000000" pitchFamily="50" charset="-79"/>
                  <a:cs typeface="Anomalia ML v2 AAA" panose="00000500000000000000" pitchFamily="50" charset="-79"/>
                </a:rPr>
                <a:t>חשון</a:t>
              </a:r>
            </a:p>
          </p:txBody>
        </p:sp>
        <p:sp>
          <p:nvSpPr>
            <p:cNvPr id="32" name="מלבן 31">
              <a:extLst>
                <a:ext uri="{FF2B5EF4-FFF2-40B4-BE49-F238E27FC236}">
                  <a16:creationId xmlns:a16="http://schemas.microsoft.com/office/drawing/2014/main" id="{BD39F069-6BDA-403B-B878-246832820499}"/>
                </a:ext>
              </a:extLst>
            </p:cNvPr>
            <p:cNvSpPr/>
            <p:nvPr/>
          </p:nvSpPr>
          <p:spPr>
            <a:xfrm>
              <a:off x="5445958" y="1711756"/>
              <a:ext cx="1488104" cy="489907"/>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latin typeface="Anomalia ML v2 AAA" panose="00000500000000000000" pitchFamily="50" charset="-79"/>
                  <a:cs typeface="Anomalia ML v2 AAA" panose="00000500000000000000" pitchFamily="50" charset="-79"/>
                </a:rPr>
                <a:t>כסלו</a:t>
              </a:r>
            </a:p>
          </p:txBody>
        </p:sp>
        <p:sp>
          <p:nvSpPr>
            <p:cNvPr id="52" name="מלבן 51">
              <a:extLst>
                <a:ext uri="{FF2B5EF4-FFF2-40B4-BE49-F238E27FC236}">
                  <a16:creationId xmlns:a16="http://schemas.microsoft.com/office/drawing/2014/main" id="{C5F64511-5849-401E-9950-AE6FB7762913}"/>
                </a:ext>
              </a:extLst>
            </p:cNvPr>
            <p:cNvSpPr/>
            <p:nvPr/>
          </p:nvSpPr>
          <p:spPr>
            <a:xfrm>
              <a:off x="2198999" y="1711756"/>
              <a:ext cx="1488104" cy="489907"/>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latin typeface="Anomalia ML v2 AAA" panose="00000500000000000000" pitchFamily="50" charset="-79"/>
                  <a:cs typeface="Anomalia ML v2 AAA" panose="00000500000000000000" pitchFamily="50" charset="-79"/>
                </a:rPr>
                <a:t>טבת</a:t>
              </a:r>
            </a:p>
          </p:txBody>
        </p:sp>
      </p:grpSp>
      <p:grpSp>
        <p:nvGrpSpPr>
          <p:cNvPr id="81" name="קבוצה 80">
            <a:extLst>
              <a:ext uri="{FF2B5EF4-FFF2-40B4-BE49-F238E27FC236}">
                <a16:creationId xmlns:a16="http://schemas.microsoft.com/office/drawing/2014/main" id="{82A4497A-A733-4CBF-875D-E40811AAECA4}"/>
              </a:ext>
            </a:extLst>
          </p:cNvPr>
          <p:cNvGrpSpPr/>
          <p:nvPr/>
        </p:nvGrpSpPr>
        <p:grpSpPr>
          <a:xfrm>
            <a:off x="2104989" y="2791929"/>
            <a:ext cx="7982022" cy="489907"/>
            <a:chOff x="2198999" y="1711756"/>
            <a:chExt cx="7982022" cy="489907"/>
          </a:xfrm>
        </p:grpSpPr>
        <p:sp>
          <p:nvSpPr>
            <p:cNvPr id="89" name="מלבן 88">
              <a:extLst>
                <a:ext uri="{FF2B5EF4-FFF2-40B4-BE49-F238E27FC236}">
                  <a16:creationId xmlns:a16="http://schemas.microsoft.com/office/drawing/2014/main" id="{4EB6CB8B-BAD1-4BA6-B1D7-2C9D8299A695}"/>
                </a:ext>
              </a:extLst>
            </p:cNvPr>
            <p:cNvSpPr/>
            <p:nvPr/>
          </p:nvSpPr>
          <p:spPr>
            <a:xfrm>
              <a:off x="8692917" y="1711756"/>
              <a:ext cx="1488104" cy="489907"/>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latin typeface="Anomalia ML v2 AAA" panose="00000500000000000000" pitchFamily="50" charset="-79"/>
                  <a:cs typeface="Anomalia ML v2 AAA" panose="00000500000000000000" pitchFamily="50" charset="-79"/>
                </a:rPr>
                <a:t>שבט</a:t>
              </a:r>
            </a:p>
          </p:txBody>
        </p:sp>
        <p:sp>
          <p:nvSpPr>
            <p:cNvPr id="87" name="מלבן 86">
              <a:extLst>
                <a:ext uri="{FF2B5EF4-FFF2-40B4-BE49-F238E27FC236}">
                  <a16:creationId xmlns:a16="http://schemas.microsoft.com/office/drawing/2014/main" id="{883B8262-92C6-472B-BC1A-947A0700A14D}"/>
                </a:ext>
              </a:extLst>
            </p:cNvPr>
            <p:cNvSpPr/>
            <p:nvPr/>
          </p:nvSpPr>
          <p:spPr>
            <a:xfrm>
              <a:off x="5445958" y="1711756"/>
              <a:ext cx="1488104" cy="489907"/>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latin typeface="Anomalia ML v2 AAA" panose="00000500000000000000" pitchFamily="50" charset="-79"/>
                  <a:cs typeface="Anomalia ML v2 AAA" panose="00000500000000000000" pitchFamily="50" charset="-79"/>
                </a:rPr>
                <a:t>אדר א'</a:t>
              </a:r>
            </a:p>
          </p:txBody>
        </p:sp>
        <p:sp>
          <p:nvSpPr>
            <p:cNvPr id="85" name="מלבן 84">
              <a:extLst>
                <a:ext uri="{FF2B5EF4-FFF2-40B4-BE49-F238E27FC236}">
                  <a16:creationId xmlns:a16="http://schemas.microsoft.com/office/drawing/2014/main" id="{63D6C9DB-D04A-4F73-B959-AE176716D185}"/>
                </a:ext>
              </a:extLst>
            </p:cNvPr>
            <p:cNvSpPr/>
            <p:nvPr/>
          </p:nvSpPr>
          <p:spPr>
            <a:xfrm>
              <a:off x="2198999" y="1711756"/>
              <a:ext cx="1488104" cy="489907"/>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latin typeface="Anomalia ML v2 AAA" panose="00000500000000000000" pitchFamily="50" charset="-79"/>
                  <a:cs typeface="Anomalia ML v2 AAA" panose="00000500000000000000" pitchFamily="50" charset="-79"/>
                </a:rPr>
                <a:t>אדר ב'</a:t>
              </a:r>
            </a:p>
          </p:txBody>
        </p:sp>
      </p:grpSp>
      <p:grpSp>
        <p:nvGrpSpPr>
          <p:cNvPr id="91" name="קבוצה 90">
            <a:extLst>
              <a:ext uri="{FF2B5EF4-FFF2-40B4-BE49-F238E27FC236}">
                <a16:creationId xmlns:a16="http://schemas.microsoft.com/office/drawing/2014/main" id="{3FA6DDAC-4A58-4531-B738-E55E37E1A87C}"/>
              </a:ext>
            </a:extLst>
          </p:cNvPr>
          <p:cNvGrpSpPr/>
          <p:nvPr/>
        </p:nvGrpSpPr>
        <p:grpSpPr>
          <a:xfrm>
            <a:off x="2104989" y="4451754"/>
            <a:ext cx="7982022" cy="489907"/>
            <a:chOff x="2198999" y="1711756"/>
            <a:chExt cx="7982022" cy="489907"/>
          </a:xfrm>
        </p:grpSpPr>
        <p:sp>
          <p:nvSpPr>
            <p:cNvPr id="99" name="מלבן 98">
              <a:extLst>
                <a:ext uri="{FF2B5EF4-FFF2-40B4-BE49-F238E27FC236}">
                  <a16:creationId xmlns:a16="http://schemas.microsoft.com/office/drawing/2014/main" id="{9B6CEE2C-C473-40A9-8BDC-B3414CFF85D3}"/>
                </a:ext>
              </a:extLst>
            </p:cNvPr>
            <p:cNvSpPr/>
            <p:nvPr/>
          </p:nvSpPr>
          <p:spPr>
            <a:xfrm>
              <a:off x="8692917" y="1711756"/>
              <a:ext cx="1488104" cy="489907"/>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latin typeface="Anomalia ML v2 AAA" panose="00000500000000000000" pitchFamily="50" charset="-79"/>
                  <a:cs typeface="Anomalia ML v2 AAA" panose="00000500000000000000" pitchFamily="50" charset="-79"/>
                </a:rPr>
                <a:t>ניסן</a:t>
              </a:r>
            </a:p>
          </p:txBody>
        </p:sp>
        <p:sp>
          <p:nvSpPr>
            <p:cNvPr id="97" name="מלבן 96">
              <a:extLst>
                <a:ext uri="{FF2B5EF4-FFF2-40B4-BE49-F238E27FC236}">
                  <a16:creationId xmlns:a16="http://schemas.microsoft.com/office/drawing/2014/main" id="{BB371ADA-E42B-4F61-9AAF-6BFE83539B7C}"/>
                </a:ext>
              </a:extLst>
            </p:cNvPr>
            <p:cNvSpPr/>
            <p:nvPr/>
          </p:nvSpPr>
          <p:spPr>
            <a:xfrm>
              <a:off x="5445958" y="1711756"/>
              <a:ext cx="1488104" cy="489907"/>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latin typeface="Anomalia ML v2 AAA" panose="00000500000000000000" pitchFamily="50" charset="-79"/>
                  <a:cs typeface="Anomalia ML v2 AAA" panose="00000500000000000000" pitchFamily="50" charset="-79"/>
                </a:rPr>
                <a:t>אייר</a:t>
              </a:r>
            </a:p>
          </p:txBody>
        </p:sp>
        <p:sp>
          <p:nvSpPr>
            <p:cNvPr id="95" name="מלבן 94">
              <a:extLst>
                <a:ext uri="{FF2B5EF4-FFF2-40B4-BE49-F238E27FC236}">
                  <a16:creationId xmlns:a16="http://schemas.microsoft.com/office/drawing/2014/main" id="{F6EED691-3362-4F3D-B4C8-3D30C7E4D0CF}"/>
                </a:ext>
              </a:extLst>
            </p:cNvPr>
            <p:cNvSpPr/>
            <p:nvPr/>
          </p:nvSpPr>
          <p:spPr>
            <a:xfrm>
              <a:off x="2198999" y="1711756"/>
              <a:ext cx="1488104" cy="489907"/>
            </a:xfrm>
            <a:prstGeom prst="rect">
              <a:avLst/>
            </a:prstGeom>
            <a:solidFill>
              <a:srgbClr val="01B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latin typeface="Anomalia ML v2 AAA" panose="00000500000000000000" pitchFamily="50" charset="-79"/>
                  <a:cs typeface="Anomalia ML v2 AAA" panose="00000500000000000000" pitchFamily="50" charset="-79"/>
                </a:rPr>
                <a:t>סיון</a:t>
              </a:r>
            </a:p>
          </p:txBody>
        </p:sp>
      </p:grpSp>
      <p:pic>
        <p:nvPicPr>
          <p:cNvPr id="5" name="תמונה 4">
            <a:extLst>
              <a:ext uri="{FF2B5EF4-FFF2-40B4-BE49-F238E27FC236}">
                <a16:creationId xmlns:a16="http://schemas.microsoft.com/office/drawing/2014/main" id="{759AD625-94EE-40AC-AF7E-D3FEE012A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5217" y="1322256"/>
            <a:ext cx="1620000" cy="1620000"/>
          </a:xfrm>
          <a:prstGeom prst="rect">
            <a:avLst/>
          </a:prstGeom>
        </p:spPr>
      </p:pic>
      <p:pic>
        <p:nvPicPr>
          <p:cNvPr id="7" name="תמונה 6">
            <a:extLst>
              <a:ext uri="{FF2B5EF4-FFF2-40B4-BE49-F238E27FC236}">
                <a16:creationId xmlns:a16="http://schemas.microsoft.com/office/drawing/2014/main" id="{DDCFD088-7238-4F09-98A6-F6670B0CE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1919" y="1322256"/>
            <a:ext cx="1620000" cy="1620968"/>
          </a:xfrm>
          <a:prstGeom prst="rect">
            <a:avLst/>
          </a:prstGeom>
        </p:spPr>
      </p:pic>
      <p:pic>
        <p:nvPicPr>
          <p:cNvPr id="9" name="תמונה 8" descr="תמונה שמכילה טקסט, גרפיקה וקטורית&#10;&#10;התיאור נוצר באופן אוטומטי">
            <a:extLst>
              <a:ext uri="{FF2B5EF4-FFF2-40B4-BE49-F238E27FC236}">
                <a16:creationId xmlns:a16="http://schemas.microsoft.com/office/drawing/2014/main" id="{88D13D3C-E38B-443D-9D5D-2155AC795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613" y="1322256"/>
            <a:ext cx="1620000" cy="1620968"/>
          </a:xfrm>
          <a:prstGeom prst="rect">
            <a:avLst/>
          </a:prstGeom>
        </p:spPr>
      </p:pic>
      <p:pic>
        <p:nvPicPr>
          <p:cNvPr id="11" name="תמונה 10">
            <a:extLst>
              <a:ext uri="{FF2B5EF4-FFF2-40B4-BE49-F238E27FC236}">
                <a16:creationId xmlns:a16="http://schemas.microsoft.com/office/drawing/2014/main" id="{38BDED79-1926-41C3-B7F4-1804390407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0307" y="2984517"/>
            <a:ext cx="1620000" cy="1620968"/>
          </a:xfrm>
          <a:prstGeom prst="rect">
            <a:avLst/>
          </a:prstGeom>
        </p:spPr>
      </p:pic>
      <p:pic>
        <p:nvPicPr>
          <p:cNvPr id="13" name="תמונה 12">
            <a:extLst>
              <a:ext uri="{FF2B5EF4-FFF2-40B4-BE49-F238E27FC236}">
                <a16:creationId xmlns:a16="http://schemas.microsoft.com/office/drawing/2014/main" id="{69845276-A356-48A2-BE46-11977AB1A4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6680" y="2984517"/>
            <a:ext cx="1620000" cy="1620968"/>
          </a:xfrm>
          <a:prstGeom prst="rect">
            <a:avLst/>
          </a:prstGeom>
        </p:spPr>
      </p:pic>
      <p:pic>
        <p:nvPicPr>
          <p:cNvPr id="15" name="תמונה 14">
            <a:extLst>
              <a:ext uri="{FF2B5EF4-FFF2-40B4-BE49-F238E27FC236}">
                <a16:creationId xmlns:a16="http://schemas.microsoft.com/office/drawing/2014/main" id="{7711A8E4-D43B-47FE-9DF9-5A9532CC14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0053" y="2984517"/>
            <a:ext cx="1620000" cy="1620968"/>
          </a:xfrm>
          <a:prstGeom prst="rect">
            <a:avLst/>
          </a:prstGeom>
        </p:spPr>
      </p:pic>
      <p:pic>
        <p:nvPicPr>
          <p:cNvPr id="17" name="תמונה 16">
            <a:extLst>
              <a:ext uri="{FF2B5EF4-FFF2-40B4-BE49-F238E27FC236}">
                <a16:creationId xmlns:a16="http://schemas.microsoft.com/office/drawing/2014/main" id="{181BD135-FC0B-40DB-BD8F-B5C0FF74C8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7411" y="4633382"/>
            <a:ext cx="1620000" cy="1620968"/>
          </a:xfrm>
          <a:prstGeom prst="rect">
            <a:avLst/>
          </a:prstGeom>
        </p:spPr>
      </p:pic>
      <p:pic>
        <p:nvPicPr>
          <p:cNvPr id="19" name="תמונה 18">
            <a:extLst>
              <a:ext uri="{FF2B5EF4-FFF2-40B4-BE49-F238E27FC236}">
                <a16:creationId xmlns:a16="http://schemas.microsoft.com/office/drawing/2014/main" id="{D9968971-602D-4AC0-87E0-316ED3010C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7293" y="4633382"/>
            <a:ext cx="1620000" cy="1620000"/>
          </a:xfrm>
          <a:prstGeom prst="rect">
            <a:avLst/>
          </a:prstGeom>
        </p:spPr>
      </p:pic>
      <p:pic>
        <p:nvPicPr>
          <p:cNvPr id="21" name="תמונה 20">
            <a:extLst>
              <a:ext uri="{FF2B5EF4-FFF2-40B4-BE49-F238E27FC236}">
                <a16:creationId xmlns:a16="http://schemas.microsoft.com/office/drawing/2014/main" id="{F28F295D-15DF-4D7E-9F2C-C3D78DDA46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7868" y="4633382"/>
            <a:ext cx="1620000" cy="1620968"/>
          </a:xfrm>
          <a:prstGeom prst="rect">
            <a:avLst/>
          </a:prstGeom>
        </p:spPr>
      </p:pic>
      <p:sp>
        <p:nvSpPr>
          <p:cNvPr id="57" name="תיבת טקסט 56">
            <a:extLst>
              <a:ext uri="{FF2B5EF4-FFF2-40B4-BE49-F238E27FC236}">
                <a16:creationId xmlns:a16="http://schemas.microsoft.com/office/drawing/2014/main" id="{C17BDE91-C151-4C86-8336-7D33433C3F1E}"/>
              </a:ext>
            </a:extLst>
          </p:cNvPr>
          <p:cNvSpPr txBox="1"/>
          <p:nvPr/>
        </p:nvSpPr>
        <p:spPr>
          <a:xfrm>
            <a:off x="8977750" y="1716757"/>
            <a:ext cx="1664814" cy="830997"/>
          </a:xfrm>
          <a:prstGeom prst="rect">
            <a:avLst/>
          </a:prstGeom>
          <a:noFill/>
        </p:spPr>
        <p:txBody>
          <a:bodyPr wrap="square">
            <a:spAutoFit/>
          </a:bodyPr>
          <a:lstStyle/>
          <a:p>
            <a:pPr algn="ct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השמיטה</a:t>
            </a:r>
          </a:p>
          <a:p>
            <a:pPr algn="ct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והשבת</a:t>
            </a:r>
            <a:endParaRPr lang="he-IL" sz="2400" dirty="0">
              <a:latin typeface="Anomalia ML v2 AAA" panose="00000500000000000000" pitchFamily="50" charset="-79"/>
              <a:cs typeface="Anomalia ML v2 AAA" panose="00000500000000000000" pitchFamily="50" charset="-79"/>
            </a:endParaRPr>
          </a:p>
        </p:txBody>
      </p:sp>
      <p:sp>
        <p:nvSpPr>
          <p:cNvPr id="58" name="תיבת טקסט 57">
            <a:extLst>
              <a:ext uri="{FF2B5EF4-FFF2-40B4-BE49-F238E27FC236}">
                <a16:creationId xmlns:a16="http://schemas.microsoft.com/office/drawing/2014/main" id="{F2F39381-EDD5-4195-95E6-80D5934FCCD2}"/>
              </a:ext>
            </a:extLst>
          </p:cNvPr>
          <p:cNvSpPr txBox="1"/>
          <p:nvPr/>
        </p:nvSpPr>
        <p:spPr>
          <a:xfrm>
            <a:off x="5866199" y="1677766"/>
            <a:ext cx="1431524" cy="830997"/>
          </a:xfrm>
          <a:prstGeom prst="rect">
            <a:avLst/>
          </a:prstGeom>
          <a:noFill/>
        </p:spPr>
        <p:txBody>
          <a:bodyPr wrap="square">
            <a:spAutoFit/>
          </a:bodyPr>
          <a:lstStyle/>
          <a:p>
            <a:pPr algn="ct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מתכוננים</a:t>
            </a:r>
          </a:p>
          <a:p>
            <a:pPr algn="ct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לשבת</a:t>
            </a:r>
            <a:endParaRPr lang="he-IL" sz="2400" dirty="0">
              <a:latin typeface="Anomalia ML v2 AAA" panose="00000500000000000000" pitchFamily="50" charset="-79"/>
              <a:cs typeface="Anomalia ML v2 AAA" panose="00000500000000000000" pitchFamily="50" charset="-79"/>
            </a:endParaRPr>
          </a:p>
        </p:txBody>
      </p:sp>
      <p:sp>
        <p:nvSpPr>
          <p:cNvPr id="59" name="תיבת טקסט 58">
            <a:extLst>
              <a:ext uri="{FF2B5EF4-FFF2-40B4-BE49-F238E27FC236}">
                <a16:creationId xmlns:a16="http://schemas.microsoft.com/office/drawing/2014/main" id="{787BB612-A75C-4E86-BCA1-99D5D2452FB0}"/>
              </a:ext>
            </a:extLst>
          </p:cNvPr>
          <p:cNvSpPr txBox="1"/>
          <p:nvPr/>
        </p:nvSpPr>
        <p:spPr>
          <a:xfrm>
            <a:off x="2467431" y="1716756"/>
            <a:ext cx="1625842" cy="830997"/>
          </a:xfrm>
          <a:prstGeom prst="rect">
            <a:avLst/>
          </a:prstGeom>
          <a:noFill/>
        </p:spPr>
        <p:txBody>
          <a:bodyPr wrap="square">
            <a:spAutoFit/>
          </a:bodyPr>
          <a:lstStyle/>
          <a:p>
            <a:pPr algn="ct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מתלבשים</a:t>
            </a:r>
          </a:p>
          <a:p>
            <a:pPr algn="ct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לשבת</a:t>
            </a:r>
            <a:endParaRPr lang="he-IL" sz="2400" dirty="0">
              <a:latin typeface="Anomalia ML v2 AAA" panose="00000500000000000000" pitchFamily="50" charset="-79"/>
              <a:cs typeface="Anomalia ML v2 AAA" panose="00000500000000000000" pitchFamily="50" charset="-79"/>
            </a:endParaRPr>
          </a:p>
        </p:txBody>
      </p:sp>
      <p:sp>
        <p:nvSpPr>
          <p:cNvPr id="60" name="תיבת טקסט 59">
            <a:extLst>
              <a:ext uri="{FF2B5EF4-FFF2-40B4-BE49-F238E27FC236}">
                <a16:creationId xmlns:a16="http://schemas.microsoft.com/office/drawing/2014/main" id="{D6063C65-01AB-4465-99F9-5435356FA806}"/>
              </a:ext>
            </a:extLst>
          </p:cNvPr>
          <p:cNvSpPr txBox="1"/>
          <p:nvPr/>
        </p:nvSpPr>
        <p:spPr>
          <a:xfrm>
            <a:off x="8940802" y="3390795"/>
            <a:ext cx="1968100" cy="830997"/>
          </a:xfrm>
          <a:prstGeom prst="rect">
            <a:avLst/>
          </a:prstGeom>
          <a:noFill/>
        </p:spPr>
        <p:txBody>
          <a:bodyPr wrap="square">
            <a:spAutoFit/>
          </a:bodyPr>
          <a:lstStyle/>
          <a:p>
            <a:pPr algn="ct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מקבלים</a:t>
            </a:r>
          </a:p>
          <a:p>
            <a:pPr algn="ct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את השבת</a:t>
            </a:r>
            <a:endParaRPr lang="he-IL" sz="2400" dirty="0">
              <a:latin typeface="Anomalia ML v2 AAA" panose="00000500000000000000" pitchFamily="50" charset="-79"/>
              <a:cs typeface="Anomalia ML v2 AAA" panose="00000500000000000000" pitchFamily="50" charset="-79"/>
            </a:endParaRPr>
          </a:p>
        </p:txBody>
      </p:sp>
      <p:sp>
        <p:nvSpPr>
          <p:cNvPr id="61" name="תיבת טקסט 60">
            <a:extLst>
              <a:ext uri="{FF2B5EF4-FFF2-40B4-BE49-F238E27FC236}">
                <a16:creationId xmlns:a16="http://schemas.microsoft.com/office/drawing/2014/main" id="{4838154D-04D3-40B9-8FEE-C50222D0487B}"/>
              </a:ext>
            </a:extLst>
          </p:cNvPr>
          <p:cNvSpPr txBox="1"/>
          <p:nvPr/>
        </p:nvSpPr>
        <p:spPr>
          <a:xfrm>
            <a:off x="5652327" y="3390795"/>
            <a:ext cx="1663216" cy="830997"/>
          </a:xfrm>
          <a:prstGeom prst="rect">
            <a:avLst/>
          </a:prstGeom>
          <a:noFill/>
        </p:spPr>
        <p:txBody>
          <a:bodyPr wrap="square">
            <a:spAutoFit/>
          </a:bodyPr>
          <a:lstStyle/>
          <a:p>
            <a:pPr algn="ct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הקידוש</a:t>
            </a:r>
          </a:p>
          <a:p>
            <a:pPr algn="ct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בשבת</a:t>
            </a:r>
            <a:endParaRPr lang="he-IL" sz="2400" dirty="0">
              <a:latin typeface="Anomalia ML v2 AAA" panose="00000500000000000000" pitchFamily="50" charset="-79"/>
              <a:cs typeface="Anomalia ML v2 AAA" panose="00000500000000000000" pitchFamily="50" charset="-79"/>
            </a:endParaRPr>
          </a:p>
        </p:txBody>
      </p:sp>
      <p:sp>
        <p:nvSpPr>
          <p:cNvPr id="62" name="תיבת טקסט 61">
            <a:extLst>
              <a:ext uri="{FF2B5EF4-FFF2-40B4-BE49-F238E27FC236}">
                <a16:creationId xmlns:a16="http://schemas.microsoft.com/office/drawing/2014/main" id="{09557240-37C3-4486-B34B-EFDE2F7A7443}"/>
              </a:ext>
            </a:extLst>
          </p:cNvPr>
          <p:cNvSpPr txBox="1"/>
          <p:nvPr/>
        </p:nvSpPr>
        <p:spPr>
          <a:xfrm>
            <a:off x="2347491" y="3390795"/>
            <a:ext cx="1815910" cy="830997"/>
          </a:xfrm>
          <a:prstGeom prst="rect">
            <a:avLst/>
          </a:prstGeom>
          <a:noFill/>
        </p:spPr>
        <p:txBody>
          <a:bodyPr wrap="square">
            <a:spAutoFit/>
          </a:bodyPr>
          <a:lstStyle/>
          <a:p>
            <a:pPr algn="ct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סעודות</a:t>
            </a:r>
          </a:p>
          <a:p>
            <a:pPr algn="ct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השבת</a:t>
            </a:r>
            <a:endParaRPr lang="he-IL" sz="2400" dirty="0">
              <a:latin typeface="Anomalia ML v2 AAA" panose="00000500000000000000" pitchFamily="50" charset="-79"/>
              <a:cs typeface="Anomalia ML v2 AAA" panose="00000500000000000000" pitchFamily="50" charset="-79"/>
            </a:endParaRPr>
          </a:p>
        </p:txBody>
      </p:sp>
      <p:sp>
        <p:nvSpPr>
          <p:cNvPr id="63" name="תיבת טקסט 62">
            <a:extLst>
              <a:ext uri="{FF2B5EF4-FFF2-40B4-BE49-F238E27FC236}">
                <a16:creationId xmlns:a16="http://schemas.microsoft.com/office/drawing/2014/main" id="{51E013B0-964E-4A30-A0A8-13504E30361B}"/>
              </a:ext>
            </a:extLst>
          </p:cNvPr>
          <p:cNvSpPr txBox="1"/>
          <p:nvPr/>
        </p:nvSpPr>
        <p:spPr>
          <a:xfrm>
            <a:off x="8971969" y="5018917"/>
            <a:ext cx="1581499" cy="830997"/>
          </a:xfrm>
          <a:prstGeom prst="rect">
            <a:avLst/>
          </a:prstGeom>
          <a:noFill/>
        </p:spPr>
        <p:txBody>
          <a:bodyPr wrap="square">
            <a:spAutoFit/>
          </a:bodyPr>
          <a:lstStyle/>
          <a:p>
            <a:pPr algn="ct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תפילות</a:t>
            </a:r>
          </a:p>
          <a:p>
            <a:pPr algn="ct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השבת</a:t>
            </a:r>
            <a:endParaRPr lang="he-IL" sz="2400" dirty="0">
              <a:latin typeface="Anomalia ML v2 AAA" panose="00000500000000000000" pitchFamily="50" charset="-79"/>
              <a:cs typeface="Anomalia ML v2 AAA" panose="00000500000000000000" pitchFamily="50" charset="-79"/>
            </a:endParaRPr>
          </a:p>
        </p:txBody>
      </p:sp>
      <p:sp>
        <p:nvSpPr>
          <p:cNvPr id="64" name="תיבת טקסט 63">
            <a:extLst>
              <a:ext uri="{FF2B5EF4-FFF2-40B4-BE49-F238E27FC236}">
                <a16:creationId xmlns:a16="http://schemas.microsoft.com/office/drawing/2014/main" id="{EB9DEBA6-DBDA-40DD-A2EC-21D9FA18F41C}"/>
              </a:ext>
            </a:extLst>
          </p:cNvPr>
          <p:cNvSpPr txBox="1"/>
          <p:nvPr/>
        </p:nvSpPr>
        <p:spPr>
          <a:xfrm>
            <a:off x="5652326" y="5018917"/>
            <a:ext cx="1903563" cy="830997"/>
          </a:xfrm>
          <a:prstGeom prst="rect">
            <a:avLst/>
          </a:prstGeom>
          <a:noFill/>
        </p:spPr>
        <p:txBody>
          <a:bodyPr wrap="square">
            <a:spAutoFit/>
          </a:bodyPr>
          <a:lstStyle/>
          <a:p>
            <a:pPr algn="ct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מייקרים</a:t>
            </a:r>
          </a:p>
          <a:p>
            <a:pPr algn="ctr"/>
            <a:r>
              <a:rPr lang="he-IL" sz="2400" b="0" i="0" u="none" strike="noStrike" dirty="0">
                <a:solidFill>
                  <a:srgbClr val="000000"/>
                </a:solidFill>
                <a:effectLst/>
                <a:latin typeface="Anomalia ML v2 AAA" panose="00000500000000000000" pitchFamily="50" charset="-79"/>
                <a:cs typeface="Anomalia ML v2 AAA" panose="00000500000000000000" pitchFamily="50" charset="-79"/>
              </a:rPr>
              <a:t>את השבת</a:t>
            </a:r>
            <a:endParaRPr lang="he-IL" sz="2400" dirty="0">
              <a:latin typeface="Anomalia ML v2 AAA" panose="00000500000000000000" pitchFamily="50" charset="-79"/>
              <a:cs typeface="Anomalia ML v2 AAA" panose="00000500000000000000" pitchFamily="50" charset="-79"/>
            </a:endParaRPr>
          </a:p>
        </p:txBody>
      </p:sp>
      <p:sp>
        <p:nvSpPr>
          <p:cNvPr id="65" name="תיבת טקסט 64">
            <a:extLst>
              <a:ext uri="{FF2B5EF4-FFF2-40B4-BE49-F238E27FC236}">
                <a16:creationId xmlns:a16="http://schemas.microsoft.com/office/drawing/2014/main" id="{C053C557-476D-466F-8513-9D996571E761}"/>
              </a:ext>
            </a:extLst>
          </p:cNvPr>
          <p:cNvSpPr txBox="1"/>
          <p:nvPr/>
        </p:nvSpPr>
        <p:spPr>
          <a:xfrm>
            <a:off x="2189017" y="5018917"/>
            <a:ext cx="2119913" cy="830997"/>
          </a:xfrm>
          <a:prstGeom prst="rect">
            <a:avLst/>
          </a:prstGeom>
          <a:noFill/>
        </p:spPr>
        <p:txBody>
          <a:bodyPr wrap="square">
            <a:spAutoFit/>
          </a:bodyPr>
          <a:lstStyle/>
          <a:p>
            <a:pPr algn="ctr"/>
            <a:r>
              <a:rPr lang="he-IL" sz="2400" dirty="0">
                <a:solidFill>
                  <a:srgbClr val="000000"/>
                </a:solidFill>
                <a:latin typeface="Anomalia ML v2 AAA" panose="00000500000000000000" pitchFamily="50" charset="-79"/>
                <a:cs typeface="Anomalia ML v2 AAA" panose="00000500000000000000" pitchFamily="50" charset="-79"/>
              </a:rPr>
              <a:t>מבדילים בין      קודש לחול</a:t>
            </a:r>
            <a:endParaRPr lang="he-IL" sz="2400" dirty="0">
              <a:latin typeface="Anomalia ML v2 AAA" panose="00000500000000000000" pitchFamily="50" charset="-79"/>
              <a:cs typeface="Anomalia ML v2 AAA" panose="00000500000000000000" pitchFamily="50" charset="-79"/>
            </a:endParaRPr>
          </a:p>
        </p:txBody>
      </p:sp>
    </p:spTree>
    <p:extLst>
      <p:ext uri="{BB962C8B-B14F-4D97-AF65-F5344CB8AC3E}">
        <p14:creationId xmlns:p14="http://schemas.microsoft.com/office/powerpoint/2010/main" val="2583080013"/>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2194</TotalTime>
  <Words>1592</Words>
  <Application>Microsoft Office PowerPoint</Application>
  <PresentationFormat>מסך רחב</PresentationFormat>
  <Paragraphs>147</Paragraphs>
  <Slides>23</Slides>
  <Notes>0</Notes>
  <HiddenSlides>0</HiddenSlides>
  <MMClips>0</MMClips>
  <ScaleCrop>false</ScaleCrop>
  <HeadingPairs>
    <vt:vector size="6" baseType="variant">
      <vt:variant>
        <vt:lpstr>גופנים בשימוש</vt:lpstr>
      </vt:variant>
      <vt:variant>
        <vt:i4>10</vt:i4>
      </vt:variant>
      <vt:variant>
        <vt:lpstr>ערכת נושא</vt:lpstr>
      </vt:variant>
      <vt:variant>
        <vt:i4>1</vt:i4>
      </vt:variant>
      <vt:variant>
        <vt:lpstr>כותרות שקופיות</vt:lpstr>
      </vt:variant>
      <vt:variant>
        <vt:i4>23</vt:i4>
      </vt:variant>
    </vt:vector>
  </HeadingPairs>
  <TitlesOfParts>
    <vt:vector size="34" baseType="lpstr">
      <vt:lpstr>Anomalia ML v2 AAA Light</vt:lpstr>
      <vt:lpstr>Calibri</vt:lpstr>
      <vt:lpstr>Arial</vt:lpstr>
      <vt:lpstr>Anomalia ML v2 AAA</vt:lpstr>
      <vt:lpstr>Fb Tamlil</vt:lpstr>
      <vt:lpstr>Fb Matritsa Light</vt:lpstr>
      <vt:lpstr>Fb Matritsa</vt:lpstr>
      <vt:lpstr>Calibri Light</vt:lpstr>
      <vt:lpstr>Fb Matritsa Bold</vt:lpstr>
      <vt:lpstr>Anomalia ML v2 AAA UltraBold</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שטערני פש</dc:creator>
  <cp:lastModifiedBy>שטערני פש</cp:lastModifiedBy>
  <cp:revision>48</cp:revision>
  <dcterms:created xsi:type="dcterms:W3CDTF">2021-07-01T10:04:23Z</dcterms:created>
  <dcterms:modified xsi:type="dcterms:W3CDTF">2021-10-03T23:53:17Z</dcterms:modified>
</cp:coreProperties>
</file>