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notesMasterIdLst>
    <p:notesMasterId r:id="rId15"/>
  </p:notesMasterIdLst>
  <p:sldIdLst>
    <p:sldId id="271" r:id="rId2"/>
    <p:sldId id="272" r:id="rId3"/>
    <p:sldId id="257" r:id="rId4"/>
    <p:sldId id="258" r:id="rId5"/>
    <p:sldId id="259" r:id="rId6"/>
    <p:sldId id="267" r:id="rId7"/>
    <p:sldId id="265" r:id="rId8"/>
    <p:sldId id="260" r:id="rId9"/>
    <p:sldId id="268" r:id="rId10"/>
    <p:sldId id="269" r:id="rId11"/>
    <p:sldId id="270" r:id="rId12"/>
    <p:sldId id="266" r:id="rId13"/>
    <p:sldId id="273" r:id="rId14"/>
  </p:sldIdLst>
  <p:sldSz cx="12192000" cy="6858000"/>
  <p:notesSz cx="6858000" cy="9144000"/>
  <p:embeddedFontLst>
    <p:embeddedFont>
      <p:font typeface="Afek 1.5 AAA" panose="00000500000000000000" pitchFamily="50" charset="-79"/>
      <p:regular r:id="rId16"/>
      <p:bold r:id="rId17"/>
    </p:embeddedFont>
    <p:embeddedFont>
      <p:font typeface="Afek 1.5 AAA Light" panose="00000400000000000000" pitchFamily="50" charset="-79"/>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Klugman FM" panose="00000500000000000000" pitchFamily="50" charset="-79"/>
      <p:regular r:id="rId25"/>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שתמש" initials="מ" lastIdx="1" clrIdx="0">
    <p:extLst>
      <p:ext uri="{19B8F6BF-5375-455C-9EA6-DF929625EA0E}">
        <p15:presenceInfo xmlns:p15="http://schemas.microsoft.com/office/powerpoint/2012/main" userId="משתמ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C1CB"/>
    <a:srgbClr val="F3CD29"/>
    <a:srgbClr val="FFD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139" autoAdjust="0"/>
    <p:restoredTop sz="94674"/>
  </p:normalViewPr>
  <p:slideViewPr>
    <p:cSldViewPr snapToGrid="0">
      <p:cViewPr>
        <p:scale>
          <a:sx n="60" d="100"/>
          <a:sy n="60" d="100"/>
        </p:scale>
        <p:origin x="1373" y="4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EBB285C-9DF1-47C6-8F32-ACEAE10CD0F4}" type="datetimeFigureOut">
              <a:rPr lang="he-IL" smtClean="0"/>
              <a:t>ד'/שבט/תשפ"ב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E873D94-CD73-414B-87C8-97075B14CF21}" type="slidenum">
              <a:rPr lang="he-IL" smtClean="0"/>
              <a:t>‹#›</a:t>
            </a:fld>
            <a:endParaRPr lang="he-IL"/>
          </a:p>
        </p:txBody>
      </p:sp>
    </p:spTree>
    <p:extLst>
      <p:ext uri="{BB962C8B-B14F-4D97-AF65-F5344CB8AC3E}">
        <p14:creationId xmlns:p14="http://schemas.microsoft.com/office/powerpoint/2010/main" val="45681937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למקד בכל 3 הנקודות שהועלו: 1. מודעות לכוחות</a:t>
            </a:r>
          </a:p>
          <a:p>
            <a:r>
              <a:rPr lang="he-IL" dirty="0"/>
              <a:t>2. ביטחון בניצחון בע"ה, והעצמת הכוחות על ידי כן.</a:t>
            </a:r>
          </a:p>
          <a:p>
            <a:r>
              <a:rPr lang="he-IL" dirty="0"/>
              <a:t>3. התעלמות מקולות היצר ע"י הוספת אור של חשיבה ועשיה חיוביים.</a:t>
            </a:r>
          </a:p>
        </p:txBody>
      </p:sp>
      <p:sp>
        <p:nvSpPr>
          <p:cNvPr id="4" name="מציין מיקום של מספר שקופית 3"/>
          <p:cNvSpPr>
            <a:spLocks noGrp="1"/>
          </p:cNvSpPr>
          <p:nvPr>
            <p:ph type="sldNum" sz="quarter" idx="5"/>
          </p:nvPr>
        </p:nvSpPr>
        <p:spPr/>
        <p:txBody>
          <a:bodyPr/>
          <a:lstStyle/>
          <a:p>
            <a:fld id="{2E873D94-CD73-414B-87C8-97075B14CF21}" type="slidenum">
              <a:rPr lang="he-IL" smtClean="0"/>
              <a:t>12</a:t>
            </a:fld>
            <a:endParaRPr lang="he-IL"/>
          </a:p>
        </p:txBody>
      </p:sp>
    </p:spTree>
    <p:extLst>
      <p:ext uri="{BB962C8B-B14F-4D97-AF65-F5344CB8AC3E}">
        <p14:creationId xmlns:p14="http://schemas.microsoft.com/office/powerpoint/2010/main" val="30537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C452D6-29CF-451B-9FC6-858D0BAF16A7}"/>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EFBF753F-C528-4588-BD49-A0F8C9734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1415D41-E788-40A1-9BFE-3717B89B3A5D}"/>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4EA74F2D-93B6-4210-85BF-C2B5E640CBA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1CDB678-34C4-4AE4-B936-B41C9EBD1FE9}"/>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9015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ECB22D-523A-45B0-B7B1-0658BABDDE1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A6EB7A9-C12F-41D9-81CB-C63E38BA422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E22B800-22AF-41B6-9874-D88EA19039EA}"/>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5D61CE60-92CA-4AED-B677-7789D7144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6CAA7B4-0252-4727-B60D-413C6BFDCF9B}"/>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173150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73FC4699-5FB0-44DD-BBC7-F212A5BE527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6D3C9A6-02B8-4C21-A972-87E3ABE2B609}"/>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6721362-5687-47A5-B6C4-69B171C660F5}"/>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010935A2-AEFC-40EA-A8D7-109C9D16001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E66450D-4977-4FE9-B956-6ED778EA343A}"/>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264670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D5E244D-BA41-4A78-9C82-191D6B37BBE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AEFE570-0597-454A-94EA-6772B0D6178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B6DEB26-EAFC-429D-B72E-DDF88807699D}"/>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BEFDFFD0-4881-48E1-8C06-861B375DD62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FDB53B7-EF56-419E-9C25-7C657044DD72}"/>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412981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11D5DEA-B870-4A29-862C-3C43866327B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3E67B50-27D2-44BA-A135-20EBDDCC8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BB2A79CB-2063-4D2F-9514-8A9F506E83E1}"/>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CD6299C7-1DB3-47E0-8ECD-E04396A1EF9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45305BD-F8F4-4A49-B8C9-E53040DD44B8}"/>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176860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499D9D-8F16-4E99-91D1-1377B1EA942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E93EBE-D177-4F8A-9B40-E907875AF48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BB3FFE8E-D265-49F7-97F1-C0DE3DDA140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09E46588-7D54-4103-B9E0-E6398D9E426C}"/>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6" name="מציין מיקום של כותרת תחתונה 5">
            <a:extLst>
              <a:ext uri="{FF2B5EF4-FFF2-40B4-BE49-F238E27FC236}">
                <a16:creationId xmlns:a16="http://schemas.microsoft.com/office/drawing/2014/main" id="{8C05847F-3609-4BFC-8242-3112A7665C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DA77563-FF68-4CEA-82D4-3C968ECDE33C}"/>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50996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98D914-ACBE-40BC-BE07-DF2467F53F80}"/>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D5C097B-44DE-4CB4-A2A6-8798F6765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E314E4D-CC88-4BD5-94A7-412797EB656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F7A016D-0E51-49C0-8BD8-D0159C862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572D082-76F5-463F-8D5E-0C51473BAFF7}"/>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3B4A7C9D-47C2-4C06-BD0C-648AD3E501D0}"/>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8" name="מציין מיקום של כותרת תחתונה 7">
            <a:extLst>
              <a:ext uri="{FF2B5EF4-FFF2-40B4-BE49-F238E27FC236}">
                <a16:creationId xmlns:a16="http://schemas.microsoft.com/office/drawing/2014/main" id="{8BB3C364-122C-4461-9AC2-24BF6C63F0C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DF1E2B4-C786-44C0-ABAC-20B0EF3C1E5A}"/>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277446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B7BF09-93D1-428B-9D6A-B8092024F0F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42E8B9D-C641-4152-AA54-215037C2249E}"/>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4" name="מציין מיקום של כותרת תחתונה 3">
            <a:extLst>
              <a:ext uri="{FF2B5EF4-FFF2-40B4-BE49-F238E27FC236}">
                <a16:creationId xmlns:a16="http://schemas.microsoft.com/office/drawing/2014/main" id="{409C5F11-D266-46F8-B48C-EFA5206742D3}"/>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8C79467-25FF-481A-A197-1B8FE31985C3}"/>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377787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BC98883-E950-425B-898C-FFC745D27D59}"/>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3" name="מציין מיקום של כותרת תחתונה 2">
            <a:extLst>
              <a:ext uri="{FF2B5EF4-FFF2-40B4-BE49-F238E27FC236}">
                <a16:creationId xmlns:a16="http://schemas.microsoft.com/office/drawing/2014/main" id="{2CED9950-614C-4FD1-B359-4B02945E79C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E6AC7F20-A73C-43BB-A6BF-B8D3016F2343}"/>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123683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4A3343-B3A0-41FC-8EF2-F1375E7A2C4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C274F89-5BAB-494D-87EB-75B1C0CAB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9E25B6A-6098-4D05-BE89-714003F88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E35FCED-723F-4A73-B5AF-EB63D68D5121}"/>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6" name="מציין מיקום של כותרת תחתונה 5">
            <a:extLst>
              <a:ext uri="{FF2B5EF4-FFF2-40B4-BE49-F238E27FC236}">
                <a16:creationId xmlns:a16="http://schemas.microsoft.com/office/drawing/2014/main" id="{58B24DF8-CF56-473B-89A8-9B7282465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C17AD23-DC3C-442C-8EF4-78FA6E05D104}"/>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93363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07ABE7-0849-4303-A3F1-D4FE9A792D9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5CB5B73-CA26-401A-96CB-6F15F63468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26CC5B7-179B-481D-9F57-C03CA9023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A0E4B4-08A4-4150-B6FA-987F9D640C83}"/>
              </a:ext>
            </a:extLst>
          </p:cNvPr>
          <p:cNvSpPr>
            <a:spLocks noGrp="1"/>
          </p:cNvSpPr>
          <p:nvPr>
            <p:ph type="dt" sz="half" idx="10"/>
          </p:nvPr>
        </p:nvSpPr>
        <p:spPr/>
        <p:txBody>
          <a:bodyPr/>
          <a:lstStyle/>
          <a:p>
            <a:fld id="{0A860534-F371-4274-B72D-3F6924ACA6DC}" type="datetimeFigureOut">
              <a:rPr lang="he-IL" smtClean="0"/>
              <a:t>ד'/שבט/תשפ"ב</a:t>
            </a:fld>
            <a:endParaRPr lang="he-IL"/>
          </a:p>
        </p:txBody>
      </p:sp>
      <p:sp>
        <p:nvSpPr>
          <p:cNvPr id="6" name="מציין מיקום של כותרת תחתונה 5">
            <a:extLst>
              <a:ext uri="{FF2B5EF4-FFF2-40B4-BE49-F238E27FC236}">
                <a16:creationId xmlns:a16="http://schemas.microsoft.com/office/drawing/2014/main" id="{D6188FFD-1FD4-4F97-AC75-E1DF829B3B1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EAF39A8-032F-4FA3-9EAC-84CDD95EDE52}"/>
              </a:ext>
            </a:extLst>
          </p:cNvPr>
          <p:cNvSpPr>
            <a:spLocks noGrp="1"/>
          </p:cNvSpPr>
          <p:nvPr>
            <p:ph type="sldNum" sz="quarter" idx="12"/>
          </p:nvPr>
        </p:nvSpPr>
        <p:spPr/>
        <p:txBody>
          <a:bodyPr/>
          <a:lstStyle/>
          <a:p>
            <a:fld id="{1F252622-A3AA-4B21-9528-98F3BE4FD1E0}" type="slidenum">
              <a:rPr lang="he-IL" smtClean="0"/>
              <a:t>‹#›</a:t>
            </a:fld>
            <a:endParaRPr lang="he-IL"/>
          </a:p>
        </p:txBody>
      </p:sp>
    </p:spTree>
    <p:extLst>
      <p:ext uri="{BB962C8B-B14F-4D97-AF65-F5344CB8AC3E}">
        <p14:creationId xmlns:p14="http://schemas.microsoft.com/office/powerpoint/2010/main" val="193221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1BFD5C86-D233-40EF-BED4-8D58CC3354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F164501-04D7-4EEE-AB58-F09281FCE66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4491F2F-4368-4D74-8ED1-E9DBF204FE9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A860534-F371-4274-B72D-3F6924ACA6DC}" type="datetimeFigureOut">
              <a:rPr lang="he-IL" smtClean="0"/>
              <a:t>ד'/שבט/תשפ"ב</a:t>
            </a:fld>
            <a:endParaRPr lang="he-IL"/>
          </a:p>
        </p:txBody>
      </p:sp>
      <p:sp>
        <p:nvSpPr>
          <p:cNvPr id="5" name="מציין מיקום של כותרת תחתונה 4">
            <a:extLst>
              <a:ext uri="{FF2B5EF4-FFF2-40B4-BE49-F238E27FC236}">
                <a16:creationId xmlns:a16="http://schemas.microsoft.com/office/drawing/2014/main" id="{13001B23-6A3F-4482-969C-469620745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BB80836-751E-47DE-AAC3-101ACD7D0B3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F252622-A3AA-4B21-9528-98F3BE4FD1E0}" type="slidenum">
              <a:rPr lang="he-IL" smtClean="0"/>
              <a:t>‹#›</a:t>
            </a:fld>
            <a:endParaRPr lang="he-IL"/>
          </a:p>
        </p:txBody>
      </p:sp>
    </p:spTree>
    <p:extLst>
      <p:ext uri="{BB962C8B-B14F-4D97-AF65-F5344CB8AC3E}">
        <p14:creationId xmlns:p14="http://schemas.microsoft.com/office/powerpoint/2010/main" val="1932944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4B750C81-A53D-44D3-92AC-CF7D48B98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3" name="תמונה 2">
            <a:extLst>
              <a:ext uri="{FF2B5EF4-FFF2-40B4-BE49-F238E27FC236}">
                <a16:creationId xmlns:a16="http://schemas.microsoft.com/office/drawing/2014/main" id="{13BC106A-09BB-49BE-8CE7-9A2CC6ECB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186" y="-124522"/>
            <a:ext cx="6849514" cy="6976810"/>
          </a:xfrm>
          <a:prstGeom prst="rect">
            <a:avLst/>
          </a:prstGeom>
        </p:spPr>
      </p:pic>
    </p:spTree>
    <p:extLst>
      <p:ext uri="{BB962C8B-B14F-4D97-AF65-F5344CB8AC3E}">
        <p14:creationId xmlns:p14="http://schemas.microsoft.com/office/powerpoint/2010/main" val="116830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CD29"/>
        </a:solidFill>
        <a:effectLst/>
      </p:bgPr>
    </p:bg>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06B8E381-57D0-FD43-A0BE-E2D79D9FA4A1}"/>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42845" r="46662" b="45244"/>
          <a:stretch/>
        </p:blipFill>
        <p:spPr>
          <a:xfrm>
            <a:off x="6164466" y="4191600"/>
            <a:ext cx="6027534"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32" y="536148"/>
            <a:ext cx="8425381" cy="5785703"/>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1033423" y="1984594"/>
            <a:ext cx="5428337" cy="3259418"/>
          </a:xfrm>
          <a:prstGeom prst="rect">
            <a:avLst/>
          </a:prstGeom>
          <a:noFill/>
          <a:ln>
            <a:noFill/>
          </a:ln>
          <a:effectLst/>
        </p:spPr>
        <p:txBody>
          <a:bodyPr wrap="square" rtlCol="1" anchor="ctr">
            <a:spAutoFit/>
          </a:bodyPr>
          <a:lstStyle/>
          <a:p>
            <a:pPr>
              <a:lnSpc>
                <a:spcPct val="107000"/>
              </a:lnSpc>
              <a:spcAft>
                <a:spcPts val="800"/>
              </a:spcAft>
            </a:pPr>
            <a:r>
              <a:rPr lang="he-IL" dirty="0">
                <a:latin typeface="Afek 1.5 AAA Light" panose="00000400000000000000" pitchFamily="50" charset="-79"/>
                <a:cs typeface="Afek 1.5 AAA Light" panose="00000400000000000000" pitchFamily="50" charset="-79"/>
              </a:rPr>
              <a:t>... לא להיכנס עמו כלל </a:t>
            </a:r>
            <a:r>
              <a:rPr lang="he-IL" dirty="0" err="1">
                <a:latin typeface="Afek 1.5 AAA Light" panose="00000400000000000000" pitchFamily="50" charset="-79"/>
                <a:cs typeface="Afek 1.5 AAA Light" panose="00000400000000000000" pitchFamily="50" charset="-79"/>
              </a:rPr>
              <a:t>בשקלא</a:t>
            </a:r>
            <a:r>
              <a:rPr lang="he-IL" dirty="0">
                <a:latin typeface="Afek 1.5 AAA Light" panose="00000400000000000000" pitchFamily="50" charset="-79"/>
                <a:cs typeface="Afek 1.5 AAA Light" panose="00000400000000000000" pitchFamily="50" charset="-79"/>
              </a:rPr>
              <a:t> וטריא (במשא ומתן – בדיון) ... </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וכיון שמעט אור דוחה הרבה חשך – פשוט, שהעבודה בתורה </a:t>
            </a:r>
            <a:r>
              <a:rPr lang="he-IL" dirty="0" err="1">
                <a:latin typeface="Afek 1.5 AAA Light" panose="00000400000000000000" pitchFamily="50" charset="-79"/>
                <a:cs typeface="Afek 1.5 AAA Light" panose="00000400000000000000" pitchFamily="50" charset="-79"/>
              </a:rPr>
              <a:t>ומצוותי'ה</a:t>
            </a:r>
            <a:r>
              <a:rPr lang="he-IL" dirty="0">
                <a:latin typeface="Afek 1.5 AAA Light" panose="00000400000000000000" pitchFamily="50" charset="-79"/>
                <a:cs typeface="Afek 1.5 AAA Light" panose="00000400000000000000" pitchFamily="50" charset="-79"/>
              </a:rPr>
              <a:t> באופן ישר מועילה יותר מאשר דיחוי החשך ע"י שקלא וטריא עם היצר הרע, </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ועל פי זה מובן גם כן ההכרח להרבות בלימוד פנימיות התורה - המביא לאהבתו וליראתו...</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p:txBody>
      </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611332" y="1531072"/>
            <a:ext cx="8375328" cy="8375328"/>
          </a:xfrm>
          <a:prstGeom prst="rect">
            <a:avLst/>
          </a:prstGeom>
        </p:spPr>
      </p:pic>
      <p:pic>
        <p:nvPicPr>
          <p:cNvPr id="6" name="תמונה 5">
            <a:extLst>
              <a:ext uri="{FF2B5EF4-FFF2-40B4-BE49-F238E27FC236}">
                <a16:creationId xmlns:a16="http://schemas.microsoft.com/office/drawing/2014/main" id="{334552F8-1AD3-2746-98D9-744B3AF45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0449" y="382942"/>
            <a:ext cx="3677650" cy="3659811"/>
          </a:xfrm>
          <a:prstGeom prst="rect">
            <a:avLst/>
          </a:prstGeom>
        </p:spPr>
      </p:pic>
      <p:sp>
        <p:nvSpPr>
          <p:cNvPr id="7" name="תיבת טקסט 6">
            <a:extLst>
              <a:ext uri="{FF2B5EF4-FFF2-40B4-BE49-F238E27FC236}">
                <a16:creationId xmlns:a16="http://schemas.microsoft.com/office/drawing/2014/main" id="{8EC18BF2-20B4-184A-892A-808E664B054E}"/>
              </a:ext>
            </a:extLst>
          </p:cNvPr>
          <p:cNvSpPr txBox="1"/>
          <p:nvPr/>
        </p:nvSpPr>
        <p:spPr>
          <a:xfrm>
            <a:off x="8306732" y="1243415"/>
            <a:ext cx="3045083" cy="2554545"/>
          </a:xfrm>
          <a:prstGeom prst="rect">
            <a:avLst/>
          </a:prstGeom>
          <a:noFill/>
        </p:spPr>
        <p:txBody>
          <a:bodyPr wrap="square" rtlCol="1">
            <a:spAutoFit/>
          </a:bodyPr>
          <a:lstStyle/>
          <a:p>
            <a:pPr algn="ctr"/>
            <a:r>
              <a:rPr lang="he-IL" sz="3200" dirty="0">
                <a:solidFill>
                  <a:schemeClr val="bg1"/>
                </a:solidFill>
                <a:latin typeface="Klugman FM" pitchFamily="2" charset="-79"/>
                <a:cs typeface="Klugman FM" pitchFamily="2" charset="-79"/>
              </a:rPr>
              <a:t>ובמכתב נוסף הרבי מפרט, באילו מחשבות אחרות נעסיק את עצמנו כדי לגרש את מחשבות היצר:</a:t>
            </a:r>
          </a:p>
          <a:p>
            <a:pPr algn="ctr"/>
            <a:endParaRPr lang="he-IL" sz="3200" dirty="0">
              <a:solidFill>
                <a:schemeClr val="bg1"/>
              </a:solidFill>
              <a:latin typeface="Klugman FM" pitchFamily="2" charset="-79"/>
              <a:cs typeface="Klugman FM" pitchFamily="2" charset="-79"/>
            </a:endParaRPr>
          </a:p>
        </p:txBody>
      </p:sp>
      <p:pic>
        <p:nvPicPr>
          <p:cNvPr id="11" name="תמונה 10">
            <a:extLst>
              <a:ext uri="{FF2B5EF4-FFF2-40B4-BE49-F238E27FC236}">
                <a16:creationId xmlns:a16="http://schemas.microsoft.com/office/drawing/2014/main" id="{538FF030-B67C-2D40-9506-2B44EDB25F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325741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C9B08119-F014-A84F-A334-9BBFA6029779}"/>
              </a:ext>
            </a:extLst>
          </p:cNvPr>
          <p:cNvPicPr>
            <a:picLocks noChangeAspect="1"/>
          </p:cNvPicPr>
          <p:nvPr/>
        </p:nvPicPr>
        <p:blipFill rotWithShape="1">
          <a:blip r:embed="rId2">
            <a:extLst>
              <a:ext uri="{28A0092B-C50C-407E-A947-70E740481C1C}">
                <a14:useLocalDpi xmlns:a14="http://schemas.microsoft.com/office/drawing/2010/main" val="0"/>
              </a:ext>
            </a:extLst>
          </a:blip>
          <a:srcRect t="68112" r="18641"/>
          <a:stretch/>
        </p:blipFill>
        <p:spPr>
          <a:xfrm>
            <a:off x="0" y="0"/>
            <a:ext cx="12192000" cy="6858000"/>
          </a:xfrm>
          <a:prstGeom prst="rect">
            <a:avLst/>
          </a:prstGeom>
        </p:spPr>
      </p:pic>
      <p:sp>
        <p:nvSpPr>
          <p:cNvPr id="6" name="הסבר מלבני מעוגל 5">
            <a:extLst>
              <a:ext uri="{FF2B5EF4-FFF2-40B4-BE49-F238E27FC236}">
                <a16:creationId xmlns:a16="http://schemas.microsoft.com/office/drawing/2014/main" id="{CED78743-D9AC-2E45-9A0E-8C63A4CBB95D}"/>
              </a:ext>
            </a:extLst>
          </p:cNvPr>
          <p:cNvSpPr/>
          <p:nvPr/>
        </p:nvSpPr>
        <p:spPr>
          <a:xfrm>
            <a:off x="2670048" y="461416"/>
            <a:ext cx="6851904" cy="2313320"/>
          </a:xfrm>
          <a:prstGeom prst="wedgeRoundRectCallout">
            <a:avLst>
              <a:gd name="adj1" fmla="val 45955"/>
              <a:gd name="adj2" fmla="val 7324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tx1"/>
                </a:solidFill>
                <a:latin typeface="Afek 1.5 AAA Light" panose="00000400000000000000" pitchFamily="50" charset="-79"/>
                <a:cs typeface="Afek 1.5 AAA Light" panose="00000400000000000000" pitchFamily="50" charset="-79"/>
              </a:rPr>
              <a:t>אז... עכשיו אני יודעת, </a:t>
            </a:r>
            <a:r>
              <a:rPr lang="he-IL" sz="2000" b="1" dirty="0">
                <a:solidFill>
                  <a:schemeClr val="tx1"/>
                </a:solidFill>
                <a:latin typeface="Afek 1.5 AAA Light" panose="00000400000000000000" pitchFamily="50" charset="-79"/>
                <a:cs typeface="Afek 1.5 AAA Light" panose="00000400000000000000" pitchFamily="50" charset="-79"/>
              </a:rPr>
              <a:t>שיש לי את הכוחות להתגבר</a:t>
            </a:r>
            <a:r>
              <a:rPr lang="he-IL" sz="2000" dirty="0">
                <a:solidFill>
                  <a:schemeClr val="tx1"/>
                </a:solidFill>
                <a:latin typeface="Afek 1.5 AAA Light" panose="00000400000000000000" pitchFamily="50" charset="-79"/>
                <a:cs typeface="Afek 1.5 AAA Light" panose="00000400000000000000" pitchFamily="50" charset="-79"/>
              </a:rPr>
              <a:t>, אני גם </a:t>
            </a:r>
            <a:r>
              <a:rPr lang="he-IL" sz="2000" b="1" dirty="0">
                <a:solidFill>
                  <a:schemeClr val="tx1"/>
                </a:solidFill>
                <a:latin typeface="Afek 1.5 AAA Light" panose="00000400000000000000" pitchFamily="50" charset="-79"/>
                <a:cs typeface="Afek 1.5 AAA Light" panose="00000400000000000000" pitchFamily="50" charset="-79"/>
              </a:rPr>
              <a:t>בטוחה שאתגבר בע"ה</a:t>
            </a:r>
            <a:r>
              <a:rPr lang="he-IL" sz="2000" dirty="0">
                <a:solidFill>
                  <a:schemeClr val="tx1"/>
                </a:solidFill>
                <a:latin typeface="Afek 1.5 AAA Light" panose="00000400000000000000" pitchFamily="50" charset="-79"/>
                <a:cs typeface="Afek 1.5 AAA Light" panose="00000400000000000000" pitchFamily="50" charset="-79"/>
              </a:rPr>
              <a:t>, וזה אפילו יעצים את הכוחות שלי!! </a:t>
            </a:r>
          </a:p>
          <a:p>
            <a:r>
              <a:rPr lang="he-IL" sz="2000" dirty="0">
                <a:solidFill>
                  <a:schemeClr val="tx1"/>
                </a:solidFill>
                <a:latin typeface="Afek 1.5 AAA Light" panose="00000400000000000000" pitchFamily="50" charset="-79"/>
                <a:cs typeface="Afek 1.5 AAA Light" panose="00000400000000000000" pitchFamily="50" charset="-79"/>
              </a:rPr>
              <a:t>מה שעלי לעשות זה </a:t>
            </a:r>
            <a:r>
              <a:rPr lang="he-IL" sz="2000" b="1" dirty="0">
                <a:solidFill>
                  <a:schemeClr val="tx1"/>
                </a:solidFill>
                <a:latin typeface="Afek 1.5 AAA Light" panose="00000400000000000000" pitchFamily="50" charset="-79"/>
                <a:cs typeface="Afek 1.5 AAA Light" panose="00000400000000000000" pitchFamily="50" charset="-79"/>
              </a:rPr>
              <a:t>להתעלם מקולותיו של היצר</a:t>
            </a:r>
            <a:r>
              <a:rPr lang="he-IL" sz="2000" dirty="0">
                <a:solidFill>
                  <a:schemeClr val="tx1"/>
                </a:solidFill>
                <a:latin typeface="Afek 1.5 AAA Light" panose="00000400000000000000" pitchFamily="50" charset="-79"/>
                <a:cs typeface="Afek 1.5 AAA Light" panose="00000400000000000000" pitchFamily="50" charset="-79"/>
              </a:rPr>
              <a:t>... לא סתם להתעלם מהמחשבות והדרישות הבלתי רצויות... אלא גם למלא את המחשבה שלי בתוכן רצוי, </a:t>
            </a:r>
            <a:r>
              <a:rPr lang="he-IL" sz="2000" b="1" dirty="0">
                <a:solidFill>
                  <a:schemeClr val="tx1"/>
                </a:solidFill>
                <a:latin typeface="Afek 1.5 AAA Light" panose="00000400000000000000" pitchFamily="50" charset="-79"/>
                <a:cs typeface="Afek 1.5 AAA Light" panose="00000400000000000000" pitchFamily="50" charset="-79"/>
              </a:rPr>
              <a:t>ולפעול בענייני תורה ומצוות</a:t>
            </a:r>
            <a:r>
              <a:rPr lang="he-IL" sz="2000" dirty="0">
                <a:solidFill>
                  <a:schemeClr val="tx1"/>
                </a:solidFill>
                <a:latin typeface="Afek 1.5 AAA Light" panose="00000400000000000000" pitchFamily="50" charset="-79"/>
                <a:cs typeface="Afek 1.5 AAA Light" panose="00000400000000000000" pitchFamily="50" charset="-79"/>
              </a:rPr>
              <a:t>, להדליק אור גדול!</a:t>
            </a:r>
          </a:p>
        </p:txBody>
      </p:sp>
      <p:pic>
        <p:nvPicPr>
          <p:cNvPr id="5" name="תמונה 4">
            <a:extLst>
              <a:ext uri="{FF2B5EF4-FFF2-40B4-BE49-F238E27FC236}">
                <a16:creationId xmlns:a16="http://schemas.microsoft.com/office/drawing/2014/main" id="{D57B2EB6-4E7A-1341-B484-66ED4658A9A6}"/>
              </a:ext>
            </a:extLst>
          </p:cNvPr>
          <p:cNvPicPr>
            <a:picLocks noChangeAspect="1"/>
          </p:cNvPicPr>
          <p:nvPr/>
        </p:nvPicPr>
        <p:blipFill rotWithShape="1">
          <a:blip r:embed="rId3">
            <a:clrChange>
              <a:clrFrom>
                <a:srgbClr val="FFE226"/>
              </a:clrFrom>
              <a:clrTo>
                <a:srgbClr val="FFE226">
                  <a:alpha val="0"/>
                </a:srgbClr>
              </a:clrTo>
            </a:clrChange>
            <a:extLst>
              <a:ext uri="{28A0092B-C50C-407E-A947-70E740481C1C}">
                <a14:useLocalDpi xmlns:a14="http://schemas.microsoft.com/office/drawing/2010/main" val="0"/>
              </a:ext>
            </a:extLst>
          </a:blip>
          <a:srcRect l="24881" t="57067" r="50000"/>
          <a:stretch/>
        </p:blipFill>
        <p:spPr>
          <a:xfrm>
            <a:off x="8737326" y="612760"/>
            <a:ext cx="3454673" cy="5403992"/>
          </a:xfrm>
          <a:prstGeom prst="rect">
            <a:avLst/>
          </a:prstGeom>
        </p:spPr>
      </p:pic>
      <p:pic>
        <p:nvPicPr>
          <p:cNvPr id="7" name="Picture 2">
            <a:extLst>
              <a:ext uri="{FF2B5EF4-FFF2-40B4-BE49-F238E27FC236}">
                <a16:creationId xmlns:a16="http://schemas.microsoft.com/office/drawing/2014/main" id="{C8E05A2B-DA35-914B-BF7C-2AF9F7B82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36" y="1478949"/>
            <a:ext cx="3052339" cy="5177487"/>
          </a:xfrm>
          <a:prstGeom prst="rect">
            <a:avLst/>
          </a:prstGeom>
          <a:noFill/>
          <a:extLst>
            <a:ext uri="{909E8E84-426E-40DD-AFC4-6F175D3DCCD1}">
              <a14:hiddenFill xmlns:a14="http://schemas.microsoft.com/office/drawing/2010/main">
                <a:solidFill>
                  <a:srgbClr val="FFFFFF"/>
                </a:solidFill>
              </a14:hiddenFill>
            </a:ext>
          </a:extLst>
        </p:spPr>
      </p:pic>
      <p:sp>
        <p:nvSpPr>
          <p:cNvPr id="11" name="הסבר מלבני מעוגל 10">
            <a:extLst>
              <a:ext uri="{FF2B5EF4-FFF2-40B4-BE49-F238E27FC236}">
                <a16:creationId xmlns:a16="http://schemas.microsoft.com/office/drawing/2014/main" id="{DED7C177-1640-E14E-8574-04DC9482234B}"/>
              </a:ext>
            </a:extLst>
          </p:cNvPr>
          <p:cNvSpPr/>
          <p:nvPr/>
        </p:nvSpPr>
        <p:spPr>
          <a:xfrm>
            <a:off x="3339029" y="5096011"/>
            <a:ext cx="6182923" cy="688169"/>
          </a:xfrm>
          <a:prstGeom prst="wedgeRoundRectCallout">
            <a:avLst>
              <a:gd name="adj1" fmla="val 54837"/>
              <a:gd name="adj2" fmla="val -173311"/>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tx1"/>
                </a:solidFill>
                <a:latin typeface="Afek 1.5 AAA Light" panose="00000400000000000000" pitchFamily="50" charset="-79"/>
                <a:cs typeface="Afek 1.5 AAA Light" panose="00000400000000000000" pitchFamily="50" charset="-79"/>
              </a:rPr>
              <a:t>פשוט לסנוור את היצר הרע עד שיאלץ לברוח...</a:t>
            </a:r>
          </a:p>
        </p:txBody>
      </p:sp>
      <p:sp>
        <p:nvSpPr>
          <p:cNvPr id="8" name="הסבר מלבני מעוגל 7">
            <a:extLst>
              <a:ext uri="{FF2B5EF4-FFF2-40B4-BE49-F238E27FC236}">
                <a16:creationId xmlns:a16="http://schemas.microsoft.com/office/drawing/2014/main" id="{37ACD7FE-37F8-6543-8BB4-C54062865BB4}"/>
              </a:ext>
            </a:extLst>
          </p:cNvPr>
          <p:cNvSpPr/>
          <p:nvPr/>
        </p:nvSpPr>
        <p:spPr>
          <a:xfrm>
            <a:off x="2958627" y="3444633"/>
            <a:ext cx="5778698" cy="913513"/>
          </a:xfrm>
          <a:prstGeom prst="wedgeRoundRectCallout">
            <a:avLst>
              <a:gd name="adj1" fmla="val -58625"/>
              <a:gd name="adj2" fmla="val -4453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Afek 1.5 AAA Light" panose="00000400000000000000" pitchFamily="50" charset="-79"/>
                <a:cs typeface="Afek 1.5 AAA Light" panose="00000400000000000000" pitchFamily="50" charset="-79"/>
              </a:rPr>
              <a:t>ובעיקר בעיון בתורת החסידות, כמו תניא, למשל, שהיא האור הגדול ביותר!</a:t>
            </a:r>
          </a:p>
        </p:txBody>
      </p:sp>
      <p:pic>
        <p:nvPicPr>
          <p:cNvPr id="12" name="תמונה 11">
            <a:extLst>
              <a:ext uri="{FF2B5EF4-FFF2-40B4-BE49-F238E27FC236}">
                <a16:creationId xmlns:a16="http://schemas.microsoft.com/office/drawing/2014/main" id="{7920A06C-BEAC-B44A-8709-3B15E37F1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2716377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C1CB"/>
        </a:solidFill>
        <a:effectLst/>
      </p:bgPr>
    </p:bg>
    <p:spTree>
      <p:nvGrpSpPr>
        <p:cNvPr id="1" name=""/>
        <p:cNvGrpSpPr/>
        <p:nvPr/>
      </p:nvGrpSpPr>
      <p:grpSpPr>
        <a:xfrm>
          <a:off x="0" y="0"/>
          <a:ext cx="0" cy="0"/>
          <a:chOff x="0" y="0"/>
          <a:chExt cx="0" cy="0"/>
        </a:xfrm>
      </p:grpSpPr>
      <p:pic>
        <p:nvPicPr>
          <p:cNvPr id="7" name="תמונה 6" descr="תמונה שמכילה נשק&#10;&#10;התיאור נוצר באופן אוטומטי">
            <a:extLst>
              <a:ext uri="{FF2B5EF4-FFF2-40B4-BE49-F238E27FC236}">
                <a16:creationId xmlns:a16="http://schemas.microsoft.com/office/drawing/2014/main" id="{A2884A52-DF00-490F-856F-1CF842583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22789">
            <a:off x="967149" y="2819315"/>
            <a:ext cx="5797302" cy="3248059"/>
          </a:xfrm>
          <a:prstGeom prst="rect">
            <a:avLst/>
          </a:prstGeom>
        </p:spPr>
      </p:pic>
      <p:pic>
        <p:nvPicPr>
          <p:cNvPr id="9" name="תמונה 8">
            <a:extLst>
              <a:ext uri="{FF2B5EF4-FFF2-40B4-BE49-F238E27FC236}">
                <a16:creationId xmlns:a16="http://schemas.microsoft.com/office/drawing/2014/main" id="{95FA978E-E02C-4D07-8F55-63042A6F3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710">
            <a:off x="6814889" y="278617"/>
            <a:ext cx="4680177" cy="4427840"/>
          </a:xfrm>
          <a:prstGeom prst="rect">
            <a:avLst/>
          </a:prstGeom>
        </p:spPr>
      </p:pic>
      <p:sp>
        <p:nvSpPr>
          <p:cNvPr id="10" name="תיבת טקסט 9">
            <a:extLst>
              <a:ext uri="{FF2B5EF4-FFF2-40B4-BE49-F238E27FC236}">
                <a16:creationId xmlns:a16="http://schemas.microsoft.com/office/drawing/2014/main" id="{6AD49296-173B-4B56-9463-23D07038F79F}"/>
              </a:ext>
            </a:extLst>
          </p:cNvPr>
          <p:cNvSpPr txBox="1"/>
          <p:nvPr/>
        </p:nvSpPr>
        <p:spPr>
          <a:xfrm>
            <a:off x="7739903" y="1037958"/>
            <a:ext cx="3563098" cy="2075312"/>
          </a:xfrm>
          <a:prstGeom prst="rect">
            <a:avLst/>
          </a:prstGeom>
          <a:noFill/>
          <a:ln>
            <a:noFill/>
          </a:ln>
          <a:effectLst/>
        </p:spPr>
        <p:txBody>
          <a:bodyPr wrap="square" rtlCol="1" anchor="ctr">
            <a:spAutoFit/>
          </a:bodyPr>
          <a:lstStyle/>
          <a:p>
            <a:pPr algn="ctr">
              <a:lnSpc>
                <a:spcPts val="2900"/>
              </a:lnSpc>
              <a:spcAft>
                <a:spcPts val="600"/>
              </a:spcAft>
            </a:pPr>
            <a:r>
              <a:rPr lang="he-IL" sz="2000" dirty="0">
                <a:latin typeface="Afek 1.5 AAA Light" panose="00000400000000000000" pitchFamily="50" charset="-79"/>
                <a:cs typeface="Afek 1.5 AAA Light" panose="00000400000000000000" pitchFamily="50" charset="-79"/>
              </a:rPr>
              <a:t>"...הֲרֵי זוֹ דֶּרֶךְ יְשָׁרָה וְקַלָּה לָבֹא לִידֵי קִיּוּם מִצְוַת "וְאָהַבְתָּ לְרֵעֲךָ כָּמוֹךָ" לְכָל נֶפֶשׁ מִיִּשְׂרָאֵל – לְמִגָּדוֹל וְעַד קָטָן... ועד קטן..." </a:t>
            </a:r>
          </a:p>
          <a:p>
            <a:pPr algn="ctr">
              <a:lnSpc>
                <a:spcPts val="2900"/>
              </a:lnSpc>
              <a:spcAft>
                <a:spcPts val="3000"/>
              </a:spcAft>
            </a:pPr>
            <a:r>
              <a:rPr lang="he-IL" sz="2000" dirty="0">
                <a:latin typeface="Afek 1.5 AAA Light" panose="00000400000000000000" pitchFamily="50" charset="-79"/>
                <a:cs typeface="Afek 1.5 AAA Light" panose="00000400000000000000" pitchFamily="50" charset="-79"/>
              </a:rPr>
              <a:t>כן... גם קטן...</a:t>
            </a:r>
          </a:p>
        </p:txBody>
      </p:sp>
      <p:pic>
        <p:nvPicPr>
          <p:cNvPr id="5" name="תמונה 4">
            <a:extLst>
              <a:ext uri="{FF2B5EF4-FFF2-40B4-BE49-F238E27FC236}">
                <a16:creationId xmlns:a16="http://schemas.microsoft.com/office/drawing/2014/main" id="{4F1C8984-F697-4BDC-8CE0-5315A1D2C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412" y="1247198"/>
            <a:ext cx="3247347" cy="5695530"/>
          </a:xfrm>
          <a:prstGeom prst="rect">
            <a:avLst/>
          </a:prstGeom>
        </p:spPr>
      </p:pic>
    </p:spTree>
    <p:extLst>
      <p:ext uri="{BB962C8B-B14F-4D97-AF65-F5344CB8AC3E}">
        <p14:creationId xmlns:p14="http://schemas.microsoft.com/office/powerpoint/2010/main" val="169390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980DF77-B043-400D-8C09-5421E5898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87146" y="-2791144"/>
            <a:ext cx="6923803" cy="12298098"/>
          </a:xfrm>
          <a:prstGeom prst="rect">
            <a:avLst/>
          </a:prstGeom>
        </p:spPr>
      </p:pic>
      <p:pic>
        <p:nvPicPr>
          <p:cNvPr id="4" name="תמונה 3">
            <a:extLst>
              <a:ext uri="{FF2B5EF4-FFF2-40B4-BE49-F238E27FC236}">
                <a16:creationId xmlns:a16="http://schemas.microsoft.com/office/drawing/2014/main" id="{FDDAC62D-5BB8-405B-BF2B-8F63CD98A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
        <p:nvSpPr>
          <p:cNvPr id="5" name="תיבת טקסט 4">
            <a:extLst>
              <a:ext uri="{FF2B5EF4-FFF2-40B4-BE49-F238E27FC236}">
                <a16:creationId xmlns:a16="http://schemas.microsoft.com/office/drawing/2014/main" id="{5EDF0C7F-DF98-4CDA-B9FF-975C2531A6FF}"/>
              </a:ext>
            </a:extLst>
          </p:cNvPr>
          <p:cNvSpPr txBox="1"/>
          <p:nvPr/>
        </p:nvSpPr>
        <p:spPr>
          <a:xfrm>
            <a:off x="1955799" y="2509103"/>
            <a:ext cx="8280402" cy="1744195"/>
          </a:xfrm>
          <a:prstGeom prst="rect">
            <a:avLst/>
          </a:prstGeom>
          <a:noFill/>
          <a:ln>
            <a:noFill/>
          </a:ln>
          <a:effectLst/>
        </p:spPr>
        <p:txBody>
          <a:bodyPr wrap="square" rtlCol="1" anchor="ctr">
            <a:spAutoFit/>
          </a:bodyPr>
          <a:lstStyle/>
          <a:p>
            <a:pPr algn="ctr">
              <a:lnSpc>
                <a:spcPct val="107000"/>
              </a:lnSpc>
              <a:spcAft>
                <a:spcPts val="800"/>
              </a:spcAft>
            </a:pPr>
            <a:r>
              <a:rPr lang="he-IL" sz="3200" dirty="0">
                <a:latin typeface="Afek 1.5 AAA" panose="00000500000000000000" pitchFamily="50" charset="-79"/>
                <a:cs typeface="Afek 1.5 AAA" panose="00000500000000000000" pitchFamily="50" charset="-79"/>
              </a:rPr>
              <a:t>ומי מכן תרצה לשתף אותנו באיזה מאבק שלה, </a:t>
            </a:r>
          </a:p>
          <a:p>
            <a:pPr algn="ctr">
              <a:lnSpc>
                <a:spcPct val="107000"/>
              </a:lnSpc>
              <a:spcAft>
                <a:spcPts val="800"/>
              </a:spcAft>
            </a:pPr>
            <a:r>
              <a:rPr lang="he-IL" sz="3200" dirty="0">
                <a:latin typeface="Afek 1.5 AAA" panose="00000500000000000000" pitchFamily="50" charset="-79"/>
                <a:cs typeface="Afek 1.5 AAA" panose="00000500000000000000" pitchFamily="50" charset="-79"/>
              </a:rPr>
              <a:t>וכיצד דברי הרבי במכתבים שלמדנו יכולים לסייע בהתמודדות?</a:t>
            </a:r>
          </a:p>
        </p:txBody>
      </p:sp>
    </p:spTree>
    <p:extLst>
      <p:ext uri="{BB962C8B-B14F-4D97-AF65-F5344CB8AC3E}">
        <p14:creationId xmlns:p14="http://schemas.microsoft.com/office/powerpoint/2010/main" val="244265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טקסט&#10;&#10;התיאור נוצר באופן אוטומטי">
            <a:extLst>
              <a:ext uri="{FF2B5EF4-FFF2-40B4-BE49-F238E27FC236}">
                <a16:creationId xmlns:a16="http://schemas.microsoft.com/office/drawing/2014/main" id="{4B8F3B08-6BC8-4F6F-9283-B2059728D4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תמונה 3">
            <a:extLst>
              <a:ext uri="{FF2B5EF4-FFF2-40B4-BE49-F238E27FC236}">
                <a16:creationId xmlns:a16="http://schemas.microsoft.com/office/drawing/2014/main" id="{D62EB746-AE3D-46CE-BF03-910F894A1139}"/>
              </a:ext>
            </a:extLst>
          </p:cNvPr>
          <p:cNvPicPr>
            <a:picLocks noChangeAspect="1"/>
          </p:cNvPicPr>
          <p:nvPr/>
        </p:nvPicPr>
        <p:blipFill rotWithShape="1">
          <a:blip r:embed="rId5">
            <a:extLst>
              <a:ext uri="{28A0092B-C50C-407E-A947-70E740481C1C}">
                <a14:useLocalDpi xmlns:a14="http://schemas.microsoft.com/office/drawing/2010/main" val="0"/>
              </a:ext>
            </a:extLst>
          </a:blip>
          <a:srcRect l="4455" t="4455" r="4453" b="4453"/>
          <a:stretch/>
        </p:blipFill>
        <p:spPr>
          <a:xfrm>
            <a:off x="0" y="0"/>
            <a:ext cx="12192000" cy="6858000"/>
          </a:xfrm>
          <a:prstGeom prst="rect">
            <a:avLst/>
          </a:prstGeom>
        </p:spPr>
      </p:pic>
      <p:pic>
        <p:nvPicPr>
          <p:cNvPr id="5" name="תמונה 4">
            <a:extLst>
              <a:ext uri="{FF2B5EF4-FFF2-40B4-BE49-F238E27FC236}">
                <a16:creationId xmlns:a16="http://schemas.microsoft.com/office/drawing/2014/main" id="{C030C864-BA91-4F3C-904D-8FE27CE18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3673" y="2028540"/>
            <a:ext cx="7684654" cy="2800921"/>
          </a:xfrm>
          <a:prstGeom prst="rect">
            <a:avLst/>
          </a:prstGeom>
        </p:spPr>
      </p:pic>
      <p:pic>
        <p:nvPicPr>
          <p:cNvPr id="6" name="תמונה 5">
            <a:extLst>
              <a:ext uri="{FF2B5EF4-FFF2-40B4-BE49-F238E27FC236}">
                <a16:creationId xmlns:a16="http://schemas.microsoft.com/office/drawing/2014/main" id="{AFDD9250-3ED8-4A40-A403-81A4A9930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75" y="-65810"/>
            <a:ext cx="1670750" cy="1701801"/>
          </a:xfrm>
          <a:prstGeom prst="rect">
            <a:avLst/>
          </a:prstGeom>
        </p:spPr>
      </p:pic>
      <p:sp>
        <p:nvSpPr>
          <p:cNvPr id="7" name="תיבת טקסט 6">
            <a:extLst>
              <a:ext uri="{FF2B5EF4-FFF2-40B4-BE49-F238E27FC236}">
                <a16:creationId xmlns:a16="http://schemas.microsoft.com/office/drawing/2014/main" id="{DC77EB6A-5C1D-453E-8E7B-D264DE0F366B}"/>
              </a:ext>
            </a:extLst>
          </p:cNvPr>
          <p:cNvSpPr txBox="1"/>
          <p:nvPr/>
        </p:nvSpPr>
        <p:spPr>
          <a:xfrm>
            <a:off x="3525981" y="2578209"/>
            <a:ext cx="5140037" cy="1846659"/>
          </a:xfrm>
          <a:prstGeom prst="rect">
            <a:avLst/>
          </a:prstGeom>
          <a:noFill/>
        </p:spPr>
        <p:txBody>
          <a:bodyPr wrap="square" rtlCol="1">
            <a:spAutoFit/>
          </a:bodyPr>
          <a:lstStyle/>
          <a:p>
            <a:pPr algn="ctr"/>
            <a:r>
              <a:rPr lang="he-IL" sz="6600" dirty="0">
                <a:solidFill>
                  <a:schemeClr val="bg1"/>
                </a:solidFill>
                <a:latin typeface="Klugman FM" panose="00000500000000000000" pitchFamily="50" charset="-79"/>
                <a:cs typeface="Klugman FM" panose="00000500000000000000" pitchFamily="50" charset="-79"/>
              </a:rPr>
              <a:t>שבוע נרות להאיר</a:t>
            </a:r>
          </a:p>
          <a:p>
            <a:pPr algn="ctr"/>
            <a:r>
              <a:rPr lang="he-IL" sz="4800" dirty="0">
                <a:solidFill>
                  <a:schemeClr val="bg1"/>
                </a:solidFill>
                <a:latin typeface="Klugman FM" panose="00000500000000000000" pitchFamily="50" charset="-79"/>
                <a:cs typeface="Klugman FM" panose="00000500000000000000" pitchFamily="50" charset="-79"/>
              </a:rPr>
              <a:t>יום ב'</a:t>
            </a:r>
          </a:p>
        </p:txBody>
      </p:sp>
      <p:pic>
        <p:nvPicPr>
          <p:cNvPr id="8" name="השביעין חביבין צלצול">
            <a:hlinkClick r:id="" action="ppaction://media"/>
            <a:extLst>
              <a:ext uri="{FF2B5EF4-FFF2-40B4-BE49-F238E27FC236}">
                <a16:creationId xmlns:a16="http://schemas.microsoft.com/office/drawing/2014/main" id="{125982BD-EF67-4FE5-891E-32761CD80B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1225" y="5654675"/>
            <a:ext cx="487362" cy="487363"/>
          </a:xfrm>
          <a:prstGeom prst="rect">
            <a:avLst/>
          </a:prstGeom>
        </p:spPr>
      </p:pic>
    </p:spTree>
    <p:extLst>
      <p:ext uri="{BB962C8B-B14F-4D97-AF65-F5344CB8AC3E}">
        <p14:creationId xmlns:p14="http://schemas.microsoft.com/office/powerpoint/2010/main" val="9006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2999F44-3081-9D44-B2E5-D05807EEF193}"/>
              </a:ext>
            </a:extLst>
          </p:cNvPr>
          <p:cNvPicPr>
            <a:picLocks noChangeAspect="1"/>
          </p:cNvPicPr>
          <p:nvPr/>
        </p:nvPicPr>
        <p:blipFill rotWithShape="1">
          <a:blip r:embed="rId2">
            <a:extLst>
              <a:ext uri="{28A0092B-C50C-407E-A947-70E740481C1C}">
                <a14:useLocalDpi xmlns:a14="http://schemas.microsoft.com/office/drawing/2010/main" val="0"/>
              </a:ext>
            </a:extLst>
          </a:blip>
          <a:srcRect r="18641"/>
          <a:stretch/>
        </p:blipFill>
        <p:spPr>
          <a:xfrm rot="5400000">
            <a:off x="2714122" y="-2619878"/>
            <a:ext cx="6858000" cy="12097756"/>
          </a:xfrm>
          <a:prstGeom prst="rect">
            <a:avLst/>
          </a:prstGeom>
        </p:spPr>
      </p:pic>
      <p:sp>
        <p:nvSpPr>
          <p:cNvPr id="13" name="הסבר מלבני מעוגל 12">
            <a:extLst>
              <a:ext uri="{FF2B5EF4-FFF2-40B4-BE49-F238E27FC236}">
                <a16:creationId xmlns:a16="http://schemas.microsoft.com/office/drawing/2014/main" id="{29C1F7A9-02F2-094A-AA89-200DE411210C}"/>
              </a:ext>
            </a:extLst>
          </p:cNvPr>
          <p:cNvSpPr/>
          <p:nvPr/>
        </p:nvSpPr>
        <p:spPr>
          <a:xfrm>
            <a:off x="3061699" y="534256"/>
            <a:ext cx="7787811" cy="2869129"/>
          </a:xfrm>
          <a:prstGeom prst="wedgeRoundRectCallout">
            <a:avLst>
              <a:gd name="adj1" fmla="val -53288"/>
              <a:gd name="adj2" fmla="val 24152"/>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tx1"/>
                </a:solidFill>
                <a:latin typeface="Afek 1.5 AAA Light" panose="00000400000000000000" pitchFamily="50" charset="-79"/>
                <a:cs typeface="Afek 1.5 AAA Light" panose="00000400000000000000" pitchFamily="50" charset="-79"/>
              </a:rPr>
              <a:t>את יודעת.... אחרי שלמדנו את המכתב, שבו הרבי מסביר בצורה כל כך בהירה את ההכרח לקיום המצוות, ודווקא מתוך קבלת העול והסמכות של הבורא, כדי להתמודד מול הפיתויים ה"מתוקים"... הבנתי, שכל הטענה שלי היא בעצם קולו של היצר הרע, שעלה מתוכי... </a:t>
            </a:r>
          </a:p>
          <a:p>
            <a:r>
              <a:rPr lang="he-IL" sz="2000" dirty="0">
                <a:solidFill>
                  <a:schemeClr val="tx1"/>
                </a:solidFill>
                <a:latin typeface="Afek 1.5 AAA Light" panose="00000400000000000000" pitchFamily="50" charset="-79"/>
                <a:cs typeface="Afek 1.5 AAA Light" panose="00000400000000000000" pitchFamily="50" charset="-79"/>
              </a:rPr>
              <a:t>הייתי שמחה מאוד לשמוע, אם יש מכתבים של הרבי, שמתייחסים גם להתמודדות שלנו עם היצר הרע...</a:t>
            </a:r>
          </a:p>
        </p:txBody>
      </p:sp>
      <p:sp>
        <p:nvSpPr>
          <p:cNvPr id="14" name="הסבר מלבני מעוגל 13">
            <a:extLst>
              <a:ext uri="{FF2B5EF4-FFF2-40B4-BE49-F238E27FC236}">
                <a16:creationId xmlns:a16="http://schemas.microsoft.com/office/drawing/2014/main" id="{196ADB3E-9460-E24A-BEFF-E461052F7A2D}"/>
              </a:ext>
            </a:extLst>
          </p:cNvPr>
          <p:cNvSpPr/>
          <p:nvPr/>
        </p:nvSpPr>
        <p:spPr>
          <a:xfrm>
            <a:off x="4633645" y="4087866"/>
            <a:ext cx="5628019" cy="2085654"/>
          </a:xfrm>
          <a:prstGeom prst="wedgeRoundRectCallout">
            <a:avLst>
              <a:gd name="adj1" fmla="val 57055"/>
              <a:gd name="adj2" fmla="val -39859"/>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err="1">
                <a:solidFill>
                  <a:schemeClr val="tx1"/>
                </a:solidFill>
                <a:latin typeface="Afek 1.5 AAA Light" panose="00000400000000000000" pitchFamily="50" charset="-79"/>
                <a:cs typeface="Afek 1.5 AAA Light" panose="00000400000000000000" pitchFamily="50" charset="-79"/>
              </a:rPr>
              <a:t>אואו</a:t>
            </a:r>
            <a:r>
              <a:rPr lang="he-IL" sz="2000" dirty="0">
                <a:solidFill>
                  <a:schemeClr val="tx1"/>
                </a:solidFill>
                <a:latin typeface="Afek 1.5 AAA Light" panose="00000400000000000000" pitchFamily="50" charset="-79"/>
                <a:cs typeface="Afek 1.5 AAA Light" panose="00000400000000000000" pitchFamily="50" charset="-79"/>
              </a:rPr>
              <a:t>.. אני בעצמי כבר ראיתי כמה מכתבים בנידון, ואני משערת, שישנם רבים כאלה.</a:t>
            </a:r>
          </a:p>
          <a:p>
            <a:r>
              <a:rPr lang="he-IL" sz="2000" dirty="0">
                <a:solidFill>
                  <a:schemeClr val="tx1"/>
                </a:solidFill>
                <a:latin typeface="Afek 1.5 AAA Light" panose="00000400000000000000" pitchFamily="50" charset="-79"/>
                <a:cs typeface="Afek 1.5 AAA Light" panose="00000400000000000000" pitchFamily="50" charset="-79"/>
              </a:rPr>
              <a:t>הנה לדוגמא מענה, שכתב הרבי לנערה, שפנתה אליו בעניין הזה בדיוק:</a:t>
            </a:r>
          </a:p>
        </p:txBody>
      </p:sp>
      <p:pic>
        <p:nvPicPr>
          <p:cNvPr id="4" name="תמונה 3">
            <a:extLst>
              <a:ext uri="{FF2B5EF4-FFF2-40B4-BE49-F238E27FC236}">
                <a16:creationId xmlns:a16="http://schemas.microsoft.com/office/drawing/2014/main" id="{821DB94F-11C0-674F-BA38-81210ADAD773}"/>
              </a:ext>
            </a:extLst>
          </p:cNvPr>
          <p:cNvPicPr>
            <a:picLocks noChangeAspect="1"/>
          </p:cNvPicPr>
          <p:nvPr/>
        </p:nvPicPr>
        <p:blipFill rotWithShape="1">
          <a:blip r:embed="rId3">
            <a:extLst>
              <a:ext uri="{28A0092B-C50C-407E-A947-70E740481C1C}">
                <a14:useLocalDpi xmlns:a14="http://schemas.microsoft.com/office/drawing/2010/main" val="0"/>
              </a:ext>
            </a:extLst>
          </a:blip>
          <a:srcRect t="1" r="77438" b="57516"/>
          <a:stretch/>
        </p:blipFill>
        <p:spPr>
          <a:xfrm>
            <a:off x="543404" y="1878718"/>
            <a:ext cx="2351609" cy="4052625"/>
          </a:xfrm>
          <a:prstGeom prst="rect">
            <a:avLst/>
          </a:prstGeom>
        </p:spPr>
      </p:pic>
      <p:pic>
        <p:nvPicPr>
          <p:cNvPr id="9" name="תמונה 8">
            <a:extLst>
              <a:ext uri="{FF2B5EF4-FFF2-40B4-BE49-F238E27FC236}">
                <a16:creationId xmlns:a16="http://schemas.microsoft.com/office/drawing/2014/main" id="{D8CC357F-B824-2641-AF33-48DDA638F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516" y="2784296"/>
            <a:ext cx="1785240" cy="3686405"/>
          </a:xfrm>
          <a:prstGeom prst="rect">
            <a:avLst/>
          </a:prstGeom>
        </p:spPr>
      </p:pic>
      <p:pic>
        <p:nvPicPr>
          <p:cNvPr id="15" name="תמונה 14">
            <a:extLst>
              <a:ext uri="{FF2B5EF4-FFF2-40B4-BE49-F238E27FC236}">
                <a16:creationId xmlns:a16="http://schemas.microsoft.com/office/drawing/2014/main" id="{FED0EA6B-6F3A-3C40-997E-C1C6ECA2C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32204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C1CB"/>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7A1AD28B-22B5-5D4D-96A0-DF0CC51FC16C}"/>
              </a:ext>
            </a:extLst>
          </p:cNvPr>
          <p:cNvPicPr>
            <a:picLocks noChangeAspect="1"/>
          </p:cNvPicPr>
          <p:nvPr/>
        </p:nvPicPr>
        <p:blipFill rotWithShape="1">
          <a:blip r:embed="rId2">
            <a:extLst>
              <a:ext uri="{28A0092B-C50C-407E-A947-70E740481C1C}">
                <a14:useLocalDpi xmlns:a14="http://schemas.microsoft.com/office/drawing/2010/main" val="0"/>
              </a:ext>
            </a:extLst>
          </a:blip>
          <a:srcRect l="41242" t="42845" b="45244"/>
          <a:stretch/>
        </p:blipFill>
        <p:spPr>
          <a:xfrm>
            <a:off x="-1" y="4220855"/>
            <a:ext cx="6640043"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36" y="-241589"/>
            <a:ext cx="8741664" cy="6514972"/>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4668859" y="642036"/>
            <a:ext cx="6776554" cy="5180842"/>
          </a:xfrm>
          <a:prstGeom prst="rect">
            <a:avLst/>
          </a:prstGeom>
          <a:noFill/>
          <a:ln>
            <a:noFill/>
          </a:ln>
          <a:effectLst/>
        </p:spPr>
        <p:txBody>
          <a:bodyPr wrap="square" rtlCol="1" anchor="ctr">
            <a:spAutoFit/>
          </a:bodyPr>
          <a:lstStyle/>
          <a:p>
            <a:pPr rtl="1">
              <a:lnSpc>
                <a:spcPct val="107000"/>
              </a:lnSpc>
              <a:spcAft>
                <a:spcPts val="800"/>
              </a:spcAft>
            </a:pPr>
            <a:r>
              <a:rPr lang="he-IL" dirty="0">
                <a:latin typeface="Afek 1.5 AAA Light" panose="00000400000000000000" pitchFamily="50" charset="-79"/>
                <a:cs typeface="Afek 1.5 AAA Light" panose="00000400000000000000" pitchFamily="50" charset="-79"/>
              </a:rPr>
              <a:t>ב"ה... תשל"ד</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הנערה מרת....</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גרינפילד פארק, ניו יורק</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ברכה ושלום!</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ביחס למה שאת כותבת אודות מאוויים ופיתויים של היצר הרע,</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לא מפתיע, שהיצר הרע לא שמח לראות יהודי, ובמיוחד יהודי צעיר בשנים המעצבות את חייו, שמתקדם בהתמדה בדרך ה', בהתאם להוראותיו של ה' בתורתו, תורת חיים - ומנסה בכל הדרכים להוריד אותו מן הפסים.</a:t>
            </a:r>
            <a:endParaRPr lang="en-US"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עם זאת, הדבר גם ברור לחלוטין שמכיוון שהקב"ה נתן ליהודי זה את התורה, </a:t>
            </a:r>
            <a:r>
              <a:rPr lang="he-IL" sz="2000" b="1" dirty="0">
                <a:latin typeface="Afek 1.5 AAA Light" panose="00000400000000000000" pitchFamily="50" charset="-79"/>
                <a:cs typeface="Afek 1.5 AAA Light" panose="00000400000000000000" pitchFamily="50" charset="-79"/>
              </a:rPr>
              <a:t>הוא נתן לו, ולה, את הכוחות הנחוצים לחיות לפיה ולהתגבר על הפיתויים של היצר הרע. יש אנשים שזה קל להם יותר, ולאחרים זה קשה יותר, אבל לכל אחד יש את היכולת המלאה ביותר לעשות זאת...</a:t>
            </a:r>
            <a:endParaRPr lang="en-US" sz="2000" b="1" dirty="0">
              <a:latin typeface="Afek 1.5 AAA Light" panose="00000400000000000000" pitchFamily="50" charset="-79"/>
              <a:cs typeface="Afek 1.5 AAA Light" panose="00000400000000000000" pitchFamily="50" charset="-79"/>
            </a:endParaRPr>
          </a:p>
          <a:p>
            <a:pPr rtl="1">
              <a:lnSpc>
                <a:spcPct val="107000"/>
              </a:lnSpc>
              <a:spcAft>
                <a:spcPts val="800"/>
              </a:spcAft>
            </a:pPr>
            <a:r>
              <a:rPr lang="he-IL" dirty="0">
                <a:latin typeface="Afek 1.5 AAA Light" panose="00000400000000000000" pitchFamily="50" charset="-79"/>
                <a:cs typeface="Afek 1.5 AAA Light" panose="00000400000000000000" pitchFamily="50" charset="-79"/>
              </a:rPr>
              <a:t> </a:t>
            </a:r>
            <a:endParaRPr lang="en-US" dirty="0">
              <a:latin typeface="Afek 1.5 AAA Light" panose="00000400000000000000" pitchFamily="50" charset="-79"/>
              <a:cs typeface="Afek 1.5 AAA Light" panose="00000400000000000000" pitchFamily="50" charset="-79"/>
            </a:endParaRPr>
          </a:p>
        </p:txBody>
      </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6" y="1405279"/>
            <a:ext cx="8375328" cy="8375328"/>
          </a:xfrm>
          <a:prstGeom prst="rect">
            <a:avLst/>
          </a:prstGeom>
        </p:spPr>
      </p:pic>
      <p:pic>
        <p:nvPicPr>
          <p:cNvPr id="11" name="תמונה 10">
            <a:extLst>
              <a:ext uri="{FF2B5EF4-FFF2-40B4-BE49-F238E27FC236}">
                <a16:creationId xmlns:a16="http://schemas.microsoft.com/office/drawing/2014/main" id="{CD467F09-1201-644E-8BF1-775DBC7F6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233571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47C34F2-0019-DB46-AD54-8607D20DE508}"/>
              </a:ext>
            </a:extLst>
          </p:cNvPr>
          <p:cNvPicPr>
            <a:picLocks noChangeAspect="1"/>
          </p:cNvPicPr>
          <p:nvPr/>
        </p:nvPicPr>
        <p:blipFill rotWithShape="1">
          <a:blip r:embed="rId2">
            <a:extLst>
              <a:ext uri="{28A0092B-C50C-407E-A947-70E740481C1C}">
                <a14:useLocalDpi xmlns:a14="http://schemas.microsoft.com/office/drawing/2010/main" val="0"/>
              </a:ext>
            </a:extLst>
          </a:blip>
          <a:srcRect l="65566"/>
          <a:stretch/>
        </p:blipFill>
        <p:spPr>
          <a:xfrm rot="5400000">
            <a:off x="2364305" y="-2352306"/>
            <a:ext cx="7463390" cy="12192001"/>
          </a:xfrm>
          <a:prstGeom prst="rect">
            <a:avLst/>
          </a:prstGeom>
        </p:spPr>
      </p:pic>
      <p:pic>
        <p:nvPicPr>
          <p:cNvPr id="5" name="תמונה 4">
            <a:extLst>
              <a:ext uri="{FF2B5EF4-FFF2-40B4-BE49-F238E27FC236}">
                <a16:creationId xmlns:a16="http://schemas.microsoft.com/office/drawing/2014/main" id="{D57B2EB6-4E7A-1341-B484-66ED4658A9A6}"/>
              </a:ext>
            </a:extLst>
          </p:cNvPr>
          <p:cNvPicPr>
            <a:picLocks noChangeAspect="1"/>
          </p:cNvPicPr>
          <p:nvPr/>
        </p:nvPicPr>
        <p:blipFill rotWithShape="1">
          <a:blip r:embed="rId3">
            <a:extLst>
              <a:ext uri="{28A0092B-C50C-407E-A947-70E740481C1C}">
                <a14:useLocalDpi xmlns:a14="http://schemas.microsoft.com/office/drawing/2010/main" val="0"/>
              </a:ext>
            </a:extLst>
          </a:blip>
          <a:srcRect l="23317" t="57067" r="50000"/>
          <a:stretch/>
        </p:blipFill>
        <p:spPr>
          <a:xfrm>
            <a:off x="8522208" y="612760"/>
            <a:ext cx="3669792" cy="5403992"/>
          </a:xfrm>
          <a:prstGeom prst="rect">
            <a:avLst/>
          </a:prstGeom>
        </p:spPr>
      </p:pic>
      <p:sp>
        <p:nvSpPr>
          <p:cNvPr id="6" name="הסבר מלבני מעוגל 5">
            <a:extLst>
              <a:ext uri="{FF2B5EF4-FFF2-40B4-BE49-F238E27FC236}">
                <a16:creationId xmlns:a16="http://schemas.microsoft.com/office/drawing/2014/main" id="{CED78743-D9AC-2E45-9A0E-8C63A4CBB95D}"/>
              </a:ext>
            </a:extLst>
          </p:cNvPr>
          <p:cNvSpPr/>
          <p:nvPr/>
        </p:nvSpPr>
        <p:spPr>
          <a:xfrm>
            <a:off x="1670302" y="612760"/>
            <a:ext cx="6851904" cy="1619449"/>
          </a:xfrm>
          <a:prstGeom prst="wedgeRoundRectCallout">
            <a:avLst>
              <a:gd name="adj1" fmla="val 45955"/>
              <a:gd name="adj2" fmla="val 7324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err="1">
                <a:solidFill>
                  <a:schemeClr val="tx1"/>
                </a:solidFill>
                <a:latin typeface="Afek 1.5 AAA Light" panose="00000400000000000000" pitchFamily="50" charset="-79"/>
                <a:cs typeface="Afek 1.5 AAA Light" panose="00000400000000000000" pitchFamily="50" charset="-79"/>
              </a:rPr>
              <a:t>טוווב</a:t>
            </a:r>
            <a:r>
              <a:rPr lang="he-IL" sz="2000" dirty="0">
                <a:solidFill>
                  <a:schemeClr val="tx1"/>
                </a:solidFill>
                <a:latin typeface="Afek 1.5 AAA Light" panose="00000400000000000000" pitchFamily="50" charset="-79"/>
                <a:cs typeface="Afek 1.5 AAA Light" panose="00000400000000000000" pitchFamily="50" charset="-79"/>
              </a:rPr>
              <a:t>... "נחמד" לדעת, שהיצר הרע לא שמח בהתקדמות שלי...</a:t>
            </a:r>
          </a:p>
          <a:p>
            <a:r>
              <a:rPr lang="he-IL" sz="2000" dirty="0">
                <a:solidFill>
                  <a:schemeClr val="tx1"/>
                </a:solidFill>
                <a:latin typeface="Afek 1.5 AAA Light" panose="00000400000000000000" pitchFamily="50" charset="-79"/>
                <a:cs typeface="Afek 1.5 AAA Light" panose="00000400000000000000" pitchFamily="50" charset="-79"/>
              </a:rPr>
              <a:t>ועוד יותר נחמד לדעת, שיש לי את הכוחות להתגבר עליו...</a:t>
            </a:r>
          </a:p>
          <a:p>
            <a:endParaRPr lang="he-IL" sz="2000" dirty="0">
              <a:solidFill>
                <a:schemeClr val="tx1"/>
              </a:solidFill>
              <a:latin typeface="Afek 1.5 AAA Light" panose="00000400000000000000" pitchFamily="50" charset="-79"/>
              <a:cs typeface="Afek 1.5 AAA Light" panose="00000400000000000000" pitchFamily="50" charset="-79"/>
            </a:endParaRPr>
          </a:p>
        </p:txBody>
      </p:sp>
      <p:pic>
        <p:nvPicPr>
          <p:cNvPr id="7" name="Picture 2">
            <a:extLst>
              <a:ext uri="{FF2B5EF4-FFF2-40B4-BE49-F238E27FC236}">
                <a16:creationId xmlns:a16="http://schemas.microsoft.com/office/drawing/2014/main" id="{C8E05A2B-DA35-914B-BF7C-2AF9F7B82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36" y="1478949"/>
            <a:ext cx="3052339" cy="5177487"/>
          </a:xfrm>
          <a:prstGeom prst="rect">
            <a:avLst/>
          </a:prstGeom>
          <a:noFill/>
          <a:extLst>
            <a:ext uri="{909E8E84-426E-40DD-AFC4-6F175D3DCCD1}">
              <a14:hiddenFill xmlns:a14="http://schemas.microsoft.com/office/drawing/2010/main">
                <a:solidFill>
                  <a:srgbClr val="FFFFFF"/>
                </a:solidFill>
              </a14:hiddenFill>
            </a:ext>
          </a:extLst>
        </p:spPr>
      </p:pic>
      <p:sp>
        <p:nvSpPr>
          <p:cNvPr id="8" name="הסבר מלבני מעוגל 7">
            <a:extLst>
              <a:ext uri="{FF2B5EF4-FFF2-40B4-BE49-F238E27FC236}">
                <a16:creationId xmlns:a16="http://schemas.microsoft.com/office/drawing/2014/main" id="{37ACD7FE-37F8-6543-8BB4-C54062865BB4}"/>
              </a:ext>
            </a:extLst>
          </p:cNvPr>
          <p:cNvSpPr/>
          <p:nvPr/>
        </p:nvSpPr>
        <p:spPr>
          <a:xfrm>
            <a:off x="3294182" y="3546727"/>
            <a:ext cx="4167322" cy="2158129"/>
          </a:xfrm>
          <a:prstGeom prst="wedgeRoundRectCallout">
            <a:avLst>
              <a:gd name="adj1" fmla="val -58625"/>
              <a:gd name="adj2" fmla="val -44536"/>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tx1"/>
                </a:solidFill>
                <a:latin typeface="Afek 1.5 AAA Light" panose="00000400000000000000" pitchFamily="50" charset="-79"/>
                <a:cs typeface="Afek 1.5 AAA Light" panose="00000400000000000000" pitchFamily="50" charset="-79"/>
              </a:rPr>
              <a:t>ולא רק זה – במכתב אחר הרבי אף מדגיש, שעלינו להיות גם בטוחים בניצחון, זאת בנוסף למודעות שלנו לכוחות שיש לנו:</a:t>
            </a:r>
          </a:p>
        </p:txBody>
      </p:sp>
      <p:pic>
        <p:nvPicPr>
          <p:cNvPr id="10" name="תמונה 9">
            <a:extLst>
              <a:ext uri="{FF2B5EF4-FFF2-40B4-BE49-F238E27FC236}">
                <a16:creationId xmlns:a16="http://schemas.microsoft.com/office/drawing/2014/main" id="{00C0E02D-CDC3-3F4D-BAB8-8E727D47D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4036967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CD29"/>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7A1AD28B-22B5-5D4D-96A0-DF0CC51FC16C}"/>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6727" t="42845" b="45244"/>
          <a:stretch/>
        </p:blipFill>
        <p:spPr>
          <a:xfrm>
            <a:off x="0" y="3720983"/>
            <a:ext cx="7150237"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336" y="621791"/>
            <a:ext cx="8741664" cy="4965041"/>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4668859" y="1641834"/>
            <a:ext cx="6776554" cy="3449470"/>
          </a:xfrm>
          <a:prstGeom prst="rect">
            <a:avLst/>
          </a:prstGeom>
          <a:noFill/>
          <a:ln>
            <a:noFill/>
          </a:ln>
          <a:effectLst/>
        </p:spPr>
        <p:txBody>
          <a:bodyPr wrap="square" rtlCol="1" anchor="ctr">
            <a:spAutoFit/>
          </a:bodyPr>
          <a:lstStyle/>
          <a:p>
            <a:pPr>
              <a:lnSpc>
                <a:spcPct val="107000"/>
              </a:lnSpc>
              <a:spcAft>
                <a:spcPts val="800"/>
              </a:spcAft>
            </a:pPr>
            <a:r>
              <a:rPr lang="he-IL" dirty="0">
                <a:latin typeface="Afek 1.5 AAA Light" panose="00000400000000000000" pitchFamily="50" charset="-79"/>
                <a:cs typeface="Afek 1.5 AAA Light" panose="00000400000000000000" pitchFamily="50" charset="-79"/>
              </a:rPr>
              <a:t>במענה על מכתבו מ... בו כותב אשר נמצא במלחמה פנימית עצמית וכו’.</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הנה נכון יהי' לבו בטוח בבורא העולמים, אשר הוא היוצר יחד לבם ולפניו נגלו כל תעלומות, </a:t>
            </a:r>
            <a:r>
              <a:rPr lang="he-IL" sz="2000" b="1" dirty="0">
                <a:latin typeface="Afek 1.5 AAA Light" panose="00000400000000000000" pitchFamily="50" charset="-79"/>
                <a:cs typeface="Afek 1.5 AAA Light" panose="00000400000000000000" pitchFamily="50" charset="-79"/>
              </a:rPr>
              <a:t>אשר הניצחון במלחמה זו מובטח </a:t>
            </a:r>
            <a:r>
              <a:rPr lang="he-IL" dirty="0">
                <a:latin typeface="Afek 1.5 AAA Light" panose="00000400000000000000" pitchFamily="50" charset="-79"/>
                <a:cs typeface="Afek 1.5 AAA Light" panose="00000400000000000000" pitchFamily="50" charset="-79"/>
              </a:rPr>
              <a:t>הוא ואין זה אלא שאלת הזמן, כי באם יעשה בזה ככל יכולתו ינחל ניצחון מידי... אלא שניתנה בחירה </a:t>
            </a:r>
            <a:r>
              <a:rPr lang="he-IL" dirty="0" err="1">
                <a:latin typeface="Afek 1.5 AAA Light" panose="00000400000000000000" pitchFamily="50" charset="-79"/>
                <a:cs typeface="Afek 1.5 AAA Light" panose="00000400000000000000" pitchFamily="50" charset="-79"/>
              </a:rPr>
              <a:t>חפשית</a:t>
            </a:r>
            <a:r>
              <a:rPr lang="he-IL" dirty="0">
                <a:latin typeface="Afek 1.5 AAA Light" panose="00000400000000000000" pitchFamily="50" charset="-79"/>
                <a:cs typeface="Afek 1.5 AAA Light" panose="00000400000000000000" pitchFamily="50" charset="-79"/>
              </a:rPr>
              <a:t> לכל אחד ואחת בכדי שינסה כוחותיו ויגלה הנקודה הפנימית אשר בו בכוחות עצמו, </a:t>
            </a:r>
            <a:r>
              <a:rPr lang="he-IL" sz="2000" b="1" dirty="0">
                <a:latin typeface="Afek 1.5 AAA Light" panose="00000400000000000000" pitchFamily="50" charset="-79"/>
                <a:cs typeface="Afek 1.5 AAA Light" panose="00000400000000000000" pitchFamily="50" charset="-79"/>
              </a:rPr>
              <a:t>ועצם ההכרה וההתבוננות אשר הניצחון בטוח הוא, מוסיפה כוח ועוז בהנהלת מלחמה זו ובגמרה בהקדם</a:t>
            </a:r>
            <a:r>
              <a:rPr lang="he-IL" dirty="0">
                <a:latin typeface="Afek 1.5 AAA Light" panose="00000400000000000000" pitchFamily="50" charset="-79"/>
                <a:cs typeface="Afek 1.5 AAA Light" panose="00000400000000000000" pitchFamily="50" charset="-79"/>
              </a:rPr>
              <a:t>, ותודה אם יבשר טובות </a:t>
            </a:r>
            <a:r>
              <a:rPr lang="he-IL" dirty="0" err="1">
                <a:latin typeface="Afek 1.5 AAA Light" panose="00000400000000000000" pitchFamily="50" charset="-79"/>
                <a:cs typeface="Afek 1.5 AAA Light" panose="00000400000000000000" pitchFamily="50" charset="-79"/>
              </a:rPr>
              <a:t>בהאמור</a:t>
            </a:r>
            <a:r>
              <a:rPr lang="he-IL" dirty="0">
                <a:latin typeface="Afek 1.5 AAA Light" panose="00000400000000000000" pitchFamily="50" charset="-79"/>
                <a:cs typeface="Afek 1.5 AAA Light" panose="00000400000000000000" pitchFamily="50" charset="-79"/>
              </a:rPr>
              <a:t> לעיל לקרוב.</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p:txBody>
      </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rotWithShape="1">
          <a:blip r:embed="rId5">
            <a:extLst>
              <a:ext uri="{28A0092B-C50C-407E-A947-70E740481C1C}">
                <a14:useLocalDpi xmlns:a14="http://schemas.microsoft.com/office/drawing/2010/main" val="0"/>
              </a:ext>
            </a:extLst>
          </a:blip>
          <a:srcRect b="36021"/>
          <a:stretch/>
        </p:blipFill>
        <p:spPr>
          <a:xfrm>
            <a:off x="-528351" y="571302"/>
            <a:ext cx="9826176" cy="6286698"/>
          </a:xfrm>
          <a:prstGeom prst="rect">
            <a:avLst/>
          </a:prstGeom>
        </p:spPr>
      </p:pic>
      <p:pic>
        <p:nvPicPr>
          <p:cNvPr id="6" name="תמונה 5">
            <a:extLst>
              <a:ext uri="{FF2B5EF4-FFF2-40B4-BE49-F238E27FC236}">
                <a16:creationId xmlns:a16="http://schemas.microsoft.com/office/drawing/2014/main" id="{070E862A-A38D-B049-B230-D0632675F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395920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59AB11E-71AB-814B-B6EE-887AD67D45FF}"/>
              </a:ext>
            </a:extLst>
          </p:cNvPr>
          <p:cNvPicPr>
            <a:picLocks noChangeAspect="1"/>
          </p:cNvPicPr>
          <p:nvPr/>
        </p:nvPicPr>
        <p:blipFill rotWithShape="1">
          <a:blip r:embed="rId2">
            <a:extLst>
              <a:ext uri="{28A0092B-C50C-407E-A947-70E740481C1C}">
                <a14:useLocalDpi xmlns:a14="http://schemas.microsoft.com/office/drawing/2010/main" val="0"/>
              </a:ext>
            </a:extLst>
          </a:blip>
          <a:srcRect l="4455" t="4455" r="4453" b="4453"/>
          <a:stretch/>
        </p:blipFill>
        <p:spPr>
          <a:xfrm>
            <a:off x="0" y="0"/>
            <a:ext cx="12192000" cy="6858000"/>
          </a:xfrm>
          <a:prstGeom prst="rect">
            <a:avLst/>
          </a:prstGeom>
        </p:spPr>
      </p:pic>
      <p:sp>
        <p:nvSpPr>
          <p:cNvPr id="8" name="הסבר מלבני מעוגל 7">
            <a:extLst>
              <a:ext uri="{FF2B5EF4-FFF2-40B4-BE49-F238E27FC236}">
                <a16:creationId xmlns:a16="http://schemas.microsoft.com/office/drawing/2014/main" id="{09B0C43D-4DC6-4F42-BD89-31BBECFF6602}"/>
              </a:ext>
            </a:extLst>
          </p:cNvPr>
          <p:cNvSpPr/>
          <p:nvPr/>
        </p:nvSpPr>
        <p:spPr>
          <a:xfrm>
            <a:off x="6090920" y="1109472"/>
            <a:ext cx="3908305" cy="4888992"/>
          </a:xfrm>
          <a:prstGeom prst="wedgeRoundRectCallout">
            <a:avLst>
              <a:gd name="adj1" fmla="val 72159"/>
              <a:gd name="adj2" fmla="val 7462"/>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tx1"/>
                </a:solidFill>
                <a:latin typeface="Afek 1.5 AAA Light" panose="00000400000000000000" pitchFamily="50" charset="-79"/>
                <a:cs typeface="Afek 1.5 AAA Light" panose="00000400000000000000" pitchFamily="50" charset="-79"/>
              </a:rPr>
              <a:t>מרגש! כבר האמירה הזאת נוסכת בי ביטחון!</a:t>
            </a:r>
          </a:p>
          <a:p>
            <a:endParaRPr lang="he-IL" sz="2000" dirty="0">
              <a:solidFill>
                <a:schemeClr val="tx1"/>
              </a:solidFill>
              <a:latin typeface="Afek 1.5 AAA Light" panose="00000400000000000000" pitchFamily="50" charset="-79"/>
              <a:cs typeface="Afek 1.5 AAA Light" panose="00000400000000000000" pitchFamily="50" charset="-79"/>
            </a:endParaRPr>
          </a:p>
          <a:p>
            <a:r>
              <a:rPr lang="he-IL" sz="2000" dirty="0">
                <a:solidFill>
                  <a:schemeClr val="tx1"/>
                </a:solidFill>
                <a:latin typeface="Afek 1.5 AAA Light" panose="00000400000000000000" pitchFamily="50" charset="-79"/>
                <a:cs typeface="Afek 1.5 AAA Light" panose="00000400000000000000" pitchFamily="50" charset="-79"/>
              </a:rPr>
              <a:t>הרבי בעצם אומר, שיש לי את הכוחות להתגבר, ואני צריכה להיות בטוחה בכך שאתגבר בע"ה, והוא אומר גם שעצם המאבק וההתגברות גם יחשלו אותי!</a:t>
            </a:r>
          </a:p>
          <a:p>
            <a:endParaRPr lang="he-IL" sz="2000" dirty="0">
              <a:solidFill>
                <a:schemeClr val="tx1"/>
              </a:solidFill>
              <a:latin typeface="Afek 1.5 AAA Light" panose="00000400000000000000" pitchFamily="50" charset="-79"/>
              <a:cs typeface="Afek 1.5 AAA Light" panose="00000400000000000000" pitchFamily="50" charset="-79"/>
            </a:endParaRPr>
          </a:p>
          <a:p>
            <a:r>
              <a:rPr lang="he-IL" sz="2000" dirty="0">
                <a:solidFill>
                  <a:schemeClr val="tx1"/>
                </a:solidFill>
                <a:latin typeface="Afek 1.5 AAA Light" panose="00000400000000000000" pitchFamily="50" charset="-79"/>
                <a:cs typeface="Afek 1.5 AAA Light" panose="00000400000000000000" pitchFamily="50" charset="-79"/>
              </a:rPr>
              <a:t>אבל, השאלה היא: איך... איך </a:t>
            </a:r>
            <a:r>
              <a:rPr lang="he-IL" sz="2000" b="1" dirty="0">
                <a:solidFill>
                  <a:schemeClr val="tx1"/>
                </a:solidFill>
                <a:latin typeface="Afek 1.5 AAA Light" panose="00000400000000000000" pitchFamily="50" charset="-79"/>
                <a:cs typeface="Afek 1.5 AAA Light" panose="00000400000000000000" pitchFamily="50" charset="-79"/>
              </a:rPr>
              <a:t>עושים</a:t>
            </a:r>
            <a:r>
              <a:rPr lang="he-IL" sz="2000" dirty="0">
                <a:solidFill>
                  <a:schemeClr val="tx1"/>
                </a:solidFill>
                <a:latin typeface="Afek 1.5 AAA Light" panose="00000400000000000000" pitchFamily="50" charset="-79"/>
                <a:cs typeface="Afek 1.5 AAA Light" panose="00000400000000000000" pitchFamily="50" charset="-79"/>
              </a:rPr>
              <a:t> את זה? אני הרי מתרגמת </a:t>
            </a:r>
            <a:r>
              <a:rPr lang="he-IL" sz="2000" dirty="0" err="1">
                <a:solidFill>
                  <a:schemeClr val="tx1"/>
                </a:solidFill>
                <a:latin typeface="Afek 1.5 AAA Light" panose="00000400000000000000" pitchFamily="50" charset="-79"/>
                <a:cs typeface="Afek 1.5 AAA Light" panose="00000400000000000000" pitchFamily="50" charset="-79"/>
              </a:rPr>
              <a:t>הכל</a:t>
            </a:r>
            <a:r>
              <a:rPr lang="he-IL" sz="2000" dirty="0">
                <a:solidFill>
                  <a:schemeClr val="tx1"/>
                </a:solidFill>
                <a:latin typeface="Afek 1.5 AAA Light" panose="00000400000000000000" pitchFamily="50" charset="-79"/>
                <a:cs typeface="Afek 1.5 AAA Light" panose="00000400000000000000" pitchFamily="50" charset="-79"/>
              </a:rPr>
              <a:t> לעשיה...</a:t>
            </a:r>
          </a:p>
        </p:txBody>
      </p:sp>
      <p:sp>
        <p:nvSpPr>
          <p:cNvPr id="9" name="הסבר מלבני מעוגל 8">
            <a:extLst>
              <a:ext uri="{FF2B5EF4-FFF2-40B4-BE49-F238E27FC236}">
                <a16:creationId xmlns:a16="http://schemas.microsoft.com/office/drawing/2014/main" id="{47CF16D3-8B2D-2D44-86E1-038B0C5194F3}"/>
              </a:ext>
            </a:extLst>
          </p:cNvPr>
          <p:cNvSpPr/>
          <p:nvPr/>
        </p:nvSpPr>
        <p:spPr>
          <a:xfrm>
            <a:off x="2093722" y="1109472"/>
            <a:ext cx="3908306" cy="4888992"/>
          </a:xfrm>
          <a:prstGeom prst="wedgeRoundRectCallout">
            <a:avLst>
              <a:gd name="adj1" fmla="val -78902"/>
              <a:gd name="adj2" fmla="val 7833"/>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000" dirty="0">
                <a:solidFill>
                  <a:schemeClr val="tx1"/>
                </a:solidFill>
                <a:latin typeface="Afek 1.5 AAA Light" panose="00000400000000000000" pitchFamily="50" charset="-79"/>
                <a:cs typeface="Afek 1.5 AAA Light" panose="00000400000000000000" pitchFamily="50" charset="-79"/>
              </a:rPr>
              <a:t>מיד בהמשך, לאחר "צפירת ההרגעה", הרבי גם נותן עצה מעשית, כיצד ניתן להתמודד מול קולותיו הרמים של היצר.</a:t>
            </a:r>
          </a:p>
          <a:p>
            <a:endParaRPr lang="he-IL" sz="2000" dirty="0">
              <a:solidFill>
                <a:schemeClr val="tx1"/>
              </a:solidFill>
              <a:latin typeface="Afek 1.5 AAA Light" panose="00000400000000000000" pitchFamily="50" charset="-79"/>
              <a:cs typeface="Afek 1.5 AAA Light" panose="00000400000000000000" pitchFamily="50" charset="-79"/>
            </a:endParaRPr>
          </a:p>
          <a:p>
            <a:r>
              <a:rPr lang="he-IL" sz="2000" dirty="0">
                <a:solidFill>
                  <a:schemeClr val="tx1"/>
                </a:solidFill>
                <a:latin typeface="Afek 1.5 AAA Light" panose="00000400000000000000" pitchFamily="50" charset="-79"/>
                <a:cs typeface="Afek 1.5 AAA Light" panose="00000400000000000000" pitchFamily="50" charset="-79"/>
              </a:rPr>
              <a:t>לפני שנלמד על כך, נסי לדמיין לרגע את אחיך הקטן החמוד והמתוק, אבל גם הנודניק נודניק, שרוצה ממך משהו...</a:t>
            </a:r>
          </a:p>
          <a:p>
            <a:r>
              <a:rPr lang="he-IL" sz="2000" dirty="0">
                <a:solidFill>
                  <a:schemeClr val="tx1"/>
                </a:solidFill>
                <a:latin typeface="Afek 1.5 AAA Light" panose="00000400000000000000" pitchFamily="50" charset="-79"/>
                <a:cs typeface="Afek 1.5 AAA Light" panose="00000400000000000000" pitchFamily="50" charset="-79"/>
              </a:rPr>
              <a:t>את באמצע שיחת טלפון חשובה ביותר עם חברה (כרגיל....) </a:t>
            </a:r>
          </a:p>
          <a:p>
            <a:r>
              <a:rPr lang="he-IL" sz="2000" dirty="0">
                <a:solidFill>
                  <a:schemeClr val="tx1"/>
                </a:solidFill>
                <a:latin typeface="Afek 1.5 AAA Light" panose="00000400000000000000" pitchFamily="50" charset="-79"/>
                <a:cs typeface="Afek 1.5 AAA Light" panose="00000400000000000000" pitchFamily="50" charset="-79"/>
              </a:rPr>
              <a:t>הוא צורח בקולי קולות – דורש את שלו "הרגע!", ואת לא מצליחה להרגיע אותו...</a:t>
            </a:r>
          </a:p>
        </p:txBody>
      </p:sp>
      <p:pic>
        <p:nvPicPr>
          <p:cNvPr id="5" name="תמונה 4">
            <a:extLst>
              <a:ext uri="{FF2B5EF4-FFF2-40B4-BE49-F238E27FC236}">
                <a16:creationId xmlns:a16="http://schemas.microsoft.com/office/drawing/2014/main" id="{0888AF24-549C-F247-ADAE-6753A9FC3300}"/>
              </a:ext>
            </a:extLst>
          </p:cNvPr>
          <p:cNvPicPr>
            <a:picLocks noChangeAspect="1"/>
          </p:cNvPicPr>
          <p:nvPr/>
        </p:nvPicPr>
        <p:blipFill rotWithShape="1">
          <a:blip r:embed="rId3">
            <a:extLst>
              <a:ext uri="{28A0092B-C50C-407E-A947-70E740481C1C}">
                <a14:useLocalDpi xmlns:a14="http://schemas.microsoft.com/office/drawing/2010/main" val="0"/>
              </a:ext>
            </a:extLst>
          </a:blip>
          <a:srcRect l="25432" r="50000" b="57867"/>
          <a:stretch/>
        </p:blipFill>
        <p:spPr>
          <a:xfrm>
            <a:off x="9412224" y="2112325"/>
            <a:ext cx="3023616" cy="4745675"/>
          </a:xfrm>
          <a:prstGeom prst="rect">
            <a:avLst/>
          </a:prstGeom>
        </p:spPr>
      </p:pic>
      <p:pic>
        <p:nvPicPr>
          <p:cNvPr id="7" name="תמונה 6">
            <a:extLst>
              <a:ext uri="{FF2B5EF4-FFF2-40B4-BE49-F238E27FC236}">
                <a16:creationId xmlns:a16="http://schemas.microsoft.com/office/drawing/2014/main" id="{603A4CE8-5E06-544E-A1FA-FE7880741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22" y="2402362"/>
            <a:ext cx="1968500" cy="4165600"/>
          </a:xfrm>
          <a:prstGeom prst="rect">
            <a:avLst/>
          </a:prstGeom>
        </p:spPr>
      </p:pic>
      <p:pic>
        <p:nvPicPr>
          <p:cNvPr id="10" name="תמונה 9">
            <a:extLst>
              <a:ext uri="{FF2B5EF4-FFF2-40B4-BE49-F238E27FC236}">
                <a16:creationId xmlns:a16="http://schemas.microsoft.com/office/drawing/2014/main" id="{302D8483-245B-D14D-A049-E831C6B14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277440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566B6160-D541-4846-A231-A65696D4C089}"/>
              </a:ext>
            </a:extLst>
          </p:cNvPr>
          <p:cNvPicPr>
            <a:picLocks noChangeAspect="1"/>
          </p:cNvPicPr>
          <p:nvPr/>
        </p:nvPicPr>
        <p:blipFill rotWithShape="1">
          <a:blip r:embed="rId2">
            <a:extLst>
              <a:ext uri="{28A0092B-C50C-407E-A947-70E740481C1C}">
                <a14:useLocalDpi xmlns:a14="http://schemas.microsoft.com/office/drawing/2010/main" val="0"/>
              </a:ext>
            </a:extLst>
          </a:blip>
          <a:srcRect t="40675" r="18641" b="1"/>
          <a:stretch/>
        </p:blipFill>
        <p:spPr>
          <a:xfrm rot="16200000">
            <a:off x="-298903" y="-159492"/>
            <a:ext cx="6858000" cy="7176983"/>
          </a:xfrm>
          <a:prstGeom prst="rect">
            <a:avLst/>
          </a:prstGeom>
        </p:spPr>
      </p:pic>
      <p:pic>
        <p:nvPicPr>
          <p:cNvPr id="6" name="תמונה 5">
            <a:extLst>
              <a:ext uri="{FF2B5EF4-FFF2-40B4-BE49-F238E27FC236}">
                <a16:creationId xmlns:a16="http://schemas.microsoft.com/office/drawing/2014/main" id="{0C37D5E9-F9A4-AC4B-BB91-8B41D4D5431B}"/>
              </a:ext>
            </a:extLst>
          </p:cNvPr>
          <p:cNvPicPr>
            <a:picLocks noChangeAspect="1"/>
          </p:cNvPicPr>
          <p:nvPr/>
        </p:nvPicPr>
        <p:blipFill rotWithShape="1">
          <a:blip r:embed="rId3">
            <a:extLst>
              <a:ext uri="{28A0092B-C50C-407E-A947-70E740481C1C}">
                <a14:useLocalDpi xmlns:a14="http://schemas.microsoft.com/office/drawing/2010/main" val="0"/>
              </a:ext>
            </a:extLst>
          </a:blip>
          <a:srcRect l="44726"/>
          <a:stretch/>
        </p:blipFill>
        <p:spPr>
          <a:xfrm rot="10800000">
            <a:off x="5413252" y="-3"/>
            <a:ext cx="6778748" cy="6898481"/>
          </a:xfrm>
          <a:prstGeom prst="rect">
            <a:avLst/>
          </a:prstGeom>
        </p:spPr>
      </p:pic>
      <p:pic>
        <p:nvPicPr>
          <p:cNvPr id="8" name="תמונה 7">
            <a:extLst>
              <a:ext uri="{FF2B5EF4-FFF2-40B4-BE49-F238E27FC236}">
                <a16:creationId xmlns:a16="http://schemas.microsoft.com/office/drawing/2014/main" id="{BA82AC6A-BCEC-1542-A1F4-051C3C1F8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92" y="74004"/>
            <a:ext cx="8399417" cy="1846236"/>
          </a:xfrm>
          <a:prstGeom prst="rect">
            <a:avLst/>
          </a:prstGeom>
        </p:spPr>
      </p:pic>
      <p:sp>
        <p:nvSpPr>
          <p:cNvPr id="2" name="תיבת טקסט 1">
            <a:extLst>
              <a:ext uri="{FF2B5EF4-FFF2-40B4-BE49-F238E27FC236}">
                <a16:creationId xmlns:a16="http://schemas.microsoft.com/office/drawing/2014/main" id="{4745F4AC-A05D-47AF-A61F-C3E82324F088}"/>
              </a:ext>
            </a:extLst>
          </p:cNvPr>
          <p:cNvSpPr txBox="1"/>
          <p:nvPr/>
        </p:nvSpPr>
        <p:spPr>
          <a:xfrm>
            <a:off x="3040516" y="528222"/>
            <a:ext cx="6110968" cy="1077218"/>
          </a:xfrm>
          <a:prstGeom prst="rect">
            <a:avLst/>
          </a:prstGeom>
          <a:noFill/>
        </p:spPr>
        <p:txBody>
          <a:bodyPr wrap="none" rtlCol="1">
            <a:spAutoFit/>
          </a:bodyPr>
          <a:lstStyle/>
          <a:p>
            <a:pPr algn="ctr"/>
            <a:r>
              <a:rPr lang="he-IL" sz="3200" dirty="0">
                <a:solidFill>
                  <a:schemeClr val="bg1"/>
                </a:solidFill>
                <a:latin typeface="Klugman FM" pitchFamily="2" charset="-79"/>
                <a:cs typeface="Klugman FM" pitchFamily="2" charset="-79"/>
              </a:rPr>
              <a:t>בטח זה קרה גם לכן פעם.... או לפחות משהו דומה...</a:t>
            </a:r>
          </a:p>
          <a:p>
            <a:pPr algn="ctr"/>
            <a:r>
              <a:rPr lang="he-IL" sz="3200" dirty="0">
                <a:solidFill>
                  <a:schemeClr val="bg1"/>
                </a:solidFill>
                <a:latin typeface="Klugman FM" pitchFamily="2" charset="-79"/>
                <a:cs typeface="Klugman FM" pitchFamily="2" charset="-79"/>
              </a:rPr>
              <a:t>באיזו אסטרטגיה, מבין המוצגות כאן, כדאי לכן לפעול?</a:t>
            </a:r>
          </a:p>
        </p:txBody>
      </p:sp>
      <p:pic>
        <p:nvPicPr>
          <p:cNvPr id="9" name="תמונה 8">
            <a:extLst>
              <a:ext uri="{FF2B5EF4-FFF2-40B4-BE49-F238E27FC236}">
                <a16:creationId xmlns:a16="http://schemas.microsoft.com/office/drawing/2014/main" id="{FFB02CBC-E7B0-4942-BBA3-59444DC7E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grpSp>
        <p:nvGrpSpPr>
          <p:cNvPr id="26" name="קבוצה 25">
            <a:extLst>
              <a:ext uri="{FF2B5EF4-FFF2-40B4-BE49-F238E27FC236}">
                <a16:creationId xmlns:a16="http://schemas.microsoft.com/office/drawing/2014/main" id="{047CD43B-0353-415E-844E-E3F24D77EC30}"/>
              </a:ext>
            </a:extLst>
          </p:cNvPr>
          <p:cNvGrpSpPr/>
          <p:nvPr/>
        </p:nvGrpSpPr>
        <p:grpSpPr>
          <a:xfrm>
            <a:off x="9786208" y="4687504"/>
            <a:ext cx="2178919" cy="1914581"/>
            <a:chOff x="9786208" y="4687504"/>
            <a:chExt cx="2178919" cy="1914581"/>
          </a:xfrm>
        </p:grpSpPr>
        <p:pic>
          <p:nvPicPr>
            <p:cNvPr id="18" name="תמונה 17">
              <a:extLst>
                <a:ext uri="{FF2B5EF4-FFF2-40B4-BE49-F238E27FC236}">
                  <a16:creationId xmlns:a16="http://schemas.microsoft.com/office/drawing/2014/main" id="{11BBD263-3B27-4E0D-994C-A73904D8D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295" y="4687504"/>
              <a:ext cx="1563832" cy="1524000"/>
            </a:xfrm>
            <a:prstGeom prst="rect">
              <a:avLst/>
            </a:prstGeom>
          </p:spPr>
        </p:pic>
        <p:pic>
          <p:nvPicPr>
            <p:cNvPr id="16" name="תמונה 15" descr="תמונה שמכילה טקסט, מכשיר, מד&#10;&#10;התיאור נוצר באופן אוטומטי">
              <a:extLst>
                <a:ext uri="{FF2B5EF4-FFF2-40B4-BE49-F238E27FC236}">
                  <a16:creationId xmlns:a16="http://schemas.microsoft.com/office/drawing/2014/main" id="{E23BC42F-9138-4AEA-8E4E-9D332B8F34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16651" flipH="1">
              <a:off x="9786208" y="5695417"/>
              <a:ext cx="745936" cy="906668"/>
            </a:xfrm>
            <a:prstGeom prst="rect">
              <a:avLst/>
            </a:prstGeom>
          </p:spPr>
        </p:pic>
      </p:grpSp>
      <p:pic>
        <p:nvPicPr>
          <p:cNvPr id="24" name="תמונה 23">
            <a:extLst>
              <a:ext uri="{FF2B5EF4-FFF2-40B4-BE49-F238E27FC236}">
                <a16:creationId xmlns:a16="http://schemas.microsoft.com/office/drawing/2014/main" id="{D33D9DDB-97BA-4898-9338-C4D2B5B9DB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8455" y="1162653"/>
            <a:ext cx="3578887" cy="3385927"/>
          </a:xfrm>
          <a:prstGeom prst="rect">
            <a:avLst/>
          </a:prstGeom>
        </p:spPr>
      </p:pic>
      <p:pic>
        <p:nvPicPr>
          <p:cNvPr id="12" name="תמונה 11">
            <a:extLst>
              <a:ext uri="{FF2B5EF4-FFF2-40B4-BE49-F238E27FC236}">
                <a16:creationId xmlns:a16="http://schemas.microsoft.com/office/drawing/2014/main" id="{65E5ADA8-8D16-418B-84C7-E588B3D3BF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3371" y="2336360"/>
            <a:ext cx="2616030" cy="4587520"/>
          </a:xfrm>
          <a:prstGeom prst="rect">
            <a:avLst/>
          </a:prstGeom>
        </p:spPr>
      </p:pic>
      <p:sp>
        <p:nvSpPr>
          <p:cNvPr id="25" name="תיבת טקסט 24">
            <a:extLst>
              <a:ext uri="{FF2B5EF4-FFF2-40B4-BE49-F238E27FC236}">
                <a16:creationId xmlns:a16="http://schemas.microsoft.com/office/drawing/2014/main" id="{90532014-24AF-4BF2-95BE-3422C84905E4}"/>
              </a:ext>
            </a:extLst>
          </p:cNvPr>
          <p:cNvSpPr txBox="1"/>
          <p:nvPr/>
        </p:nvSpPr>
        <p:spPr>
          <a:xfrm>
            <a:off x="9189152" y="1750832"/>
            <a:ext cx="2805285" cy="1427570"/>
          </a:xfrm>
          <a:prstGeom prst="rect">
            <a:avLst/>
          </a:prstGeom>
          <a:noFill/>
          <a:ln>
            <a:noFill/>
          </a:ln>
          <a:effectLst/>
        </p:spPr>
        <p:txBody>
          <a:bodyPr wrap="square" rtlCol="1" anchor="ctr">
            <a:spAutoFit/>
          </a:bodyPr>
          <a:lstStyle/>
          <a:p>
            <a:pPr algn="ctr">
              <a:lnSpc>
                <a:spcPct val="107000"/>
              </a:lnSpc>
              <a:spcAft>
                <a:spcPts val="800"/>
              </a:spcAft>
            </a:pPr>
            <a:r>
              <a:rPr lang="he-IL" sz="1900" dirty="0">
                <a:latin typeface="Afek 1.5 AAA Light" panose="00000400000000000000" pitchFamily="50" charset="-79"/>
                <a:cs typeface="Afek 1.5 AAA Light" panose="00000400000000000000" pitchFamily="50" charset="-79"/>
              </a:rPr>
              <a:t>תתעלמי! אל תשימי לב אליו... רק כך הוא יירגע!!!</a:t>
            </a:r>
          </a:p>
          <a:p>
            <a:pPr algn="ctr">
              <a:lnSpc>
                <a:spcPct val="107000"/>
              </a:lnSpc>
              <a:spcAft>
                <a:spcPts val="800"/>
              </a:spcAft>
            </a:pPr>
            <a:r>
              <a:rPr lang="he-IL" sz="1900" dirty="0">
                <a:latin typeface="Afek 1.5 AAA Light" panose="00000400000000000000" pitchFamily="50" charset="-79"/>
                <a:cs typeface="Afek 1.5 AAA Light" panose="00000400000000000000" pitchFamily="50" charset="-79"/>
              </a:rPr>
              <a:t>אל תתני לו צומי על התנהגות שלילית...</a:t>
            </a:r>
          </a:p>
        </p:txBody>
      </p:sp>
      <p:grpSp>
        <p:nvGrpSpPr>
          <p:cNvPr id="27" name="קבוצה 26">
            <a:extLst>
              <a:ext uri="{FF2B5EF4-FFF2-40B4-BE49-F238E27FC236}">
                <a16:creationId xmlns:a16="http://schemas.microsoft.com/office/drawing/2014/main" id="{CC399F8A-B80C-4418-B25A-F4F2911C888E}"/>
              </a:ext>
            </a:extLst>
          </p:cNvPr>
          <p:cNvGrpSpPr/>
          <p:nvPr/>
        </p:nvGrpSpPr>
        <p:grpSpPr>
          <a:xfrm flipH="1">
            <a:off x="133839" y="4760040"/>
            <a:ext cx="2178919" cy="1914581"/>
            <a:chOff x="9786208" y="4687504"/>
            <a:chExt cx="2178919" cy="1914581"/>
          </a:xfrm>
        </p:grpSpPr>
        <p:pic>
          <p:nvPicPr>
            <p:cNvPr id="28" name="תמונה 27">
              <a:extLst>
                <a:ext uri="{FF2B5EF4-FFF2-40B4-BE49-F238E27FC236}">
                  <a16:creationId xmlns:a16="http://schemas.microsoft.com/office/drawing/2014/main" id="{93CA272D-FC97-4E63-908C-4AD34FDF37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295" y="4687504"/>
              <a:ext cx="1563832" cy="1524000"/>
            </a:xfrm>
            <a:prstGeom prst="rect">
              <a:avLst/>
            </a:prstGeom>
          </p:spPr>
        </p:pic>
        <p:pic>
          <p:nvPicPr>
            <p:cNvPr id="29" name="תמונה 28" descr="תמונה שמכילה טקסט, מכשיר, מד&#10;&#10;התיאור נוצר באופן אוטומטי">
              <a:extLst>
                <a:ext uri="{FF2B5EF4-FFF2-40B4-BE49-F238E27FC236}">
                  <a16:creationId xmlns:a16="http://schemas.microsoft.com/office/drawing/2014/main" id="{77791C87-89BD-45E2-84E3-10A34525B4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16651" flipH="1">
              <a:off x="9786208" y="5695417"/>
              <a:ext cx="745936" cy="906668"/>
            </a:xfrm>
            <a:prstGeom prst="rect">
              <a:avLst/>
            </a:prstGeom>
          </p:spPr>
        </p:pic>
      </p:grpSp>
      <p:pic>
        <p:nvPicPr>
          <p:cNvPr id="31" name="תמונה 30">
            <a:extLst>
              <a:ext uri="{FF2B5EF4-FFF2-40B4-BE49-F238E27FC236}">
                <a16:creationId xmlns:a16="http://schemas.microsoft.com/office/drawing/2014/main" id="{32912F1F-7F75-4953-BD3C-E1CF0D8622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7215" y="2271600"/>
            <a:ext cx="2614968" cy="4586400"/>
          </a:xfrm>
          <a:prstGeom prst="rect">
            <a:avLst/>
          </a:prstGeom>
        </p:spPr>
      </p:pic>
      <p:pic>
        <p:nvPicPr>
          <p:cNvPr id="33" name="תמונה 32">
            <a:extLst>
              <a:ext uri="{FF2B5EF4-FFF2-40B4-BE49-F238E27FC236}">
                <a16:creationId xmlns:a16="http://schemas.microsoft.com/office/drawing/2014/main" id="{7BD0F883-2068-4B93-B891-33C57E901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365" y="2072328"/>
            <a:ext cx="3471088" cy="2753820"/>
          </a:xfrm>
          <a:prstGeom prst="rect">
            <a:avLst/>
          </a:prstGeom>
        </p:spPr>
      </p:pic>
      <p:sp>
        <p:nvSpPr>
          <p:cNvPr id="34" name="תיבת טקסט 33">
            <a:extLst>
              <a:ext uri="{FF2B5EF4-FFF2-40B4-BE49-F238E27FC236}">
                <a16:creationId xmlns:a16="http://schemas.microsoft.com/office/drawing/2014/main" id="{2A59AE89-808C-405A-A419-26ABC30FCF29}"/>
              </a:ext>
            </a:extLst>
          </p:cNvPr>
          <p:cNvSpPr txBox="1"/>
          <p:nvPr/>
        </p:nvSpPr>
        <p:spPr>
          <a:xfrm>
            <a:off x="-30171" y="2725827"/>
            <a:ext cx="2805285" cy="1324978"/>
          </a:xfrm>
          <a:prstGeom prst="rect">
            <a:avLst/>
          </a:prstGeom>
          <a:noFill/>
          <a:ln>
            <a:noFill/>
          </a:ln>
          <a:effectLst/>
        </p:spPr>
        <p:txBody>
          <a:bodyPr wrap="square" rtlCol="1" anchor="ctr">
            <a:spAutoFit/>
          </a:bodyPr>
          <a:lstStyle/>
          <a:p>
            <a:pPr algn="ctr">
              <a:lnSpc>
                <a:spcPct val="107000"/>
              </a:lnSpc>
            </a:pPr>
            <a:r>
              <a:rPr lang="he-IL" sz="1900" dirty="0">
                <a:latin typeface="Afek 1.5 AAA" panose="00000500000000000000" pitchFamily="50" charset="-79"/>
                <a:cs typeface="Afek 1.5 AAA" panose="00000500000000000000" pitchFamily="50" charset="-79"/>
              </a:rPr>
              <a:t>תפסיק לצרוח! לך מכאן! אתה מפריע לי! נו!</a:t>
            </a:r>
          </a:p>
          <a:p>
            <a:pPr algn="ctr">
              <a:lnSpc>
                <a:spcPct val="107000"/>
              </a:lnSpc>
            </a:pPr>
            <a:r>
              <a:rPr lang="he-IL" sz="1900" dirty="0">
                <a:latin typeface="Afek 1.5 AAA" panose="00000500000000000000" pitchFamily="50" charset="-79"/>
                <a:cs typeface="Afek 1.5 AAA" panose="00000500000000000000" pitchFamily="50" charset="-79"/>
              </a:rPr>
              <a:t>אתה לא שומע?!</a:t>
            </a:r>
          </a:p>
          <a:p>
            <a:pPr algn="ctr">
              <a:lnSpc>
                <a:spcPct val="107000"/>
              </a:lnSpc>
            </a:pPr>
            <a:r>
              <a:rPr lang="he-IL" sz="1900" dirty="0">
                <a:latin typeface="Afek 1.5 AAA" panose="00000500000000000000" pitchFamily="50" charset="-79"/>
                <a:cs typeface="Afek 1.5 AAA" panose="00000500000000000000" pitchFamily="50" charset="-79"/>
              </a:rPr>
              <a:t>ת-פ-סי-ק כבר!!!"</a:t>
            </a:r>
          </a:p>
        </p:txBody>
      </p:sp>
    </p:spTree>
    <p:extLst>
      <p:ext uri="{BB962C8B-B14F-4D97-AF65-F5344CB8AC3E}">
        <p14:creationId xmlns:p14="http://schemas.microsoft.com/office/powerpoint/2010/main" val="1950575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C1CB"/>
        </a:solidFill>
        <a:effectLst/>
      </p:bgPr>
    </p:bg>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7A1AD28B-22B5-5D4D-96A0-DF0CC51FC16C}"/>
              </a:ext>
            </a:extLst>
          </p:cNvPr>
          <p:cNvPicPr>
            <a:picLocks noChangeAspect="1"/>
          </p:cNvPicPr>
          <p:nvPr/>
        </p:nvPicPr>
        <p:blipFill rotWithShape="1">
          <a:blip r:embed="rId2">
            <a:extLst>
              <a:ext uri="{28A0092B-C50C-407E-A947-70E740481C1C}">
                <a14:useLocalDpi xmlns:a14="http://schemas.microsoft.com/office/drawing/2010/main" val="0"/>
              </a:ext>
            </a:extLst>
          </a:blip>
          <a:srcRect l="41242" t="42845" b="45244"/>
          <a:stretch/>
        </p:blipFill>
        <p:spPr>
          <a:xfrm>
            <a:off x="-1" y="4220855"/>
            <a:ext cx="6640043" cy="1231866"/>
          </a:xfrm>
          <a:prstGeom prst="rect">
            <a:avLst/>
          </a:prstGeom>
        </p:spPr>
      </p:pic>
      <p:pic>
        <p:nvPicPr>
          <p:cNvPr id="8" name="תמונה 7">
            <a:extLst>
              <a:ext uri="{FF2B5EF4-FFF2-40B4-BE49-F238E27FC236}">
                <a16:creationId xmlns:a16="http://schemas.microsoft.com/office/drawing/2014/main" id="{0AFD048A-5BFC-E74D-BD55-59784A39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36" y="487679"/>
            <a:ext cx="8741664" cy="5785703"/>
          </a:xfrm>
          <a:prstGeom prst="rect">
            <a:avLst/>
          </a:prstGeom>
        </p:spPr>
      </p:pic>
      <p:sp>
        <p:nvSpPr>
          <p:cNvPr id="3" name="תיבת טקסט 2">
            <a:extLst>
              <a:ext uri="{FF2B5EF4-FFF2-40B4-BE49-F238E27FC236}">
                <a16:creationId xmlns:a16="http://schemas.microsoft.com/office/drawing/2014/main" id="{BCF620DF-E86B-4974-ADF1-F23316B9DFB9}"/>
              </a:ext>
            </a:extLst>
          </p:cNvPr>
          <p:cNvSpPr txBox="1"/>
          <p:nvPr/>
        </p:nvSpPr>
        <p:spPr>
          <a:xfrm>
            <a:off x="5069839" y="1872660"/>
            <a:ext cx="6019973" cy="3555782"/>
          </a:xfrm>
          <a:prstGeom prst="rect">
            <a:avLst/>
          </a:prstGeom>
          <a:noFill/>
          <a:ln>
            <a:noFill/>
          </a:ln>
          <a:effectLst/>
        </p:spPr>
        <p:txBody>
          <a:bodyPr wrap="square" rtlCol="1" anchor="ctr">
            <a:spAutoFit/>
          </a:bodyPr>
          <a:lstStyle/>
          <a:p>
            <a:pPr>
              <a:lnSpc>
                <a:spcPct val="107000"/>
              </a:lnSpc>
              <a:spcAft>
                <a:spcPts val="800"/>
              </a:spcAft>
            </a:pPr>
            <a:r>
              <a:rPr lang="he-IL" dirty="0">
                <a:latin typeface="Afek 1.5 AAA Light" panose="00000400000000000000" pitchFamily="50" charset="-79"/>
                <a:cs typeface="Afek 1.5 AAA Light" panose="00000400000000000000" pitchFamily="50" charset="-79"/>
              </a:rPr>
              <a:t>אחת הגישות הטובות להתמודד עם פיתויים כאלה היא להתעלם מהם לחלוטין.</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כוונתי – לא לדון במחשבה בכך שאותו פיתוי מסוים אינו במקומו והוא הרסני וכו'...</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a:p>
            <a:pPr>
              <a:lnSpc>
                <a:spcPct val="107000"/>
              </a:lnSpc>
              <a:spcAft>
                <a:spcPts val="800"/>
              </a:spcAft>
            </a:pPr>
            <a:r>
              <a:rPr lang="he-IL" dirty="0">
                <a:latin typeface="Afek 1.5 AAA Light" panose="00000400000000000000" pitchFamily="50" charset="-79"/>
                <a:cs typeface="Afek 1.5 AAA Light" panose="00000400000000000000" pitchFamily="50" charset="-79"/>
              </a:rPr>
              <a:t>להיפך, כל אימת שמתעורר רצון שלילי, אדם צריך מיד לסלק אותו מן המחשבה, ובמקום זאת להעסיק את המחשבה בדבר שהוא לגמרי לא קשור לזה.</a:t>
            </a:r>
          </a:p>
          <a:p>
            <a:pPr>
              <a:lnSpc>
                <a:spcPct val="107000"/>
              </a:lnSpc>
              <a:spcAft>
                <a:spcPts val="800"/>
              </a:spcAft>
            </a:pPr>
            <a:endParaRPr lang="he-IL" dirty="0">
              <a:latin typeface="Afek 1.5 AAA Light" panose="00000400000000000000" pitchFamily="50" charset="-79"/>
              <a:cs typeface="Afek 1.5 AAA Light" panose="00000400000000000000" pitchFamily="50" charset="-79"/>
            </a:endParaRPr>
          </a:p>
        </p:txBody>
      </p:sp>
      <p:pic>
        <p:nvPicPr>
          <p:cNvPr id="5" name="תמונה 4">
            <a:extLst>
              <a:ext uri="{FF2B5EF4-FFF2-40B4-BE49-F238E27FC236}">
                <a16:creationId xmlns:a16="http://schemas.microsoft.com/office/drawing/2014/main" id="{85285ED5-4E97-A247-9EAA-024B2D12D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16" y="1405279"/>
            <a:ext cx="8375328" cy="8375328"/>
          </a:xfrm>
          <a:prstGeom prst="rect">
            <a:avLst/>
          </a:prstGeom>
        </p:spPr>
      </p:pic>
      <p:pic>
        <p:nvPicPr>
          <p:cNvPr id="6" name="תמונה 5">
            <a:extLst>
              <a:ext uri="{FF2B5EF4-FFF2-40B4-BE49-F238E27FC236}">
                <a16:creationId xmlns:a16="http://schemas.microsoft.com/office/drawing/2014/main" id="{334552F8-1AD3-2746-98D9-744B3AF45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710" y="327956"/>
            <a:ext cx="6588034" cy="1338284"/>
          </a:xfrm>
          <a:prstGeom prst="rect">
            <a:avLst/>
          </a:prstGeom>
        </p:spPr>
      </p:pic>
      <p:sp>
        <p:nvSpPr>
          <p:cNvPr id="7" name="תיבת טקסט 6">
            <a:extLst>
              <a:ext uri="{FF2B5EF4-FFF2-40B4-BE49-F238E27FC236}">
                <a16:creationId xmlns:a16="http://schemas.microsoft.com/office/drawing/2014/main" id="{8EC18BF2-20B4-184A-892A-808E664B054E}"/>
              </a:ext>
            </a:extLst>
          </p:cNvPr>
          <p:cNvSpPr txBox="1"/>
          <p:nvPr/>
        </p:nvSpPr>
        <p:spPr>
          <a:xfrm>
            <a:off x="5583567" y="759610"/>
            <a:ext cx="5099885" cy="584775"/>
          </a:xfrm>
          <a:prstGeom prst="rect">
            <a:avLst/>
          </a:prstGeom>
          <a:noFill/>
        </p:spPr>
        <p:txBody>
          <a:bodyPr wrap="square" rtlCol="1">
            <a:spAutoFit/>
          </a:bodyPr>
          <a:lstStyle/>
          <a:p>
            <a:pPr algn="ctr"/>
            <a:r>
              <a:rPr lang="he-IL" sz="3200" dirty="0">
                <a:solidFill>
                  <a:schemeClr val="bg1"/>
                </a:solidFill>
                <a:latin typeface="Klugman FM" pitchFamily="2" charset="-79"/>
                <a:cs typeface="Klugman FM" pitchFamily="2" charset="-79"/>
              </a:rPr>
              <a:t>ועל מה ממליץ הרבי? הבה נעיין:</a:t>
            </a:r>
          </a:p>
        </p:txBody>
      </p:sp>
      <p:pic>
        <p:nvPicPr>
          <p:cNvPr id="9" name="תמונה 8">
            <a:extLst>
              <a:ext uri="{FF2B5EF4-FFF2-40B4-BE49-F238E27FC236}">
                <a16:creationId xmlns:a16="http://schemas.microsoft.com/office/drawing/2014/main" id="{136B00D0-0E30-3F49-89DF-12A14C0C6B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39" y="12000"/>
            <a:ext cx="1307062" cy="1332385"/>
          </a:xfrm>
          <a:prstGeom prst="rect">
            <a:avLst/>
          </a:prstGeom>
        </p:spPr>
      </p:pic>
    </p:spTree>
    <p:extLst>
      <p:ext uri="{BB962C8B-B14F-4D97-AF65-F5344CB8AC3E}">
        <p14:creationId xmlns:p14="http://schemas.microsoft.com/office/powerpoint/2010/main" val="176390547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874</Words>
  <Application>Microsoft Office PowerPoint</Application>
  <PresentationFormat>מסך רחב</PresentationFormat>
  <Paragraphs>62</Paragraphs>
  <Slides>13</Slides>
  <Notes>1</Notes>
  <HiddenSlides>0</HiddenSlides>
  <MMClips>1</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13</vt:i4>
      </vt:variant>
    </vt:vector>
  </HeadingPairs>
  <TitlesOfParts>
    <vt:vector size="20" baseType="lpstr">
      <vt:lpstr>Afek 1.5 AAA Light</vt:lpstr>
      <vt:lpstr>Afek 1.5 AAA</vt:lpstr>
      <vt:lpstr>Klugman FM</vt: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משתמש</dc:creator>
  <cp:lastModifiedBy>שטערני פש</cp:lastModifiedBy>
  <cp:revision>50</cp:revision>
  <dcterms:created xsi:type="dcterms:W3CDTF">2021-12-30T21:15:43Z</dcterms:created>
  <dcterms:modified xsi:type="dcterms:W3CDTF">2022-01-06T23:42:02Z</dcterms:modified>
</cp:coreProperties>
</file>