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1"/>
  </p:sldMasterIdLst>
  <p:notesMasterIdLst>
    <p:notesMasterId r:id="rId16"/>
  </p:notesMasterIdLst>
  <p:sldIdLst>
    <p:sldId id="271" r:id="rId2"/>
    <p:sldId id="272" r:id="rId3"/>
    <p:sldId id="267" r:id="rId4"/>
    <p:sldId id="293" r:id="rId5"/>
    <p:sldId id="285" r:id="rId6"/>
    <p:sldId id="290" r:id="rId7"/>
    <p:sldId id="291" r:id="rId8"/>
    <p:sldId id="286" r:id="rId9"/>
    <p:sldId id="292" r:id="rId10"/>
    <p:sldId id="289" r:id="rId11"/>
    <p:sldId id="288" r:id="rId12"/>
    <p:sldId id="266" r:id="rId13"/>
    <p:sldId id="287" r:id="rId14"/>
    <p:sldId id="262" r:id="rId15"/>
  </p:sldIdLst>
  <p:sldSz cx="12192000" cy="6858000"/>
  <p:notesSz cx="6858000" cy="9144000"/>
  <p:embeddedFontLst>
    <p:embeddedFont>
      <p:font typeface="Afek 1.5 AAA Light" panose="00000400000000000000" pitchFamily="50" charset="-79"/>
      <p:regular r:id="rId17"/>
    </p:embeddedFon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Klugman FM" panose="00000500000000000000" pitchFamily="50" charset="-79"/>
      <p:regular r:id="rId24"/>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C3CA"/>
    <a:srgbClr val="F3CD2E"/>
    <a:srgbClr val="1F41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677" autoAdjust="0"/>
    <p:restoredTop sz="94674"/>
  </p:normalViewPr>
  <p:slideViewPr>
    <p:cSldViewPr snapToGrid="0">
      <p:cViewPr>
        <p:scale>
          <a:sx n="50" d="100"/>
          <a:sy n="50" d="100"/>
        </p:scale>
        <p:origin x="2011" y="6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96A077D-B55B-48DF-99B1-84EBE4759502}" type="datetimeFigureOut">
              <a:rPr lang="he-IL" smtClean="0"/>
              <a:t>ז'/שבט/תשפ"ב</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5150C8AB-D4C1-4627-A37B-05571A19153F}" type="slidenum">
              <a:rPr lang="he-IL" smtClean="0"/>
              <a:t>‹#›</a:t>
            </a:fld>
            <a:endParaRPr lang="he-IL"/>
          </a:p>
        </p:txBody>
      </p:sp>
    </p:spTree>
    <p:extLst>
      <p:ext uri="{BB962C8B-B14F-4D97-AF65-F5344CB8AC3E}">
        <p14:creationId xmlns:p14="http://schemas.microsoft.com/office/powerpoint/2010/main" val="252713159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544223AC-66E7-418E-B233-5A33B7B03A51}" type="slidenum">
              <a:rPr lang="he-IL" smtClean="0"/>
              <a:t>8</a:t>
            </a:fld>
            <a:endParaRPr lang="he-IL"/>
          </a:p>
        </p:txBody>
      </p:sp>
    </p:spTree>
    <p:extLst>
      <p:ext uri="{BB962C8B-B14F-4D97-AF65-F5344CB8AC3E}">
        <p14:creationId xmlns:p14="http://schemas.microsoft.com/office/powerpoint/2010/main" val="2104213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544223AC-66E7-418E-B233-5A33B7B03A51}" type="slidenum">
              <a:rPr lang="he-IL" smtClean="0"/>
              <a:t>9</a:t>
            </a:fld>
            <a:endParaRPr lang="he-IL"/>
          </a:p>
        </p:txBody>
      </p:sp>
    </p:spTree>
    <p:extLst>
      <p:ext uri="{BB962C8B-B14F-4D97-AF65-F5344CB8AC3E}">
        <p14:creationId xmlns:p14="http://schemas.microsoft.com/office/powerpoint/2010/main" val="2083879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544223AC-66E7-418E-B233-5A33B7B03A51}" type="slidenum">
              <a:rPr lang="he-IL" smtClean="0"/>
              <a:t>13</a:t>
            </a:fld>
            <a:endParaRPr lang="he-IL"/>
          </a:p>
        </p:txBody>
      </p:sp>
    </p:spTree>
    <p:extLst>
      <p:ext uri="{BB962C8B-B14F-4D97-AF65-F5344CB8AC3E}">
        <p14:creationId xmlns:p14="http://schemas.microsoft.com/office/powerpoint/2010/main" val="1982184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אפשר לדון מראש על תוצאות הניסוי הצפויות: כאשר קבוצה שלמה תביט למעלה, תעשינה זאת בעקבותיהן עוד בנות... </a:t>
            </a:r>
          </a:p>
          <a:p>
            <a:r>
              <a:rPr lang="he-IL" dirty="0"/>
              <a:t>ניסוי זה מצביע על כוח הקבוצה בהשפעה.</a:t>
            </a:r>
          </a:p>
        </p:txBody>
      </p:sp>
      <p:sp>
        <p:nvSpPr>
          <p:cNvPr id="4" name="מציין מיקום של מספר שקופית 3"/>
          <p:cNvSpPr>
            <a:spLocks noGrp="1"/>
          </p:cNvSpPr>
          <p:nvPr>
            <p:ph type="sldNum" sz="quarter" idx="5"/>
          </p:nvPr>
        </p:nvSpPr>
        <p:spPr/>
        <p:txBody>
          <a:bodyPr/>
          <a:lstStyle/>
          <a:p>
            <a:fld id="{5150C8AB-D4C1-4627-A37B-05571A19153F}" type="slidenum">
              <a:rPr lang="he-IL" smtClean="0"/>
              <a:t>14</a:t>
            </a:fld>
            <a:endParaRPr lang="he-IL"/>
          </a:p>
        </p:txBody>
      </p:sp>
    </p:spTree>
    <p:extLst>
      <p:ext uri="{BB962C8B-B14F-4D97-AF65-F5344CB8AC3E}">
        <p14:creationId xmlns:p14="http://schemas.microsoft.com/office/powerpoint/2010/main" val="4193061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56D98AE-121B-40E5-BC4B-59F7C4657945}"/>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101E318-F09A-4A6D-B38C-BA88487598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D89C268C-8E6E-4A0C-806A-C75A82220E3E}"/>
              </a:ext>
            </a:extLst>
          </p:cNvPr>
          <p:cNvSpPr>
            <a:spLocks noGrp="1"/>
          </p:cNvSpPr>
          <p:nvPr>
            <p:ph type="dt" sz="half" idx="10"/>
          </p:nvPr>
        </p:nvSpPr>
        <p:spPr/>
        <p:txBody>
          <a:bodyPr/>
          <a:lstStyle/>
          <a:p>
            <a:fld id="{ADDEBC52-6BDD-46A7-8FD8-022BAF6323DE}" type="datetimeFigureOut">
              <a:rPr lang="he-IL" smtClean="0"/>
              <a:t>ז'/שבט/תשפ"ב</a:t>
            </a:fld>
            <a:endParaRPr lang="he-IL"/>
          </a:p>
        </p:txBody>
      </p:sp>
      <p:sp>
        <p:nvSpPr>
          <p:cNvPr id="5" name="מציין מיקום של כותרת תחתונה 4">
            <a:extLst>
              <a:ext uri="{FF2B5EF4-FFF2-40B4-BE49-F238E27FC236}">
                <a16:creationId xmlns:a16="http://schemas.microsoft.com/office/drawing/2014/main" id="{37DEDE2A-0B7B-4069-98D4-0B33E88DD22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E9C3B5E-40E0-4A25-919D-AA3DE00535C9}"/>
              </a:ext>
            </a:extLst>
          </p:cNvPr>
          <p:cNvSpPr>
            <a:spLocks noGrp="1"/>
          </p:cNvSpPr>
          <p:nvPr>
            <p:ph type="sldNum" sz="quarter" idx="12"/>
          </p:nvPr>
        </p:nvSpPr>
        <p:spPr/>
        <p:txBody>
          <a:bodyPr/>
          <a:lstStyle/>
          <a:p>
            <a:fld id="{BA76A561-1CF5-479D-91AD-27A809E3B42D}" type="slidenum">
              <a:rPr lang="he-IL" smtClean="0"/>
              <a:t>‹#›</a:t>
            </a:fld>
            <a:endParaRPr lang="he-IL"/>
          </a:p>
        </p:txBody>
      </p:sp>
    </p:spTree>
    <p:extLst>
      <p:ext uri="{BB962C8B-B14F-4D97-AF65-F5344CB8AC3E}">
        <p14:creationId xmlns:p14="http://schemas.microsoft.com/office/powerpoint/2010/main" val="363386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288DFE8-E687-423E-8DA4-EDE9A12F8B6A}"/>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D5F66297-E097-4BA9-94A0-0079F7A4155E}"/>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DE833A2-7095-440C-AF5C-71C1B5D9DC81}"/>
              </a:ext>
            </a:extLst>
          </p:cNvPr>
          <p:cNvSpPr>
            <a:spLocks noGrp="1"/>
          </p:cNvSpPr>
          <p:nvPr>
            <p:ph type="dt" sz="half" idx="10"/>
          </p:nvPr>
        </p:nvSpPr>
        <p:spPr/>
        <p:txBody>
          <a:bodyPr/>
          <a:lstStyle/>
          <a:p>
            <a:fld id="{ADDEBC52-6BDD-46A7-8FD8-022BAF6323DE}" type="datetimeFigureOut">
              <a:rPr lang="he-IL" smtClean="0"/>
              <a:t>ז'/שבט/תשפ"ב</a:t>
            </a:fld>
            <a:endParaRPr lang="he-IL"/>
          </a:p>
        </p:txBody>
      </p:sp>
      <p:sp>
        <p:nvSpPr>
          <p:cNvPr id="5" name="מציין מיקום של כותרת תחתונה 4">
            <a:extLst>
              <a:ext uri="{FF2B5EF4-FFF2-40B4-BE49-F238E27FC236}">
                <a16:creationId xmlns:a16="http://schemas.microsoft.com/office/drawing/2014/main" id="{ABC0938D-0C8D-4D77-953F-8249F1F611A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6D6B16B-17B9-40B1-B158-A8E11CEA6F38}"/>
              </a:ext>
            </a:extLst>
          </p:cNvPr>
          <p:cNvSpPr>
            <a:spLocks noGrp="1"/>
          </p:cNvSpPr>
          <p:nvPr>
            <p:ph type="sldNum" sz="quarter" idx="12"/>
          </p:nvPr>
        </p:nvSpPr>
        <p:spPr/>
        <p:txBody>
          <a:bodyPr/>
          <a:lstStyle/>
          <a:p>
            <a:fld id="{BA76A561-1CF5-479D-91AD-27A809E3B42D}" type="slidenum">
              <a:rPr lang="he-IL" smtClean="0"/>
              <a:t>‹#›</a:t>
            </a:fld>
            <a:endParaRPr lang="he-IL"/>
          </a:p>
        </p:txBody>
      </p:sp>
    </p:spTree>
    <p:extLst>
      <p:ext uri="{BB962C8B-B14F-4D97-AF65-F5344CB8AC3E}">
        <p14:creationId xmlns:p14="http://schemas.microsoft.com/office/powerpoint/2010/main" val="280993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097BC4FD-044A-4C9E-8EF3-96C5780EC41B}"/>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4F3EC9C5-A43B-4E41-B6DA-C676C62A6361}"/>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7FA5614-D0A5-46A6-8E71-9ED1CC2965C0}"/>
              </a:ext>
            </a:extLst>
          </p:cNvPr>
          <p:cNvSpPr>
            <a:spLocks noGrp="1"/>
          </p:cNvSpPr>
          <p:nvPr>
            <p:ph type="dt" sz="half" idx="10"/>
          </p:nvPr>
        </p:nvSpPr>
        <p:spPr/>
        <p:txBody>
          <a:bodyPr/>
          <a:lstStyle/>
          <a:p>
            <a:fld id="{ADDEBC52-6BDD-46A7-8FD8-022BAF6323DE}" type="datetimeFigureOut">
              <a:rPr lang="he-IL" smtClean="0"/>
              <a:t>ז'/שבט/תשפ"ב</a:t>
            </a:fld>
            <a:endParaRPr lang="he-IL"/>
          </a:p>
        </p:txBody>
      </p:sp>
      <p:sp>
        <p:nvSpPr>
          <p:cNvPr id="5" name="מציין מיקום של כותרת תחתונה 4">
            <a:extLst>
              <a:ext uri="{FF2B5EF4-FFF2-40B4-BE49-F238E27FC236}">
                <a16:creationId xmlns:a16="http://schemas.microsoft.com/office/drawing/2014/main" id="{1C0FCDB3-CE66-46E0-BA7B-214BD43ECE4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4663A32-2958-4625-9C58-371DCCB9A60B}"/>
              </a:ext>
            </a:extLst>
          </p:cNvPr>
          <p:cNvSpPr>
            <a:spLocks noGrp="1"/>
          </p:cNvSpPr>
          <p:nvPr>
            <p:ph type="sldNum" sz="quarter" idx="12"/>
          </p:nvPr>
        </p:nvSpPr>
        <p:spPr/>
        <p:txBody>
          <a:bodyPr/>
          <a:lstStyle/>
          <a:p>
            <a:fld id="{BA76A561-1CF5-479D-91AD-27A809E3B42D}" type="slidenum">
              <a:rPr lang="he-IL" smtClean="0"/>
              <a:t>‹#›</a:t>
            </a:fld>
            <a:endParaRPr lang="he-IL"/>
          </a:p>
        </p:txBody>
      </p:sp>
    </p:spTree>
    <p:extLst>
      <p:ext uri="{BB962C8B-B14F-4D97-AF65-F5344CB8AC3E}">
        <p14:creationId xmlns:p14="http://schemas.microsoft.com/office/powerpoint/2010/main" val="104456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909B2A0-83B0-4728-8233-C2F4B29E7C6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7E4307CF-0E29-47A2-90C7-C207447B9E53}"/>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1D5EFFB-E5FB-4CF7-9B22-6A97F015BE4A}"/>
              </a:ext>
            </a:extLst>
          </p:cNvPr>
          <p:cNvSpPr>
            <a:spLocks noGrp="1"/>
          </p:cNvSpPr>
          <p:nvPr>
            <p:ph type="dt" sz="half" idx="10"/>
          </p:nvPr>
        </p:nvSpPr>
        <p:spPr/>
        <p:txBody>
          <a:bodyPr/>
          <a:lstStyle/>
          <a:p>
            <a:fld id="{ADDEBC52-6BDD-46A7-8FD8-022BAF6323DE}" type="datetimeFigureOut">
              <a:rPr lang="he-IL" smtClean="0"/>
              <a:t>ז'/שבט/תשפ"ב</a:t>
            </a:fld>
            <a:endParaRPr lang="he-IL"/>
          </a:p>
        </p:txBody>
      </p:sp>
      <p:sp>
        <p:nvSpPr>
          <p:cNvPr id="5" name="מציין מיקום של כותרת תחתונה 4">
            <a:extLst>
              <a:ext uri="{FF2B5EF4-FFF2-40B4-BE49-F238E27FC236}">
                <a16:creationId xmlns:a16="http://schemas.microsoft.com/office/drawing/2014/main" id="{BE11D569-E3F5-4307-B6FD-E06623AEC3D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9F20989-C89D-4119-995D-6630D966ED9D}"/>
              </a:ext>
            </a:extLst>
          </p:cNvPr>
          <p:cNvSpPr>
            <a:spLocks noGrp="1"/>
          </p:cNvSpPr>
          <p:nvPr>
            <p:ph type="sldNum" sz="quarter" idx="12"/>
          </p:nvPr>
        </p:nvSpPr>
        <p:spPr/>
        <p:txBody>
          <a:bodyPr/>
          <a:lstStyle/>
          <a:p>
            <a:fld id="{BA76A561-1CF5-479D-91AD-27A809E3B42D}" type="slidenum">
              <a:rPr lang="he-IL" smtClean="0"/>
              <a:t>‹#›</a:t>
            </a:fld>
            <a:endParaRPr lang="he-IL"/>
          </a:p>
        </p:txBody>
      </p:sp>
    </p:spTree>
    <p:extLst>
      <p:ext uri="{BB962C8B-B14F-4D97-AF65-F5344CB8AC3E}">
        <p14:creationId xmlns:p14="http://schemas.microsoft.com/office/powerpoint/2010/main" val="274619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2DE214A-25B7-4EAB-A489-2B46B2C58B9A}"/>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7598255E-BFD9-49D3-8B12-46AC5E4928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C200B65C-9BF6-4763-8F5A-E23D77444ADD}"/>
              </a:ext>
            </a:extLst>
          </p:cNvPr>
          <p:cNvSpPr>
            <a:spLocks noGrp="1"/>
          </p:cNvSpPr>
          <p:nvPr>
            <p:ph type="dt" sz="half" idx="10"/>
          </p:nvPr>
        </p:nvSpPr>
        <p:spPr/>
        <p:txBody>
          <a:bodyPr/>
          <a:lstStyle/>
          <a:p>
            <a:fld id="{ADDEBC52-6BDD-46A7-8FD8-022BAF6323DE}" type="datetimeFigureOut">
              <a:rPr lang="he-IL" smtClean="0"/>
              <a:t>ז'/שבט/תשפ"ב</a:t>
            </a:fld>
            <a:endParaRPr lang="he-IL"/>
          </a:p>
        </p:txBody>
      </p:sp>
      <p:sp>
        <p:nvSpPr>
          <p:cNvPr id="5" name="מציין מיקום של כותרת תחתונה 4">
            <a:extLst>
              <a:ext uri="{FF2B5EF4-FFF2-40B4-BE49-F238E27FC236}">
                <a16:creationId xmlns:a16="http://schemas.microsoft.com/office/drawing/2014/main" id="{8D8A04EE-6BC9-4536-A983-384468AA7DE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C7CD445-4C6D-4FF2-950E-2F6BC1E51559}"/>
              </a:ext>
            </a:extLst>
          </p:cNvPr>
          <p:cNvSpPr>
            <a:spLocks noGrp="1"/>
          </p:cNvSpPr>
          <p:nvPr>
            <p:ph type="sldNum" sz="quarter" idx="12"/>
          </p:nvPr>
        </p:nvSpPr>
        <p:spPr/>
        <p:txBody>
          <a:bodyPr/>
          <a:lstStyle/>
          <a:p>
            <a:fld id="{BA76A561-1CF5-479D-91AD-27A809E3B42D}" type="slidenum">
              <a:rPr lang="he-IL" smtClean="0"/>
              <a:t>‹#›</a:t>
            </a:fld>
            <a:endParaRPr lang="he-IL"/>
          </a:p>
        </p:txBody>
      </p:sp>
    </p:spTree>
    <p:extLst>
      <p:ext uri="{BB962C8B-B14F-4D97-AF65-F5344CB8AC3E}">
        <p14:creationId xmlns:p14="http://schemas.microsoft.com/office/powerpoint/2010/main" val="16902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3E749B1-E89B-47DB-9E39-FEEE7A3AD0C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755A82C2-16FD-4581-BCA8-5519067B97B9}"/>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62B415DD-D67C-4097-A76D-EA8D15C7F34D}"/>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97174189-9272-423C-A7AD-15634C7D82C7}"/>
              </a:ext>
            </a:extLst>
          </p:cNvPr>
          <p:cNvSpPr>
            <a:spLocks noGrp="1"/>
          </p:cNvSpPr>
          <p:nvPr>
            <p:ph type="dt" sz="half" idx="10"/>
          </p:nvPr>
        </p:nvSpPr>
        <p:spPr/>
        <p:txBody>
          <a:bodyPr/>
          <a:lstStyle/>
          <a:p>
            <a:fld id="{ADDEBC52-6BDD-46A7-8FD8-022BAF6323DE}" type="datetimeFigureOut">
              <a:rPr lang="he-IL" smtClean="0"/>
              <a:t>ז'/שבט/תשפ"ב</a:t>
            </a:fld>
            <a:endParaRPr lang="he-IL"/>
          </a:p>
        </p:txBody>
      </p:sp>
      <p:sp>
        <p:nvSpPr>
          <p:cNvPr id="6" name="מציין מיקום של כותרת תחתונה 5">
            <a:extLst>
              <a:ext uri="{FF2B5EF4-FFF2-40B4-BE49-F238E27FC236}">
                <a16:creationId xmlns:a16="http://schemas.microsoft.com/office/drawing/2014/main" id="{06508C04-9A8A-4DFC-BC23-1DBE530428B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26998DA-BEEE-438E-99F0-2FF5271A0EC7}"/>
              </a:ext>
            </a:extLst>
          </p:cNvPr>
          <p:cNvSpPr>
            <a:spLocks noGrp="1"/>
          </p:cNvSpPr>
          <p:nvPr>
            <p:ph type="sldNum" sz="quarter" idx="12"/>
          </p:nvPr>
        </p:nvSpPr>
        <p:spPr/>
        <p:txBody>
          <a:bodyPr/>
          <a:lstStyle/>
          <a:p>
            <a:fld id="{BA76A561-1CF5-479D-91AD-27A809E3B42D}" type="slidenum">
              <a:rPr lang="he-IL" smtClean="0"/>
              <a:t>‹#›</a:t>
            </a:fld>
            <a:endParaRPr lang="he-IL"/>
          </a:p>
        </p:txBody>
      </p:sp>
    </p:spTree>
    <p:extLst>
      <p:ext uri="{BB962C8B-B14F-4D97-AF65-F5344CB8AC3E}">
        <p14:creationId xmlns:p14="http://schemas.microsoft.com/office/powerpoint/2010/main" val="300245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EE3DE00-DB69-4DEE-BD7F-A3987BAA398B}"/>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5EF601F6-5DB0-48C6-9832-A1F1C065BF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76666E3C-DE37-4AE8-8B2D-B6AED624D42D}"/>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C79D0D90-BBC2-4B99-BC37-3CA8143E0B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CE6409ED-94BE-431D-A040-AD3EB2EF0740}"/>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B9DA06C6-08C3-4D99-931E-F93667D7F80A}"/>
              </a:ext>
            </a:extLst>
          </p:cNvPr>
          <p:cNvSpPr>
            <a:spLocks noGrp="1"/>
          </p:cNvSpPr>
          <p:nvPr>
            <p:ph type="dt" sz="half" idx="10"/>
          </p:nvPr>
        </p:nvSpPr>
        <p:spPr/>
        <p:txBody>
          <a:bodyPr/>
          <a:lstStyle/>
          <a:p>
            <a:fld id="{ADDEBC52-6BDD-46A7-8FD8-022BAF6323DE}" type="datetimeFigureOut">
              <a:rPr lang="he-IL" smtClean="0"/>
              <a:t>ז'/שבט/תשפ"ב</a:t>
            </a:fld>
            <a:endParaRPr lang="he-IL"/>
          </a:p>
        </p:txBody>
      </p:sp>
      <p:sp>
        <p:nvSpPr>
          <p:cNvPr id="8" name="מציין מיקום של כותרת תחתונה 7">
            <a:extLst>
              <a:ext uri="{FF2B5EF4-FFF2-40B4-BE49-F238E27FC236}">
                <a16:creationId xmlns:a16="http://schemas.microsoft.com/office/drawing/2014/main" id="{E57F5A0B-305F-4EEF-B429-982E5711B467}"/>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E6541151-3709-4D5F-B5DF-95654B676B05}"/>
              </a:ext>
            </a:extLst>
          </p:cNvPr>
          <p:cNvSpPr>
            <a:spLocks noGrp="1"/>
          </p:cNvSpPr>
          <p:nvPr>
            <p:ph type="sldNum" sz="quarter" idx="12"/>
          </p:nvPr>
        </p:nvSpPr>
        <p:spPr/>
        <p:txBody>
          <a:bodyPr/>
          <a:lstStyle/>
          <a:p>
            <a:fld id="{BA76A561-1CF5-479D-91AD-27A809E3B42D}" type="slidenum">
              <a:rPr lang="he-IL" smtClean="0"/>
              <a:t>‹#›</a:t>
            </a:fld>
            <a:endParaRPr lang="he-IL"/>
          </a:p>
        </p:txBody>
      </p:sp>
    </p:spTree>
    <p:extLst>
      <p:ext uri="{BB962C8B-B14F-4D97-AF65-F5344CB8AC3E}">
        <p14:creationId xmlns:p14="http://schemas.microsoft.com/office/powerpoint/2010/main" val="170009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9D06CCB-6FA0-4126-8A41-B9B457C0898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89B1C2FE-20AD-430F-AC64-0503ADEAD924}"/>
              </a:ext>
            </a:extLst>
          </p:cNvPr>
          <p:cNvSpPr>
            <a:spLocks noGrp="1"/>
          </p:cNvSpPr>
          <p:nvPr>
            <p:ph type="dt" sz="half" idx="10"/>
          </p:nvPr>
        </p:nvSpPr>
        <p:spPr/>
        <p:txBody>
          <a:bodyPr/>
          <a:lstStyle/>
          <a:p>
            <a:fld id="{ADDEBC52-6BDD-46A7-8FD8-022BAF6323DE}" type="datetimeFigureOut">
              <a:rPr lang="he-IL" smtClean="0"/>
              <a:t>ז'/שבט/תשפ"ב</a:t>
            </a:fld>
            <a:endParaRPr lang="he-IL"/>
          </a:p>
        </p:txBody>
      </p:sp>
      <p:sp>
        <p:nvSpPr>
          <p:cNvPr id="4" name="מציין מיקום של כותרת תחתונה 3">
            <a:extLst>
              <a:ext uri="{FF2B5EF4-FFF2-40B4-BE49-F238E27FC236}">
                <a16:creationId xmlns:a16="http://schemas.microsoft.com/office/drawing/2014/main" id="{CEF881DF-B0ED-4B65-BF67-6DFD6F5A39D5}"/>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10441A88-98BD-4CA4-9A80-06EF62B91A70}"/>
              </a:ext>
            </a:extLst>
          </p:cNvPr>
          <p:cNvSpPr>
            <a:spLocks noGrp="1"/>
          </p:cNvSpPr>
          <p:nvPr>
            <p:ph type="sldNum" sz="quarter" idx="12"/>
          </p:nvPr>
        </p:nvSpPr>
        <p:spPr/>
        <p:txBody>
          <a:bodyPr/>
          <a:lstStyle/>
          <a:p>
            <a:fld id="{BA76A561-1CF5-479D-91AD-27A809E3B42D}" type="slidenum">
              <a:rPr lang="he-IL" smtClean="0"/>
              <a:t>‹#›</a:t>
            </a:fld>
            <a:endParaRPr lang="he-IL"/>
          </a:p>
        </p:txBody>
      </p:sp>
    </p:spTree>
    <p:extLst>
      <p:ext uri="{BB962C8B-B14F-4D97-AF65-F5344CB8AC3E}">
        <p14:creationId xmlns:p14="http://schemas.microsoft.com/office/powerpoint/2010/main" val="153016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4C7C7C11-6CED-4279-989F-B3A4630513DA}"/>
              </a:ext>
            </a:extLst>
          </p:cNvPr>
          <p:cNvSpPr>
            <a:spLocks noGrp="1"/>
          </p:cNvSpPr>
          <p:nvPr>
            <p:ph type="dt" sz="half" idx="10"/>
          </p:nvPr>
        </p:nvSpPr>
        <p:spPr/>
        <p:txBody>
          <a:bodyPr/>
          <a:lstStyle/>
          <a:p>
            <a:fld id="{ADDEBC52-6BDD-46A7-8FD8-022BAF6323DE}" type="datetimeFigureOut">
              <a:rPr lang="he-IL" smtClean="0"/>
              <a:t>ז'/שבט/תשפ"ב</a:t>
            </a:fld>
            <a:endParaRPr lang="he-IL"/>
          </a:p>
        </p:txBody>
      </p:sp>
      <p:sp>
        <p:nvSpPr>
          <p:cNvPr id="3" name="מציין מיקום של כותרת תחתונה 2">
            <a:extLst>
              <a:ext uri="{FF2B5EF4-FFF2-40B4-BE49-F238E27FC236}">
                <a16:creationId xmlns:a16="http://schemas.microsoft.com/office/drawing/2014/main" id="{8522C230-E401-4FBF-ACE0-4CB12C21A0DA}"/>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425719BA-710E-4DAA-A67F-51BF1A4AEF83}"/>
              </a:ext>
            </a:extLst>
          </p:cNvPr>
          <p:cNvSpPr>
            <a:spLocks noGrp="1"/>
          </p:cNvSpPr>
          <p:nvPr>
            <p:ph type="sldNum" sz="quarter" idx="12"/>
          </p:nvPr>
        </p:nvSpPr>
        <p:spPr/>
        <p:txBody>
          <a:bodyPr/>
          <a:lstStyle/>
          <a:p>
            <a:fld id="{BA76A561-1CF5-479D-91AD-27A809E3B42D}" type="slidenum">
              <a:rPr lang="he-IL" smtClean="0"/>
              <a:t>‹#›</a:t>
            </a:fld>
            <a:endParaRPr lang="he-IL"/>
          </a:p>
        </p:txBody>
      </p:sp>
    </p:spTree>
    <p:extLst>
      <p:ext uri="{BB962C8B-B14F-4D97-AF65-F5344CB8AC3E}">
        <p14:creationId xmlns:p14="http://schemas.microsoft.com/office/powerpoint/2010/main" val="338133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2903DB3-BBAB-4D0D-8A66-BD13BF986951}"/>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AF53B6C-201C-45EE-92AB-717D64BC71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3275A321-4D27-439F-BADD-31D7B89DF5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47DB69E4-96F7-4A94-860C-A02C72AB7012}"/>
              </a:ext>
            </a:extLst>
          </p:cNvPr>
          <p:cNvSpPr>
            <a:spLocks noGrp="1"/>
          </p:cNvSpPr>
          <p:nvPr>
            <p:ph type="dt" sz="half" idx="10"/>
          </p:nvPr>
        </p:nvSpPr>
        <p:spPr/>
        <p:txBody>
          <a:bodyPr/>
          <a:lstStyle/>
          <a:p>
            <a:fld id="{ADDEBC52-6BDD-46A7-8FD8-022BAF6323DE}" type="datetimeFigureOut">
              <a:rPr lang="he-IL" smtClean="0"/>
              <a:t>ז'/שבט/תשפ"ב</a:t>
            </a:fld>
            <a:endParaRPr lang="he-IL"/>
          </a:p>
        </p:txBody>
      </p:sp>
      <p:sp>
        <p:nvSpPr>
          <p:cNvPr id="6" name="מציין מיקום של כותרת תחתונה 5">
            <a:extLst>
              <a:ext uri="{FF2B5EF4-FFF2-40B4-BE49-F238E27FC236}">
                <a16:creationId xmlns:a16="http://schemas.microsoft.com/office/drawing/2014/main" id="{9DC7E1C8-7458-4895-9136-3D9367D677E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1CE15C1-0B63-4121-B88B-F2CD1774D043}"/>
              </a:ext>
            </a:extLst>
          </p:cNvPr>
          <p:cNvSpPr>
            <a:spLocks noGrp="1"/>
          </p:cNvSpPr>
          <p:nvPr>
            <p:ph type="sldNum" sz="quarter" idx="12"/>
          </p:nvPr>
        </p:nvSpPr>
        <p:spPr/>
        <p:txBody>
          <a:bodyPr/>
          <a:lstStyle/>
          <a:p>
            <a:fld id="{BA76A561-1CF5-479D-91AD-27A809E3B42D}" type="slidenum">
              <a:rPr lang="he-IL" smtClean="0"/>
              <a:t>‹#›</a:t>
            </a:fld>
            <a:endParaRPr lang="he-IL"/>
          </a:p>
        </p:txBody>
      </p:sp>
    </p:spTree>
    <p:extLst>
      <p:ext uri="{BB962C8B-B14F-4D97-AF65-F5344CB8AC3E}">
        <p14:creationId xmlns:p14="http://schemas.microsoft.com/office/powerpoint/2010/main" val="100621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4922219-4C22-4DB4-B326-D15B957964E7}"/>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EE4E7ADC-ABDE-4D15-B11F-9931E95190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7B193FC7-936B-4CA7-A3E1-CD8347DD10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F57E2D86-996A-4C36-BD13-851065C63FB1}"/>
              </a:ext>
            </a:extLst>
          </p:cNvPr>
          <p:cNvSpPr>
            <a:spLocks noGrp="1"/>
          </p:cNvSpPr>
          <p:nvPr>
            <p:ph type="dt" sz="half" idx="10"/>
          </p:nvPr>
        </p:nvSpPr>
        <p:spPr/>
        <p:txBody>
          <a:bodyPr/>
          <a:lstStyle/>
          <a:p>
            <a:fld id="{ADDEBC52-6BDD-46A7-8FD8-022BAF6323DE}" type="datetimeFigureOut">
              <a:rPr lang="he-IL" smtClean="0"/>
              <a:t>ז'/שבט/תשפ"ב</a:t>
            </a:fld>
            <a:endParaRPr lang="he-IL"/>
          </a:p>
        </p:txBody>
      </p:sp>
      <p:sp>
        <p:nvSpPr>
          <p:cNvPr id="6" name="מציין מיקום של כותרת תחתונה 5">
            <a:extLst>
              <a:ext uri="{FF2B5EF4-FFF2-40B4-BE49-F238E27FC236}">
                <a16:creationId xmlns:a16="http://schemas.microsoft.com/office/drawing/2014/main" id="{BA706DEC-D6AF-4EA8-B340-C7475DC064FA}"/>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21BC33A-36FF-4704-AD10-FD792631B12B}"/>
              </a:ext>
            </a:extLst>
          </p:cNvPr>
          <p:cNvSpPr>
            <a:spLocks noGrp="1"/>
          </p:cNvSpPr>
          <p:nvPr>
            <p:ph type="sldNum" sz="quarter" idx="12"/>
          </p:nvPr>
        </p:nvSpPr>
        <p:spPr/>
        <p:txBody>
          <a:bodyPr/>
          <a:lstStyle/>
          <a:p>
            <a:fld id="{BA76A561-1CF5-479D-91AD-27A809E3B42D}" type="slidenum">
              <a:rPr lang="he-IL" smtClean="0"/>
              <a:t>‹#›</a:t>
            </a:fld>
            <a:endParaRPr lang="he-IL"/>
          </a:p>
        </p:txBody>
      </p:sp>
    </p:spTree>
    <p:extLst>
      <p:ext uri="{BB962C8B-B14F-4D97-AF65-F5344CB8AC3E}">
        <p14:creationId xmlns:p14="http://schemas.microsoft.com/office/powerpoint/2010/main" val="27861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046C3F7A-289B-4FC2-83B4-DC0D9588133F}"/>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C687C92A-BD63-4ADB-A026-AC8A6E8FB2D6}"/>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F5BC0CFD-4C43-4BE2-851D-A8CE112D0755}"/>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DDEBC52-6BDD-46A7-8FD8-022BAF6323DE}" type="datetimeFigureOut">
              <a:rPr lang="he-IL" smtClean="0"/>
              <a:t>ז'/שבט/תשפ"ב</a:t>
            </a:fld>
            <a:endParaRPr lang="he-IL"/>
          </a:p>
        </p:txBody>
      </p:sp>
      <p:sp>
        <p:nvSpPr>
          <p:cNvPr id="5" name="מציין מיקום של כותרת תחתונה 4">
            <a:extLst>
              <a:ext uri="{FF2B5EF4-FFF2-40B4-BE49-F238E27FC236}">
                <a16:creationId xmlns:a16="http://schemas.microsoft.com/office/drawing/2014/main" id="{CDA478AA-6AD7-4449-983B-75DDCE1123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E133A934-310E-47E6-ACA5-1928FF515FEF}"/>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A76A561-1CF5-479D-91AD-27A809E3B42D}" type="slidenum">
              <a:rPr lang="he-IL" smtClean="0"/>
              <a:t>‹#›</a:t>
            </a:fld>
            <a:endParaRPr lang="he-IL"/>
          </a:p>
        </p:txBody>
      </p:sp>
    </p:spTree>
    <p:extLst>
      <p:ext uri="{BB962C8B-B14F-4D97-AF65-F5344CB8AC3E}">
        <p14:creationId xmlns:p14="http://schemas.microsoft.com/office/powerpoint/2010/main" val="249253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4B750C81-A53D-44D3-92AC-CF7D48B98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תמונה 6" descr="תמונה שמכילה טקסט&#10;&#10;התיאור נוצר באופן אוטומטי">
            <a:extLst>
              <a:ext uri="{FF2B5EF4-FFF2-40B4-BE49-F238E27FC236}">
                <a16:creationId xmlns:a16="http://schemas.microsoft.com/office/drawing/2014/main" id="{55E63C49-B595-4EB9-901F-FEEAC7F6C88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45861" y="5406502"/>
            <a:ext cx="1700278" cy="1038882"/>
          </a:xfrm>
          <a:prstGeom prst="rect">
            <a:avLst/>
          </a:prstGeom>
        </p:spPr>
      </p:pic>
      <p:pic>
        <p:nvPicPr>
          <p:cNvPr id="3" name="תמונה 2">
            <a:extLst>
              <a:ext uri="{FF2B5EF4-FFF2-40B4-BE49-F238E27FC236}">
                <a16:creationId xmlns:a16="http://schemas.microsoft.com/office/drawing/2014/main" id="{13BC106A-09BB-49BE-8CE7-9A2CC6ECB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186" y="-124522"/>
            <a:ext cx="6849514" cy="6976810"/>
          </a:xfrm>
          <a:prstGeom prst="rect">
            <a:avLst/>
          </a:prstGeom>
        </p:spPr>
      </p:pic>
    </p:spTree>
    <p:extLst>
      <p:ext uri="{BB962C8B-B14F-4D97-AF65-F5344CB8AC3E}">
        <p14:creationId xmlns:p14="http://schemas.microsoft.com/office/powerpoint/2010/main" val="116830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CD2E"/>
        </a:solidFill>
        <a:effectLst/>
      </p:bgPr>
    </p:bg>
    <p:spTree>
      <p:nvGrpSpPr>
        <p:cNvPr id="1" name=""/>
        <p:cNvGrpSpPr/>
        <p:nvPr/>
      </p:nvGrpSpPr>
      <p:grpSpPr>
        <a:xfrm>
          <a:off x="0" y="0"/>
          <a:ext cx="0" cy="0"/>
          <a:chOff x="0" y="0"/>
          <a:chExt cx="0" cy="0"/>
        </a:xfrm>
      </p:grpSpPr>
      <p:sp>
        <p:nvSpPr>
          <p:cNvPr id="8" name="Graphic 6">
            <a:extLst>
              <a:ext uri="{FF2B5EF4-FFF2-40B4-BE49-F238E27FC236}">
                <a16:creationId xmlns:a16="http://schemas.microsoft.com/office/drawing/2014/main" id="{F27B0298-D793-AE43-84F0-6FC58FF53F74}"/>
              </a:ext>
            </a:extLst>
          </p:cNvPr>
          <p:cNvSpPr/>
          <p:nvPr/>
        </p:nvSpPr>
        <p:spPr>
          <a:xfrm rot="10800000">
            <a:off x="-8870" y="1950915"/>
            <a:ext cx="12185605" cy="4909315"/>
          </a:xfrm>
          <a:custGeom>
            <a:avLst/>
            <a:gdLst>
              <a:gd name="connsiteX0" fmla="*/ 1558944 w 1552632"/>
              <a:gd name="connsiteY0" fmla="*/ 1196 h 625522"/>
              <a:gd name="connsiteX1" fmla="*/ 1283000 w 1552632"/>
              <a:gd name="connsiteY1" fmla="*/ 218820 h 625522"/>
              <a:gd name="connsiteX2" fmla="*/ 883185 w 1552632"/>
              <a:gd name="connsiteY2" fmla="*/ 529674 h 625522"/>
              <a:gd name="connsiteX3" fmla="*/ 275363 w 1552632"/>
              <a:gd name="connsiteY3" fmla="*/ 265435 h 625522"/>
              <a:gd name="connsiteX4" fmla="*/ 0 w 1552632"/>
              <a:gd name="connsiteY4" fmla="*/ 1196 h 625522"/>
              <a:gd name="connsiteX5" fmla="*/ 1558944 w 1552632"/>
              <a:gd name="connsiteY5" fmla="*/ 1196 h 62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632" h="625522">
                <a:moveTo>
                  <a:pt x="1558944" y="1196"/>
                </a:moveTo>
                <a:cubicBezTo>
                  <a:pt x="1514210" y="146279"/>
                  <a:pt x="1422228" y="218820"/>
                  <a:pt x="1283000" y="218820"/>
                </a:cubicBezTo>
                <a:cubicBezTo>
                  <a:pt x="1074159" y="218820"/>
                  <a:pt x="971340" y="350002"/>
                  <a:pt x="883185" y="529674"/>
                </a:cubicBezTo>
                <a:cubicBezTo>
                  <a:pt x="795030" y="709346"/>
                  <a:pt x="112026" y="662158"/>
                  <a:pt x="275363" y="265435"/>
                </a:cubicBezTo>
                <a:cubicBezTo>
                  <a:pt x="277597" y="267700"/>
                  <a:pt x="0" y="366606"/>
                  <a:pt x="0" y="1196"/>
                </a:cubicBezTo>
                <a:cubicBezTo>
                  <a:pt x="5245" y="-399"/>
                  <a:pt x="524893" y="-399"/>
                  <a:pt x="1558944" y="1196"/>
                </a:cubicBezTo>
                <a:close/>
              </a:path>
            </a:pathLst>
          </a:custGeom>
          <a:solidFill>
            <a:srgbClr val="60C3CA"/>
          </a:solidFill>
          <a:ln w="9467" cap="flat">
            <a:noFill/>
            <a:prstDash val="solid"/>
            <a:miter/>
          </a:ln>
        </p:spPr>
        <p:txBody>
          <a:bodyPr rtlCol="0" anchor="ctr"/>
          <a:lstStyle/>
          <a:p>
            <a:pPr marL="0" algn="r" defTabSz="457200" rtl="1" eaLnBrk="1" latinLnBrk="0" hangingPunct="1"/>
            <a:endParaRPr/>
          </a:p>
        </p:txBody>
      </p:sp>
      <p:sp>
        <p:nvSpPr>
          <p:cNvPr id="5" name="הסבר מלבני מעוגל 4">
            <a:extLst>
              <a:ext uri="{FF2B5EF4-FFF2-40B4-BE49-F238E27FC236}">
                <a16:creationId xmlns:a16="http://schemas.microsoft.com/office/drawing/2014/main" id="{BE01575D-E981-5645-A6A0-11372B320D18}"/>
              </a:ext>
            </a:extLst>
          </p:cNvPr>
          <p:cNvSpPr/>
          <p:nvPr/>
        </p:nvSpPr>
        <p:spPr>
          <a:xfrm>
            <a:off x="3357370" y="322965"/>
            <a:ext cx="5878780" cy="2634344"/>
          </a:xfrm>
          <a:prstGeom prst="wedgeRoundRectCallout">
            <a:avLst>
              <a:gd name="adj1" fmla="val 67815"/>
              <a:gd name="adj2" fmla="val 25869"/>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200" dirty="0">
                <a:solidFill>
                  <a:schemeClr val="tx1"/>
                </a:solidFill>
                <a:latin typeface="Afek 1.5 AAA Light" panose="00000400000000000000" pitchFamily="50" charset="-79"/>
                <a:cs typeface="Afek 1.5 AAA Light" panose="00000400000000000000" pitchFamily="50" charset="-79"/>
              </a:rPr>
              <a:t>יופי! אלו עצות ממש מעשיות... כלבבי... בע"ה אשתדל יותר בהתנהגות שלי, כדי להיות דוגמא חיה, </a:t>
            </a:r>
          </a:p>
          <a:p>
            <a:r>
              <a:rPr lang="he-IL" sz="2200" dirty="0">
                <a:solidFill>
                  <a:schemeClr val="tx1"/>
                </a:solidFill>
                <a:latin typeface="Afek 1.5 AAA Light" panose="00000400000000000000" pitchFamily="50" charset="-79"/>
                <a:cs typeface="Afek 1.5 AAA Light" panose="00000400000000000000" pitchFamily="50" charset="-79"/>
              </a:rPr>
              <a:t>וגם אנסה להיות אקטיבית ופעילה: להסביר, לספר, לשכנע – כמובן בדרך נעימה</a:t>
            </a:r>
          </a:p>
        </p:txBody>
      </p:sp>
      <p:sp>
        <p:nvSpPr>
          <p:cNvPr id="6" name="הסבר מלבני מעוגל 5">
            <a:extLst>
              <a:ext uri="{FF2B5EF4-FFF2-40B4-BE49-F238E27FC236}">
                <a16:creationId xmlns:a16="http://schemas.microsoft.com/office/drawing/2014/main" id="{9838C6F8-A4D5-3740-9725-A862AD20299F}"/>
              </a:ext>
            </a:extLst>
          </p:cNvPr>
          <p:cNvSpPr/>
          <p:nvPr/>
        </p:nvSpPr>
        <p:spPr>
          <a:xfrm>
            <a:off x="2815978" y="2703787"/>
            <a:ext cx="4285862" cy="2397210"/>
          </a:xfrm>
          <a:prstGeom prst="wedgeRoundRectCallout">
            <a:avLst>
              <a:gd name="adj1" fmla="val -99016"/>
              <a:gd name="adj2" fmla="val -35476"/>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ts val="2800"/>
              </a:lnSpc>
            </a:pPr>
            <a:r>
              <a:rPr lang="he-IL" sz="2200" dirty="0">
                <a:solidFill>
                  <a:schemeClr val="tx1"/>
                </a:solidFill>
                <a:latin typeface="Afek 1.5 AAA Light" panose="00000400000000000000" pitchFamily="50" charset="-79"/>
                <a:cs typeface="Afek 1.5 AAA Light" panose="00000400000000000000" pitchFamily="50" charset="-79"/>
              </a:rPr>
              <a:t>מה שמעניין לציין, שבמכתבים נוספים בנידון הרבי מייחס חשיבות דווקא לעשיה של בני הנוער בתחום עקב תכונות מיוחדות, אשר בהן ניחנו:</a:t>
            </a:r>
          </a:p>
        </p:txBody>
      </p:sp>
      <p:pic>
        <p:nvPicPr>
          <p:cNvPr id="7" name="תמונה 6">
            <a:extLst>
              <a:ext uri="{FF2B5EF4-FFF2-40B4-BE49-F238E27FC236}">
                <a16:creationId xmlns:a16="http://schemas.microsoft.com/office/drawing/2014/main" id="{3DCBE0A1-3E90-A748-BC55-608A67ED6E86}"/>
              </a:ext>
            </a:extLst>
          </p:cNvPr>
          <p:cNvPicPr>
            <a:picLocks noChangeAspect="1"/>
          </p:cNvPicPr>
          <p:nvPr/>
        </p:nvPicPr>
        <p:blipFill rotWithShape="1">
          <a:blip r:embed="rId2">
            <a:extLst>
              <a:ext uri="{28A0092B-C50C-407E-A947-70E740481C1C}">
                <a14:useLocalDpi xmlns:a14="http://schemas.microsoft.com/office/drawing/2010/main" val="0"/>
              </a:ext>
            </a:extLst>
          </a:blip>
          <a:srcRect l="-2643" t="-1825" r="75960" b="58892"/>
          <a:stretch/>
        </p:blipFill>
        <p:spPr>
          <a:xfrm>
            <a:off x="7778562" y="1621494"/>
            <a:ext cx="4178804" cy="6153542"/>
          </a:xfrm>
          <a:prstGeom prst="rect">
            <a:avLst/>
          </a:prstGeom>
        </p:spPr>
      </p:pic>
      <p:pic>
        <p:nvPicPr>
          <p:cNvPr id="10" name="תמונה 9">
            <a:extLst>
              <a:ext uri="{FF2B5EF4-FFF2-40B4-BE49-F238E27FC236}">
                <a16:creationId xmlns:a16="http://schemas.microsoft.com/office/drawing/2014/main" id="{D74770B9-B01E-814A-9EDA-E0E3C2B99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634" y="1052467"/>
            <a:ext cx="2760305" cy="5699850"/>
          </a:xfrm>
          <a:prstGeom prst="rect">
            <a:avLst/>
          </a:prstGeom>
        </p:spPr>
      </p:pic>
      <p:pic>
        <p:nvPicPr>
          <p:cNvPr id="11" name="תמונה 10">
            <a:extLst>
              <a:ext uri="{FF2B5EF4-FFF2-40B4-BE49-F238E27FC236}">
                <a16:creationId xmlns:a16="http://schemas.microsoft.com/office/drawing/2014/main" id="{3380A79D-924D-4EBD-8825-C87A5B91BA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39" y="12000"/>
            <a:ext cx="1307696" cy="1332000"/>
          </a:xfrm>
          <a:prstGeom prst="rect">
            <a:avLst/>
          </a:prstGeom>
        </p:spPr>
      </p:pic>
    </p:spTree>
    <p:extLst>
      <p:ext uri="{BB962C8B-B14F-4D97-AF65-F5344CB8AC3E}">
        <p14:creationId xmlns:p14="http://schemas.microsoft.com/office/powerpoint/2010/main" val="224545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0C3CA"/>
        </a:solidFill>
        <a:effectLst/>
      </p:bgPr>
    </p:bg>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7A1AD28B-22B5-5D4D-96A0-DF0CC51FC16C}"/>
              </a:ext>
            </a:extLst>
          </p:cNvPr>
          <p:cNvPicPr>
            <a:picLocks noChangeAspect="1"/>
          </p:cNvPicPr>
          <p:nvPr/>
        </p:nvPicPr>
        <p:blipFill rotWithShape="1">
          <a:blip r:embed="rId2">
            <a:extLst>
              <a:ext uri="{28A0092B-C50C-407E-A947-70E740481C1C}">
                <a14:useLocalDpi xmlns:a14="http://schemas.microsoft.com/office/drawing/2010/main" val="0"/>
              </a:ext>
            </a:extLst>
          </a:blip>
          <a:srcRect t="42845" b="45244"/>
          <a:stretch/>
        </p:blipFill>
        <p:spPr>
          <a:xfrm>
            <a:off x="-335758" y="4282641"/>
            <a:ext cx="11300666" cy="1231866"/>
          </a:xfrm>
          <a:prstGeom prst="rect">
            <a:avLst/>
          </a:prstGeom>
        </p:spPr>
      </p:pic>
      <p:pic>
        <p:nvPicPr>
          <p:cNvPr id="8" name="תמונה 7">
            <a:extLst>
              <a:ext uri="{FF2B5EF4-FFF2-40B4-BE49-F238E27FC236}">
                <a16:creationId xmlns:a16="http://schemas.microsoft.com/office/drawing/2014/main" id="{0AFD048A-5BFC-E74D-BD55-59784A391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336" y="-1322173"/>
            <a:ext cx="8741664" cy="8065119"/>
          </a:xfrm>
          <a:prstGeom prst="rect">
            <a:avLst/>
          </a:prstGeom>
        </p:spPr>
      </p:pic>
      <p:pic>
        <p:nvPicPr>
          <p:cNvPr id="5" name="תמונה 4">
            <a:extLst>
              <a:ext uri="{FF2B5EF4-FFF2-40B4-BE49-F238E27FC236}">
                <a16:creationId xmlns:a16="http://schemas.microsoft.com/office/drawing/2014/main" id="{85285ED5-4E97-A247-9EAA-024B2D12D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217" y="1473491"/>
            <a:ext cx="8578967" cy="8578967"/>
          </a:xfrm>
          <a:prstGeom prst="rect">
            <a:avLst/>
          </a:prstGeom>
        </p:spPr>
      </p:pic>
      <p:sp>
        <p:nvSpPr>
          <p:cNvPr id="11" name="תיבת טקסט 10">
            <a:extLst>
              <a:ext uri="{FF2B5EF4-FFF2-40B4-BE49-F238E27FC236}">
                <a16:creationId xmlns:a16="http://schemas.microsoft.com/office/drawing/2014/main" id="{BAC666AF-BFBF-ED4F-97F1-FF4CC73E2072}"/>
              </a:ext>
            </a:extLst>
          </p:cNvPr>
          <p:cNvSpPr txBox="1"/>
          <p:nvPr/>
        </p:nvSpPr>
        <p:spPr>
          <a:xfrm>
            <a:off x="4998721" y="406444"/>
            <a:ext cx="6231816" cy="5324535"/>
          </a:xfrm>
          <a:prstGeom prst="rect">
            <a:avLst/>
          </a:prstGeom>
          <a:noFill/>
          <a:ln>
            <a:noFill/>
          </a:ln>
          <a:effectLst/>
        </p:spPr>
        <p:txBody>
          <a:bodyPr wrap="square" rtlCol="1" anchor="ctr">
            <a:spAutoFit/>
          </a:bodyPr>
          <a:lstStyle/>
          <a:p>
            <a:pPr>
              <a:lnSpc>
                <a:spcPts val="2100"/>
              </a:lnSpc>
              <a:spcAft>
                <a:spcPts val="300"/>
              </a:spcAft>
            </a:pPr>
            <a:r>
              <a:rPr lang="he-IL" dirty="0">
                <a:latin typeface="Afek 1.5 AAA Light" panose="00000400000000000000" pitchFamily="50" charset="-79"/>
                <a:cs typeface="Afek 1.5 AAA Light" panose="00000400000000000000" pitchFamily="50" charset="-79"/>
              </a:rPr>
              <a:t>"אם האמור הוא כלל שנכון ליהודים בכלל, הוא יפה בייחוד לצעירים ולצעירות בני העם היהודי,</a:t>
            </a:r>
          </a:p>
          <a:p>
            <a:pPr>
              <a:lnSpc>
                <a:spcPts val="2100"/>
              </a:lnSpc>
              <a:spcAft>
                <a:spcPts val="300"/>
              </a:spcAft>
            </a:pPr>
            <a:r>
              <a:rPr lang="he-IL" dirty="0">
                <a:latin typeface="Afek 1.5 AAA Light" panose="00000400000000000000" pitchFamily="50" charset="-79"/>
                <a:cs typeface="Afek 1.5 AAA Light" panose="00000400000000000000" pitchFamily="50" charset="-79"/>
              </a:rPr>
              <a:t>מכיוון </a:t>
            </a:r>
            <a:r>
              <a:rPr lang="he-IL" b="1" dirty="0">
                <a:latin typeface="Afek 1.5 AAA Light" panose="00000400000000000000" pitchFamily="50" charset="-79"/>
                <a:cs typeface="Afek 1.5 AAA Light" panose="00000400000000000000" pitchFamily="50" charset="-79"/>
              </a:rPr>
              <a:t>שהצעירים חדורים במידה רבה של אומץ להתייצב מול אתגרים וקשיים!"</a:t>
            </a:r>
          </a:p>
          <a:p>
            <a:pPr>
              <a:lnSpc>
                <a:spcPts val="2100"/>
              </a:lnSpc>
              <a:spcAft>
                <a:spcPts val="300"/>
              </a:spcAft>
            </a:pPr>
            <a:r>
              <a:rPr lang="he-IL" dirty="0">
                <a:latin typeface="Afek 1.5 AAA Light" panose="00000400000000000000" pitchFamily="50" charset="-79"/>
                <a:cs typeface="Afek 1.5 AAA Light" panose="00000400000000000000" pitchFamily="50" charset="-79"/>
              </a:rPr>
              <a:t>או במקום אחר:</a:t>
            </a:r>
          </a:p>
          <a:p>
            <a:pPr>
              <a:lnSpc>
                <a:spcPts val="2100"/>
              </a:lnSpc>
              <a:spcAft>
                <a:spcPts val="300"/>
              </a:spcAft>
            </a:pPr>
            <a:r>
              <a:rPr lang="he-IL" dirty="0">
                <a:latin typeface="Afek 1.5 AAA Light" panose="00000400000000000000" pitchFamily="50" charset="-79"/>
                <a:cs typeface="Afek 1.5 AAA Light" panose="00000400000000000000" pitchFamily="50" charset="-79"/>
              </a:rPr>
              <a:t>"ואם בכל בני אדם הדברים אמורים על אחת כמה וכמה </a:t>
            </a:r>
            <a:r>
              <a:rPr lang="he-IL" b="1" dirty="0">
                <a:latin typeface="Afek 1.5 AAA Light" panose="00000400000000000000" pitchFamily="50" charset="-79"/>
                <a:cs typeface="Afek 1.5 AAA Light" panose="00000400000000000000" pitchFamily="50" charset="-79"/>
              </a:rPr>
              <a:t>בדור הצעיר, </a:t>
            </a:r>
          </a:p>
          <a:p>
            <a:pPr>
              <a:lnSpc>
                <a:spcPts val="2100"/>
              </a:lnSpc>
              <a:spcAft>
                <a:spcPts val="300"/>
              </a:spcAft>
            </a:pPr>
            <a:r>
              <a:rPr lang="he-IL" b="1" dirty="0">
                <a:latin typeface="Afek 1.5 AAA Light" panose="00000400000000000000" pitchFamily="50" charset="-79"/>
                <a:cs typeface="Afek 1.5 AAA Light" panose="00000400000000000000" pitchFamily="50" charset="-79"/>
              </a:rPr>
              <a:t>אשר מרצו לא נוצל עדיין ותוסס בו וגם היזמה שלו רבה יותר.”</a:t>
            </a:r>
          </a:p>
          <a:p>
            <a:pPr>
              <a:lnSpc>
                <a:spcPts val="2100"/>
              </a:lnSpc>
              <a:spcAft>
                <a:spcPts val="300"/>
              </a:spcAft>
            </a:pPr>
            <a:r>
              <a:rPr lang="he-IL" dirty="0">
                <a:latin typeface="Afek 1.5 AAA Light" panose="00000400000000000000" pitchFamily="50" charset="-79"/>
                <a:cs typeface="Afek 1.5 AAA Light" panose="00000400000000000000" pitchFamily="50" charset="-79"/>
              </a:rPr>
              <a:t>כאשר הוא מדגיש:</a:t>
            </a:r>
          </a:p>
          <a:p>
            <a:pPr>
              <a:lnSpc>
                <a:spcPts val="2100"/>
              </a:lnSpc>
              <a:spcAft>
                <a:spcPts val="300"/>
              </a:spcAft>
            </a:pPr>
            <a:r>
              <a:rPr lang="he-IL" dirty="0">
                <a:latin typeface="Afek 1.5 AAA Light" panose="00000400000000000000" pitchFamily="50" charset="-79"/>
                <a:cs typeface="Afek 1.5 AAA Light" panose="00000400000000000000" pitchFamily="50" charset="-79"/>
              </a:rPr>
              <a:t>"אלא שצריך זהירות בכיוון ובעניינים בם ישתמשו </a:t>
            </a:r>
            <a:r>
              <a:rPr lang="he-IL" dirty="0" err="1">
                <a:latin typeface="Afek 1.5 AAA Light" panose="00000400000000000000" pitchFamily="50" charset="-79"/>
                <a:cs typeface="Afek 1.5 AAA Light" panose="00000400000000000000" pitchFamily="50" charset="-79"/>
              </a:rPr>
              <a:t>בהמרץ</a:t>
            </a:r>
            <a:r>
              <a:rPr lang="he-IL" dirty="0">
                <a:latin typeface="Afek 1.5 AAA Light" panose="00000400000000000000" pitchFamily="50" charset="-79"/>
                <a:cs typeface="Afek 1.5 AAA Light" panose="00000400000000000000" pitchFamily="50" charset="-79"/>
              </a:rPr>
              <a:t> </a:t>
            </a:r>
            <a:r>
              <a:rPr lang="he-IL" dirty="0" err="1">
                <a:latin typeface="Afek 1.5 AAA Light" panose="00000400000000000000" pitchFamily="50" charset="-79"/>
                <a:cs typeface="Afek 1.5 AAA Light" panose="00000400000000000000" pitchFamily="50" charset="-79"/>
              </a:rPr>
              <a:t>והכחות</a:t>
            </a:r>
            <a:r>
              <a:rPr lang="he-IL" dirty="0">
                <a:latin typeface="Afek 1.5 AAA Light" panose="00000400000000000000" pitchFamily="50" charset="-79"/>
                <a:cs typeface="Afek 1.5 AAA Light" panose="00000400000000000000" pitchFamily="50" charset="-79"/>
              </a:rPr>
              <a:t>,</a:t>
            </a:r>
          </a:p>
          <a:p>
            <a:pPr>
              <a:lnSpc>
                <a:spcPts val="2100"/>
              </a:lnSpc>
              <a:spcAft>
                <a:spcPts val="300"/>
              </a:spcAft>
            </a:pPr>
            <a:r>
              <a:rPr lang="he-IL" dirty="0">
                <a:latin typeface="Afek 1.5 AAA Light" panose="00000400000000000000" pitchFamily="50" charset="-79"/>
                <a:cs typeface="Afek 1.5 AAA Light" panose="00000400000000000000" pitchFamily="50" charset="-79"/>
              </a:rPr>
              <a:t>ובפרט במקומות ובעניינים אשר אור וחושך משמשים בערבוביה, </a:t>
            </a:r>
          </a:p>
          <a:p>
            <a:pPr>
              <a:lnSpc>
                <a:spcPts val="2100"/>
              </a:lnSpc>
              <a:spcAft>
                <a:spcPts val="300"/>
              </a:spcAft>
            </a:pPr>
            <a:r>
              <a:rPr lang="he-IL" dirty="0">
                <a:latin typeface="Afek 1.5 AAA Light" panose="00000400000000000000" pitchFamily="50" charset="-79"/>
                <a:cs typeface="Afek 1.5 AAA Light" panose="00000400000000000000" pitchFamily="50" charset="-79"/>
              </a:rPr>
              <a:t>ומוכרחת שאלה ובירור אצל אנשים העומדים "מן הצד", </a:t>
            </a:r>
          </a:p>
          <a:p>
            <a:pPr>
              <a:lnSpc>
                <a:spcPts val="2100"/>
              </a:lnSpc>
              <a:spcAft>
                <a:spcPts val="300"/>
              </a:spcAft>
            </a:pPr>
            <a:r>
              <a:rPr lang="he-IL" dirty="0">
                <a:latin typeface="Afek 1.5 AAA Light" panose="00000400000000000000" pitchFamily="50" charset="-79"/>
                <a:cs typeface="Afek 1.5 AAA Light" panose="00000400000000000000" pitchFamily="50" charset="-79"/>
              </a:rPr>
              <a:t>היכולים לשפוט על העניינים מבלי שוחד של אהבת עצמו ופניות עצמו.</a:t>
            </a:r>
          </a:p>
          <a:p>
            <a:pPr>
              <a:lnSpc>
                <a:spcPts val="2100"/>
              </a:lnSpc>
              <a:spcAft>
                <a:spcPts val="300"/>
              </a:spcAft>
            </a:pPr>
            <a:r>
              <a:rPr lang="he-IL" dirty="0">
                <a:latin typeface="Afek 1.5 AAA Light" panose="00000400000000000000" pitchFamily="50" charset="-79"/>
                <a:cs typeface="Afek 1.5 AAA Light" panose="00000400000000000000" pitchFamily="50" charset="-79"/>
              </a:rPr>
              <a:t>גם מוכרחת השקפת החיים להיות מבוססת בתורה וחדורה רוח יראת שמים..."</a:t>
            </a:r>
          </a:p>
        </p:txBody>
      </p:sp>
      <p:pic>
        <p:nvPicPr>
          <p:cNvPr id="7" name="תמונה 6">
            <a:extLst>
              <a:ext uri="{FF2B5EF4-FFF2-40B4-BE49-F238E27FC236}">
                <a16:creationId xmlns:a16="http://schemas.microsoft.com/office/drawing/2014/main" id="{EEC8114D-AB96-48D1-9966-BA3C67535C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39" y="12000"/>
            <a:ext cx="1307696" cy="1332000"/>
          </a:xfrm>
          <a:prstGeom prst="rect">
            <a:avLst/>
          </a:prstGeom>
        </p:spPr>
      </p:pic>
    </p:spTree>
    <p:extLst>
      <p:ext uri="{BB962C8B-B14F-4D97-AF65-F5344CB8AC3E}">
        <p14:creationId xmlns:p14="http://schemas.microsoft.com/office/powerpoint/2010/main" val="159498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0C3CA"/>
        </a:solidFill>
        <a:effectLst/>
      </p:bgPr>
    </p:bg>
    <p:spTree>
      <p:nvGrpSpPr>
        <p:cNvPr id="1" name=""/>
        <p:cNvGrpSpPr/>
        <p:nvPr/>
      </p:nvGrpSpPr>
      <p:grpSpPr>
        <a:xfrm>
          <a:off x="0" y="0"/>
          <a:ext cx="0" cy="0"/>
          <a:chOff x="0" y="0"/>
          <a:chExt cx="0" cy="0"/>
        </a:xfrm>
      </p:grpSpPr>
      <p:sp>
        <p:nvSpPr>
          <p:cNvPr id="4" name="Graphic 10">
            <a:extLst>
              <a:ext uri="{FF2B5EF4-FFF2-40B4-BE49-F238E27FC236}">
                <a16:creationId xmlns:a16="http://schemas.microsoft.com/office/drawing/2014/main" id="{1CC82B74-553F-FA43-A4B6-665B6625404D}"/>
              </a:ext>
            </a:extLst>
          </p:cNvPr>
          <p:cNvSpPr/>
          <p:nvPr/>
        </p:nvSpPr>
        <p:spPr>
          <a:xfrm rot="10800000" flipV="1">
            <a:off x="-1655811" y="-1236167"/>
            <a:ext cx="11392932" cy="8020025"/>
          </a:xfrm>
          <a:custGeom>
            <a:avLst/>
            <a:gdLst>
              <a:gd name="connsiteX0" fmla="*/ 1447800 w 1447800"/>
              <a:gd name="connsiteY0" fmla="*/ 326285 h 1019175"/>
              <a:gd name="connsiteX1" fmla="*/ 1447800 w 1447800"/>
              <a:gd name="connsiteY1" fmla="*/ 1028700 h 1019175"/>
              <a:gd name="connsiteX2" fmla="*/ 0 w 1447800"/>
              <a:gd name="connsiteY2" fmla="*/ 1028700 h 1019175"/>
              <a:gd name="connsiteX3" fmla="*/ 352918 w 1447800"/>
              <a:gd name="connsiteY3" fmla="*/ 842013 h 1019175"/>
              <a:gd name="connsiteX4" fmla="*/ 519275 w 1447800"/>
              <a:gd name="connsiteY4" fmla="*/ 745273 h 1019175"/>
              <a:gd name="connsiteX5" fmla="*/ 519275 w 1447800"/>
              <a:gd name="connsiteY5" fmla="*/ 593208 h 1019175"/>
              <a:gd name="connsiteX6" fmla="*/ 724319 w 1447800"/>
              <a:gd name="connsiteY6" fmla="*/ 634487 h 1019175"/>
              <a:gd name="connsiteX7" fmla="*/ 609426 w 1447800"/>
              <a:gd name="connsiteY7" fmla="*/ 275074 h 1019175"/>
              <a:gd name="connsiteX8" fmla="*/ 911835 w 1447800"/>
              <a:gd name="connsiteY8" fmla="*/ 114921 h 1019175"/>
              <a:gd name="connsiteX9" fmla="*/ 1447800 w 1447800"/>
              <a:gd name="connsiteY9" fmla="*/ 326285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00" h="1019175">
                <a:moveTo>
                  <a:pt x="1447800" y="326285"/>
                </a:moveTo>
                <a:lnTo>
                  <a:pt x="1447800" y="1028700"/>
                </a:lnTo>
                <a:lnTo>
                  <a:pt x="0" y="1028700"/>
                </a:lnTo>
                <a:cubicBezTo>
                  <a:pt x="30650" y="904243"/>
                  <a:pt x="148289" y="842013"/>
                  <a:pt x="352918" y="842013"/>
                </a:cubicBezTo>
                <a:cubicBezTo>
                  <a:pt x="659860" y="842013"/>
                  <a:pt x="745669" y="745273"/>
                  <a:pt x="519275" y="745273"/>
                </a:cubicBezTo>
                <a:cubicBezTo>
                  <a:pt x="292880" y="745273"/>
                  <a:pt x="372337" y="547767"/>
                  <a:pt x="519275" y="593208"/>
                </a:cubicBezTo>
                <a:cubicBezTo>
                  <a:pt x="666212" y="638649"/>
                  <a:pt x="652197" y="683517"/>
                  <a:pt x="724319" y="634487"/>
                </a:cubicBezTo>
                <a:cubicBezTo>
                  <a:pt x="796440" y="585458"/>
                  <a:pt x="796440" y="404870"/>
                  <a:pt x="609426" y="275074"/>
                </a:cubicBezTo>
                <a:cubicBezTo>
                  <a:pt x="422413" y="145279"/>
                  <a:pt x="701218" y="-168388"/>
                  <a:pt x="911835" y="114921"/>
                </a:cubicBezTo>
                <a:cubicBezTo>
                  <a:pt x="1052245" y="303795"/>
                  <a:pt x="1230901" y="374249"/>
                  <a:pt x="1447800" y="326285"/>
                </a:cubicBezTo>
                <a:close/>
              </a:path>
            </a:pathLst>
          </a:custGeom>
          <a:solidFill>
            <a:srgbClr val="F3CD2E"/>
          </a:solidFill>
          <a:ln w="9463" cap="flat">
            <a:noFill/>
            <a:prstDash val="solid"/>
            <a:miter/>
          </a:ln>
        </p:spPr>
        <p:txBody>
          <a:bodyPr rtlCol="0" anchor="ctr"/>
          <a:lstStyle/>
          <a:p>
            <a:pPr marL="0" algn="r" defTabSz="457200" rtl="1" eaLnBrk="1" latinLnBrk="0" hangingPunct="1"/>
            <a:endParaRPr/>
          </a:p>
        </p:txBody>
      </p:sp>
      <p:sp>
        <p:nvSpPr>
          <p:cNvPr id="5" name="הסבר מלבני מעוגל 4">
            <a:extLst>
              <a:ext uri="{FF2B5EF4-FFF2-40B4-BE49-F238E27FC236}">
                <a16:creationId xmlns:a16="http://schemas.microsoft.com/office/drawing/2014/main" id="{BE01575D-E981-5645-A6A0-11372B320D18}"/>
              </a:ext>
            </a:extLst>
          </p:cNvPr>
          <p:cNvSpPr/>
          <p:nvPr/>
        </p:nvSpPr>
        <p:spPr>
          <a:xfrm>
            <a:off x="4760388" y="578413"/>
            <a:ext cx="5878780" cy="2634344"/>
          </a:xfrm>
          <a:prstGeom prst="wedgeRoundRectCallout">
            <a:avLst>
              <a:gd name="adj1" fmla="val 45955"/>
              <a:gd name="adj2" fmla="val 73244"/>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400" dirty="0">
                <a:solidFill>
                  <a:schemeClr val="tx1"/>
                </a:solidFill>
                <a:latin typeface="Afek 1.5 AAA Light" panose="00000400000000000000" pitchFamily="50" charset="-79"/>
                <a:cs typeface="Afek 1.5 AAA Light" panose="00000400000000000000" pitchFamily="50" charset="-79"/>
              </a:rPr>
              <a:t>תראי איך הרבי מנווט את הנמרצות והתעוזה שלנו לכיוון חיובי!</a:t>
            </a:r>
          </a:p>
          <a:p>
            <a:r>
              <a:rPr lang="he-IL" sz="2400" dirty="0">
                <a:solidFill>
                  <a:schemeClr val="tx1"/>
                </a:solidFill>
                <a:latin typeface="Afek 1.5 AAA Light" panose="00000400000000000000" pitchFamily="50" charset="-79"/>
                <a:cs typeface="Afek 1.5 AAA Light" panose="00000400000000000000" pitchFamily="50" charset="-79"/>
              </a:rPr>
              <a:t>זה בהחלט מעודד ליישם את זה! </a:t>
            </a:r>
          </a:p>
          <a:p>
            <a:r>
              <a:rPr lang="he-IL" sz="2400" dirty="0">
                <a:solidFill>
                  <a:schemeClr val="tx1"/>
                </a:solidFill>
                <a:latin typeface="Afek 1.5 AAA Light" panose="00000400000000000000" pitchFamily="50" charset="-79"/>
                <a:cs typeface="Afek 1.5 AAA Light" panose="00000400000000000000" pitchFamily="50" charset="-79"/>
              </a:rPr>
              <a:t>כמובן תוך שימת לב לדרישה להיות זהירות ולהתייעץ.... </a:t>
            </a:r>
          </a:p>
        </p:txBody>
      </p:sp>
      <p:sp>
        <p:nvSpPr>
          <p:cNvPr id="6" name="הסבר מלבני מעוגל 5">
            <a:extLst>
              <a:ext uri="{FF2B5EF4-FFF2-40B4-BE49-F238E27FC236}">
                <a16:creationId xmlns:a16="http://schemas.microsoft.com/office/drawing/2014/main" id="{9838C6F8-A4D5-3740-9725-A862AD20299F}"/>
              </a:ext>
            </a:extLst>
          </p:cNvPr>
          <p:cNvSpPr/>
          <p:nvPr/>
        </p:nvSpPr>
        <p:spPr>
          <a:xfrm>
            <a:off x="2542123" y="2916195"/>
            <a:ext cx="5292062" cy="3126259"/>
          </a:xfrm>
          <a:prstGeom prst="wedgeRoundRectCallout">
            <a:avLst>
              <a:gd name="adj1" fmla="val -62594"/>
              <a:gd name="adj2" fmla="val -25168"/>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ts val="2700"/>
              </a:lnSpc>
            </a:pPr>
            <a:r>
              <a:rPr lang="he-IL" sz="2100" dirty="0">
                <a:solidFill>
                  <a:schemeClr val="tx1"/>
                </a:solidFill>
                <a:latin typeface="Afek 1.5 AAA Light" panose="00000400000000000000" pitchFamily="50" charset="-79"/>
                <a:cs typeface="Afek 1.5 AAA Light" panose="00000400000000000000" pitchFamily="50" charset="-79"/>
              </a:rPr>
              <a:t>אם כבר הזכרת את התכונות שלנו, הצעירות, שהרבי מציין, נחזור למכתב הראשון שבו פתחנו, </a:t>
            </a:r>
          </a:p>
          <a:p>
            <a:pPr>
              <a:lnSpc>
                <a:spcPts val="2700"/>
              </a:lnSpc>
            </a:pPr>
            <a:r>
              <a:rPr lang="he-IL" sz="2100" dirty="0">
                <a:solidFill>
                  <a:schemeClr val="tx1"/>
                </a:solidFill>
                <a:latin typeface="Afek 1.5 AAA Light" panose="00000400000000000000" pitchFamily="50" charset="-79"/>
                <a:cs typeface="Afek 1.5 AAA Light" panose="00000400000000000000" pitchFamily="50" charset="-79"/>
              </a:rPr>
              <a:t>שם הרבי מניע את הכותבת להשתמש גם באהבת החברה, בשיתוף הפעולה, המאפיין את בני הנוער,</a:t>
            </a:r>
          </a:p>
          <a:p>
            <a:pPr>
              <a:lnSpc>
                <a:spcPts val="2700"/>
              </a:lnSpc>
            </a:pPr>
            <a:r>
              <a:rPr lang="he-IL" sz="2100" dirty="0">
                <a:solidFill>
                  <a:schemeClr val="tx1"/>
                </a:solidFill>
                <a:latin typeface="Afek 1.5 AAA Light" panose="00000400000000000000" pitchFamily="50" charset="-79"/>
                <a:cs typeface="Afek 1.5 AAA Light" panose="00000400000000000000" pitchFamily="50" charset="-79"/>
              </a:rPr>
              <a:t>ולגייס גם זאת לצורך ההשפעה.</a:t>
            </a:r>
          </a:p>
          <a:p>
            <a:pPr>
              <a:lnSpc>
                <a:spcPts val="2700"/>
              </a:lnSpc>
            </a:pPr>
            <a:r>
              <a:rPr lang="he-IL" sz="2100" dirty="0">
                <a:solidFill>
                  <a:schemeClr val="tx1"/>
                </a:solidFill>
                <a:latin typeface="Afek 1.5 AAA Light" panose="00000400000000000000" pitchFamily="50" charset="-79"/>
                <a:cs typeface="Afek 1.5 AAA Light" panose="00000400000000000000" pitchFamily="50" charset="-79"/>
              </a:rPr>
              <a:t>הנה סיומו של המכתב:</a:t>
            </a:r>
          </a:p>
        </p:txBody>
      </p:sp>
      <p:pic>
        <p:nvPicPr>
          <p:cNvPr id="7" name="תמונה 6">
            <a:extLst>
              <a:ext uri="{FF2B5EF4-FFF2-40B4-BE49-F238E27FC236}">
                <a16:creationId xmlns:a16="http://schemas.microsoft.com/office/drawing/2014/main" id="{3DCBE0A1-3E90-A748-BC55-608A67ED6E86}"/>
              </a:ext>
            </a:extLst>
          </p:cNvPr>
          <p:cNvPicPr>
            <a:picLocks noChangeAspect="1"/>
          </p:cNvPicPr>
          <p:nvPr/>
        </p:nvPicPr>
        <p:blipFill rotWithShape="1">
          <a:blip r:embed="rId2">
            <a:extLst>
              <a:ext uri="{28A0092B-C50C-407E-A947-70E740481C1C}">
                <a14:useLocalDpi xmlns:a14="http://schemas.microsoft.com/office/drawing/2010/main" val="0"/>
              </a:ext>
            </a:extLst>
          </a:blip>
          <a:srcRect l="-2643" t="-1825" r="75960" b="58892"/>
          <a:stretch/>
        </p:blipFill>
        <p:spPr>
          <a:xfrm>
            <a:off x="9414482" y="2204273"/>
            <a:ext cx="3139597" cy="4623247"/>
          </a:xfrm>
          <a:prstGeom prst="rect">
            <a:avLst/>
          </a:prstGeom>
        </p:spPr>
      </p:pic>
      <p:pic>
        <p:nvPicPr>
          <p:cNvPr id="10" name="תמונה 9">
            <a:extLst>
              <a:ext uri="{FF2B5EF4-FFF2-40B4-BE49-F238E27FC236}">
                <a16:creationId xmlns:a16="http://schemas.microsoft.com/office/drawing/2014/main" id="{D74770B9-B01E-814A-9EDA-E0E3C2B99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65" y="2381974"/>
            <a:ext cx="2073858" cy="4282382"/>
          </a:xfrm>
          <a:prstGeom prst="rect">
            <a:avLst/>
          </a:prstGeom>
        </p:spPr>
      </p:pic>
      <p:pic>
        <p:nvPicPr>
          <p:cNvPr id="8" name="תמונה 7">
            <a:extLst>
              <a:ext uri="{FF2B5EF4-FFF2-40B4-BE49-F238E27FC236}">
                <a16:creationId xmlns:a16="http://schemas.microsoft.com/office/drawing/2014/main" id="{2B06D8EB-7E7A-4112-9ED0-BBE0CA8F5B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39" y="12000"/>
            <a:ext cx="1307696" cy="1332000"/>
          </a:xfrm>
          <a:prstGeom prst="rect">
            <a:avLst/>
          </a:prstGeom>
        </p:spPr>
      </p:pic>
    </p:spTree>
    <p:extLst>
      <p:ext uri="{BB962C8B-B14F-4D97-AF65-F5344CB8AC3E}">
        <p14:creationId xmlns:p14="http://schemas.microsoft.com/office/powerpoint/2010/main" val="388313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F419A"/>
        </a:solidFill>
        <a:effectLst/>
      </p:bgPr>
    </p:bg>
    <p:spTree>
      <p:nvGrpSpPr>
        <p:cNvPr id="1" name=""/>
        <p:cNvGrpSpPr/>
        <p:nvPr/>
      </p:nvGrpSpPr>
      <p:grpSpPr>
        <a:xfrm>
          <a:off x="0" y="0"/>
          <a:ext cx="0" cy="0"/>
          <a:chOff x="0" y="0"/>
          <a:chExt cx="0" cy="0"/>
        </a:xfrm>
      </p:grpSpPr>
      <p:pic>
        <p:nvPicPr>
          <p:cNvPr id="14" name="תמונה 13">
            <a:extLst>
              <a:ext uri="{FF2B5EF4-FFF2-40B4-BE49-F238E27FC236}">
                <a16:creationId xmlns:a16="http://schemas.microsoft.com/office/drawing/2014/main" id="{4D0B9916-4DAA-9740-9223-E56D7DFF2A2F}"/>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52788" t="42845" b="45244"/>
          <a:stretch/>
        </p:blipFill>
        <p:spPr>
          <a:xfrm>
            <a:off x="0" y="4762857"/>
            <a:ext cx="9451735" cy="2182326"/>
          </a:xfrm>
          <a:prstGeom prst="rect">
            <a:avLst/>
          </a:prstGeom>
        </p:spPr>
      </p:pic>
      <p:pic>
        <p:nvPicPr>
          <p:cNvPr id="15" name="תמונה 14">
            <a:extLst>
              <a:ext uri="{FF2B5EF4-FFF2-40B4-BE49-F238E27FC236}">
                <a16:creationId xmlns:a16="http://schemas.microsoft.com/office/drawing/2014/main" id="{27896F2C-AE45-B84F-AB88-AED923F2800D}"/>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42845" r="49828" b="45244"/>
          <a:stretch/>
        </p:blipFill>
        <p:spPr>
          <a:xfrm>
            <a:off x="2147789" y="4762857"/>
            <a:ext cx="10044211" cy="2182326"/>
          </a:xfrm>
          <a:prstGeom prst="rect">
            <a:avLst/>
          </a:prstGeom>
        </p:spPr>
      </p:pic>
      <p:pic>
        <p:nvPicPr>
          <p:cNvPr id="13" name="תמונה 12">
            <a:extLst>
              <a:ext uri="{FF2B5EF4-FFF2-40B4-BE49-F238E27FC236}">
                <a16:creationId xmlns:a16="http://schemas.microsoft.com/office/drawing/2014/main" id="{F4BB5606-1973-5C4A-8E07-98A5372248AF}"/>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54939" t="42845" b="45244"/>
          <a:stretch/>
        </p:blipFill>
        <p:spPr>
          <a:xfrm>
            <a:off x="-1" y="4191600"/>
            <a:ext cx="5092157" cy="1231866"/>
          </a:xfrm>
          <a:prstGeom prst="rect">
            <a:avLst/>
          </a:prstGeom>
        </p:spPr>
      </p:pic>
      <p:pic>
        <p:nvPicPr>
          <p:cNvPr id="9" name="תמונה 8">
            <a:extLst>
              <a:ext uri="{FF2B5EF4-FFF2-40B4-BE49-F238E27FC236}">
                <a16:creationId xmlns:a16="http://schemas.microsoft.com/office/drawing/2014/main" id="{06B8E381-57D0-FD43-A0BE-E2D79D9FA4A1}"/>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42845" r="49697" b="45244"/>
          <a:stretch/>
        </p:blipFill>
        <p:spPr>
          <a:xfrm>
            <a:off x="6507366" y="4191600"/>
            <a:ext cx="5684634" cy="1231866"/>
          </a:xfrm>
          <a:prstGeom prst="rect">
            <a:avLst/>
          </a:prstGeom>
        </p:spPr>
      </p:pic>
      <p:grpSp>
        <p:nvGrpSpPr>
          <p:cNvPr id="2" name="קבוצה 1">
            <a:extLst>
              <a:ext uri="{FF2B5EF4-FFF2-40B4-BE49-F238E27FC236}">
                <a16:creationId xmlns:a16="http://schemas.microsoft.com/office/drawing/2014/main" id="{540A37FD-1EB4-594F-BF6B-78D2B79AB55C}"/>
              </a:ext>
            </a:extLst>
          </p:cNvPr>
          <p:cNvGrpSpPr/>
          <p:nvPr/>
        </p:nvGrpSpPr>
        <p:grpSpPr>
          <a:xfrm>
            <a:off x="1883310" y="536148"/>
            <a:ext cx="8425381" cy="5785703"/>
            <a:chOff x="-434932" y="536148"/>
            <a:chExt cx="8425381" cy="5785703"/>
          </a:xfrm>
        </p:grpSpPr>
        <p:pic>
          <p:nvPicPr>
            <p:cNvPr id="8" name="תמונה 7">
              <a:extLst>
                <a:ext uri="{FF2B5EF4-FFF2-40B4-BE49-F238E27FC236}">
                  <a16:creationId xmlns:a16="http://schemas.microsoft.com/office/drawing/2014/main" id="{0AFD048A-5BFC-E74D-BD55-59784A3913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932" y="536148"/>
              <a:ext cx="8425381" cy="5785703"/>
            </a:xfrm>
            <a:prstGeom prst="rect">
              <a:avLst/>
            </a:prstGeom>
          </p:spPr>
        </p:pic>
        <p:sp>
          <p:nvSpPr>
            <p:cNvPr id="3" name="תיבת טקסט 2">
              <a:extLst>
                <a:ext uri="{FF2B5EF4-FFF2-40B4-BE49-F238E27FC236}">
                  <a16:creationId xmlns:a16="http://schemas.microsoft.com/office/drawing/2014/main" id="{BCF620DF-E86B-4974-ADF1-F23316B9DFB9}"/>
                </a:ext>
              </a:extLst>
            </p:cNvPr>
            <p:cNvSpPr txBox="1"/>
            <p:nvPr/>
          </p:nvSpPr>
          <p:spPr>
            <a:xfrm>
              <a:off x="1331063" y="1782811"/>
              <a:ext cx="5428337" cy="3292376"/>
            </a:xfrm>
            <a:prstGeom prst="rect">
              <a:avLst/>
            </a:prstGeom>
            <a:noFill/>
            <a:ln>
              <a:noFill/>
            </a:ln>
            <a:effectLst/>
          </p:spPr>
          <p:txBody>
            <a:bodyPr wrap="square" rtlCol="1" anchor="ctr">
              <a:spAutoFit/>
            </a:bodyPr>
            <a:lstStyle/>
            <a:p>
              <a:pPr>
                <a:lnSpc>
                  <a:spcPct val="107000"/>
                </a:lnSpc>
                <a:spcAft>
                  <a:spcPts val="800"/>
                </a:spcAft>
              </a:pPr>
              <a:r>
                <a:rPr lang="he-IL" dirty="0">
                  <a:latin typeface="Afek 1.5 AAA Light" panose="00000400000000000000" pitchFamily="50" charset="-79"/>
                  <a:cs typeface="Afek 1.5 AAA Light" panose="00000400000000000000" pitchFamily="50" charset="-79"/>
                </a:rPr>
                <a:t>ומובן וגם פשוט שברשותה ומזכותה לפרסם דברי אלה </a:t>
              </a:r>
              <a:r>
                <a:rPr lang="he-IL" dirty="0" err="1">
                  <a:latin typeface="Afek 1.5 AAA Light" panose="00000400000000000000" pitchFamily="50" charset="-79"/>
                  <a:cs typeface="Afek 1.5 AAA Light" panose="00000400000000000000" pitchFamily="50" charset="-79"/>
                </a:rPr>
                <a:t>להתלמידות</a:t>
              </a:r>
              <a:r>
                <a:rPr lang="he-IL" dirty="0">
                  <a:latin typeface="Afek 1.5 AAA Light" panose="00000400000000000000" pitchFamily="50" charset="-79"/>
                  <a:cs typeface="Afek 1.5 AAA Light" panose="00000400000000000000" pitchFamily="50" charset="-79"/>
                </a:rPr>
                <a:t> השייכות </a:t>
              </a:r>
              <a:r>
                <a:rPr lang="he-IL" dirty="0" err="1">
                  <a:latin typeface="Afek 1.5 AAA Light" panose="00000400000000000000" pitchFamily="50" charset="-79"/>
                  <a:cs typeface="Afek 1.5 AAA Light" panose="00000400000000000000" pitchFamily="50" charset="-79"/>
                </a:rPr>
                <a:t>לענין</a:t>
              </a:r>
              <a:r>
                <a:rPr lang="he-IL" dirty="0">
                  <a:latin typeface="Afek 1.5 AAA Light" panose="00000400000000000000" pitchFamily="50" charset="-79"/>
                  <a:cs typeface="Afek 1.5 AAA Light" panose="00000400000000000000" pitchFamily="50" charset="-79"/>
                </a:rPr>
                <a:t> זה, </a:t>
              </a:r>
              <a:r>
                <a:rPr lang="he-IL" sz="2000" b="1" dirty="0">
                  <a:latin typeface="Afek 1.5 AAA Light" panose="00000400000000000000" pitchFamily="50" charset="-79"/>
                  <a:cs typeface="Afek 1.5 AAA Light" panose="00000400000000000000" pitchFamily="50" charset="-79"/>
                </a:rPr>
                <a:t>וביחד תפעלנה </a:t>
              </a:r>
              <a:r>
                <a:rPr lang="he-IL" dirty="0">
                  <a:latin typeface="Afek 1.5 AAA Light" panose="00000400000000000000" pitchFamily="50" charset="-79"/>
                  <a:cs typeface="Afek 1.5 AAA Light" panose="00000400000000000000" pitchFamily="50" charset="-79"/>
                </a:rPr>
                <a:t>בכיוון האמור, ובוודאי אשר ה' יתברך </a:t>
              </a:r>
              <a:r>
                <a:rPr lang="he-IL" dirty="0" err="1">
                  <a:latin typeface="Afek 1.5 AAA Light" panose="00000400000000000000" pitchFamily="50" charset="-79"/>
                  <a:cs typeface="Afek 1.5 AAA Light" panose="00000400000000000000" pitchFamily="50" charset="-79"/>
                </a:rPr>
                <a:t>יצליחן</a:t>
              </a:r>
              <a:r>
                <a:rPr lang="he-IL" dirty="0">
                  <a:latin typeface="Afek 1.5 AAA Light" panose="00000400000000000000" pitchFamily="50" charset="-79"/>
                  <a:cs typeface="Afek 1.5 AAA Light" panose="00000400000000000000" pitchFamily="50" charset="-79"/>
                </a:rPr>
                <a:t>, </a:t>
              </a:r>
            </a:p>
            <a:p>
              <a:pPr>
                <a:lnSpc>
                  <a:spcPct val="107000"/>
                </a:lnSpc>
                <a:spcAft>
                  <a:spcPts val="800"/>
                </a:spcAft>
              </a:pPr>
              <a:endParaRPr lang="he-IL" dirty="0">
                <a:latin typeface="Afek 1.5 AAA Light" panose="00000400000000000000" pitchFamily="50" charset="-79"/>
                <a:cs typeface="Afek 1.5 AAA Light" panose="00000400000000000000" pitchFamily="50" charset="-79"/>
              </a:endParaRPr>
            </a:p>
            <a:p>
              <a:pPr>
                <a:lnSpc>
                  <a:spcPct val="107000"/>
                </a:lnSpc>
                <a:spcAft>
                  <a:spcPts val="800"/>
                </a:spcAft>
              </a:pPr>
              <a:r>
                <a:rPr lang="he-IL" dirty="0">
                  <a:latin typeface="Afek 1.5 AAA Light" panose="00000400000000000000" pitchFamily="50" charset="-79"/>
                  <a:cs typeface="Afek 1.5 AAA Light" panose="00000400000000000000" pitchFamily="50" charset="-79"/>
                </a:rPr>
                <a:t>ובפרט אשר הסמינר הוא מיסודו ובהנהלתו של כ"ק </a:t>
              </a:r>
              <a:r>
                <a:rPr lang="he-IL" dirty="0" err="1">
                  <a:latin typeface="Afek 1.5 AAA Light" panose="00000400000000000000" pitchFamily="50" charset="-79"/>
                  <a:cs typeface="Afek 1.5 AAA Light" panose="00000400000000000000" pitchFamily="50" charset="-79"/>
                </a:rPr>
                <a:t>מו"ח</a:t>
              </a:r>
              <a:r>
                <a:rPr lang="he-IL" dirty="0">
                  <a:latin typeface="Afek 1.5 AAA Light" panose="00000400000000000000" pitchFamily="50" charset="-79"/>
                  <a:cs typeface="Afek 1.5 AAA Light" panose="00000400000000000000" pitchFamily="50" charset="-79"/>
                </a:rPr>
                <a:t> אדמו"ר </a:t>
              </a:r>
              <a:r>
                <a:rPr lang="he-IL" dirty="0" err="1">
                  <a:latin typeface="Afek 1.5 AAA Light" panose="00000400000000000000" pitchFamily="50" charset="-79"/>
                  <a:cs typeface="Afek 1.5 AAA Light" panose="00000400000000000000" pitchFamily="50" charset="-79"/>
                </a:rPr>
                <a:t>זצוקללה"ה</a:t>
              </a:r>
              <a:r>
                <a:rPr lang="he-IL" dirty="0">
                  <a:latin typeface="Afek 1.5 AAA Light" panose="00000400000000000000" pitchFamily="50" charset="-79"/>
                  <a:cs typeface="Afek 1.5 AAA Light" panose="00000400000000000000" pitchFamily="50" charset="-79"/>
                </a:rPr>
                <a:t> </a:t>
              </a:r>
              <a:r>
                <a:rPr lang="he-IL" dirty="0" err="1">
                  <a:latin typeface="Afek 1.5 AAA Light" panose="00000400000000000000" pitchFamily="50" charset="-79"/>
                  <a:cs typeface="Afek 1.5 AAA Light" panose="00000400000000000000" pitchFamily="50" charset="-79"/>
                </a:rPr>
                <a:t>נבג"מ</a:t>
              </a:r>
              <a:r>
                <a:rPr lang="he-IL" dirty="0">
                  <a:latin typeface="Afek 1.5 AAA Light" panose="00000400000000000000" pitchFamily="50" charset="-79"/>
                  <a:cs typeface="Afek 1.5 AAA Light" panose="00000400000000000000" pitchFamily="50" charset="-79"/>
                </a:rPr>
                <a:t> זי"ע, נשיא ישראל.</a:t>
              </a:r>
            </a:p>
            <a:p>
              <a:pPr>
                <a:lnSpc>
                  <a:spcPct val="107000"/>
                </a:lnSpc>
                <a:spcAft>
                  <a:spcPts val="800"/>
                </a:spcAft>
              </a:pPr>
              <a:endParaRPr lang="he-IL" dirty="0">
                <a:latin typeface="Afek 1.5 AAA Light" panose="00000400000000000000" pitchFamily="50" charset="-79"/>
                <a:cs typeface="Afek 1.5 AAA Light" panose="00000400000000000000" pitchFamily="50" charset="-79"/>
              </a:endParaRPr>
            </a:p>
            <a:p>
              <a:pPr>
                <a:lnSpc>
                  <a:spcPct val="107000"/>
                </a:lnSpc>
                <a:spcAft>
                  <a:spcPts val="800"/>
                </a:spcAft>
              </a:pPr>
              <a:r>
                <a:rPr lang="he-IL" dirty="0">
                  <a:latin typeface="Afek 1.5 AAA Light" panose="00000400000000000000" pitchFamily="50" charset="-79"/>
                  <a:cs typeface="Afek 1.5 AAA Light" panose="00000400000000000000" pitchFamily="50" charset="-79"/>
                </a:rPr>
                <a:t>המחכה לבשורות טובות בכל האמור…</a:t>
              </a:r>
            </a:p>
            <a:p>
              <a:pPr>
                <a:lnSpc>
                  <a:spcPct val="107000"/>
                </a:lnSpc>
                <a:spcAft>
                  <a:spcPts val="800"/>
                </a:spcAft>
              </a:pPr>
              <a:endParaRPr lang="he-IL" dirty="0">
                <a:latin typeface="Afek 1.5 AAA Light" panose="00000400000000000000" pitchFamily="50" charset="-79"/>
                <a:cs typeface="Afek 1.5 AAA Light" panose="00000400000000000000" pitchFamily="50" charset="-79"/>
              </a:endParaRPr>
            </a:p>
          </p:txBody>
        </p:sp>
      </p:grpSp>
      <p:pic>
        <p:nvPicPr>
          <p:cNvPr id="5" name="תמונה 4">
            <a:extLst>
              <a:ext uri="{FF2B5EF4-FFF2-40B4-BE49-F238E27FC236}">
                <a16:creationId xmlns:a16="http://schemas.microsoft.com/office/drawing/2014/main" id="{85285ED5-4E97-A247-9EAA-024B2D12D96F}"/>
              </a:ext>
            </a:extLst>
          </p:cNvPr>
          <p:cNvPicPr>
            <a:picLocks noChangeAspect="1"/>
          </p:cNvPicPr>
          <p:nvPr/>
        </p:nvPicPr>
        <p:blipFill rotWithShape="1">
          <a:blip r:embed="rId6">
            <a:extLst>
              <a:ext uri="{28A0092B-C50C-407E-A947-70E740481C1C}">
                <a14:useLocalDpi xmlns:a14="http://schemas.microsoft.com/office/drawing/2010/main" val="0"/>
              </a:ext>
            </a:extLst>
          </a:blip>
          <a:srcRect l="4066" b="40591"/>
          <a:stretch/>
        </p:blipFill>
        <p:spPr>
          <a:xfrm flipH="1">
            <a:off x="1004170" y="16946"/>
            <a:ext cx="11187830" cy="6928237"/>
          </a:xfrm>
          <a:prstGeom prst="rect">
            <a:avLst/>
          </a:prstGeom>
          <a:ln>
            <a:noFill/>
          </a:ln>
          <a:effectLst>
            <a:outerShdw blurRad="292100" dist="139700" dir="2700000" algn="tl" rotWithShape="0">
              <a:srgbClr val="333333">
                <a:alpha val="65000"/>
              </a:srgbClr>
            </a:outerShdw>
          </a:effectLst>
        </p:spPr>
      </p:pic>
      <p:pic>
        <p:nvPicPr>
          <p:cNvPr id="12" name="תמונה 11">
            <a:extLst>
              <a:ext uri="{FF2B5EF4-FFF2-40B4-BE49-F238E27FC236}">
                <a16:creationId xmlns:a16="http://schemas.microsoft.com/office/drawing/2014/main" id="{78F7641A-7544-4492-9557-B8DB4EEA39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39" y="12000"/>
            <a:ext cx="1307696" cy="1332000"/>
          </a:xfrm>
          <a:prstGeom prst="rect">
            <a:avLst/>
          </a:prstGeom>
        </p:spPr>
      </p:pic>
    </p:spTree>
    <p:extLst>
      <p:ext uri="{BB962C8B-B14F-4D97-AF65-F5344CB8AC3E}">
        <p14:creationId xmlns:p14="http://schemas.microsoft.com/office/powerpoint/2010/main" val="177347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CD2E"/>
        </a:solidFill>
        <a:effectLst/>
      </p:bgPr>
    </p:bg>
    <p:spTree>
      <p:nvGrpSpPr>
        <p:cNvPr id="1" name=""/>
        <p:cNvGrpSpPr/>
        <p:nvPr/>
      </p:nvGrpSpPr>
      <p:grpSpPr>
        <a:xfrm>
          <a:off x="0" y="0"/>
          <a:ext cx="0" cy="0"/>
          <a:chOff x="0" y="0"/>
          <a:chExt cx="0" cy="0"/>
        </a:xfrm>
      </p:grpSpPr>
      <p:sp>
        <p:nvSpPr>
          <p:cNvPr id="33" name="Graphic 10">
            <a:extLst>
              <a:ext uri="{FF2B5EF4-FFF2-40B4-BE49-F238E27FC236}">
                <a16:creationId xmlns:a16="http://schemas.microsoft.com/office/drawing/2014/main" id="{15D79662-23BA-8742-B1A2-87F6342B0878}"/>
              </a:ext>
            </a:extLst>
          </p:cNvPr>
          <p:cNvSpPr/>
          <p:nvPr/>
        </p:nvSpPr>
        <p:spPr>
          <a:xfrm rot="10800000">
            <a:off x="-2745" y="57202"/>
            <a:ext cx="7330302" cy="5876833"/>
          </a:xfrm>
          <a:custGeom>
            <a:avLst/>
            <a:gdLst>
              <a:gd name="connsiteX0" fmla="*/ 1447800 w 1447800"/>
              <a:gd name="connsiteY0" fmla="*/ 326285 h 1019175"/>
              <a:gd name="connsiteX1" fmla="*/ 1447800 w 1447800"/>
              <a:gd name="connsiteY1" fmla="*/ 1028700 h 1019175"/>
              <a:gd name="connsiteX2" fmla="*/ 0 w 1447800"/>
              <a:gd name="connsiteY2" fmla="*/ 1028700 h 1019175"/>
              <a:gd name="connsiteX3" fmla="*/ 352918 w 1447800"/>
              <a:gd name="connsiteY3" fmla="*/ 842013 h 1019175"/>
              <a:gd name="connsiteX4" fmla="*/ 519275 w 1447800"/>
              <a:gd name="connsiteY4" fmla="*/ 745273 h 1019175"/>
              <a:gd name="connsiteX5" fmla="*/ 519275 w 1447800"/>
              <a:gd name="connsiteY5" fmla="*/ 593208 h 1019175"/>
              <a:gd name="connsiteX6" fmla="*/ 724319 w 1447800"/>
              <a:gd name="connsiteY6" fmla="*/ 634487 h 1019175"/>
              <a:gd name="connsiteX7" fmla="*/ 609426 w 1447800"/>
              <a:gd name="connsiteY7" fmla="*/ 275074 h 1019175"/>
              <a:gd name="connsiteX8" fmla="*/ 911835 w 1447800"/>
              <a:gd name="connsiteY8" fmla="*/ 114921 h 1019175"/>
              <a:gd name="connsiteX9" fmla="*/ 1447800 w 1447800"/>
              <a:gd name="connsiteY9" fmla="*/ 326285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00" h="1019175">
                <a:moveTo>
                  <a:pt x="1447800" y="326285"/>
                </a:moveTo>
                <a:lnTo>
                  <a:pt x="1447800" y="1028700"/>
                </a:lnTo>
                <a:lnTo>
                  <a:pt x="0" y="1028700"/>
                </a:lnTo>
                <a:cubicBezTo>
                  <a:pt x="30650" y="904243"/>
                  <a:pt x="148289" y="842013"/>
                  <a:pt x="352918" y="842013"/>
                </a:cubicBezTo>
                <a:cubicBezTo>
                  <a:pt x="659860" y="842013"/>
                  <a:pt x="745669" y="745273"/>
                  <a:pt x="519275" y="745273"/>
                </a:cubicBezTo>
                <a:cubicBezTo>
                  <a:pt x="292880" y="745273"/>
                  <a:pt x="372337" y="547767"/>
                  <a:pt x="519275" y="593208"/>
                </a:cubicBezTo>
                <a:cubicBezTo>
                  <a:pt x="666212" y="638649"/>
                  <a:pt x="652197" y="683517"/>
                  <a:pt x="724319" y="634487"/>
                </a:cubicBezTo>
                <a:cubicBezTo>
                  <a:pt x="796440" y="585458"/>
                  <a:pt x="796440" y="404870"/>
                  <a:pt x="609426" y="275074"/>
                </a:cubicBezTo>
                <a:cubicBezTo>
                  <a:pt x="422413" y="145279"/>
                  <a:pt x="701218" y="-168388"/>
                  <a:pt x="911835" y="114921"/>
                </a:cubicBezTo>
                <a:cubicBezTo>
                  <a:pt x="1052245" y="303795"/>
                  <a:pt x="1230901" y="374249"/>
                  <a:pt x="1447800" y="326285"/>
                </a:cubicBezTo>
                <a:close/>
              </a:path>
            </a:pathLst>
          </a:custGeom>
          <a:solidFill>
            <a:srgbClr val="60C3CA"/>
          </a:solidFill>
          <a:ln w="9463" cap="flat">
            <a:noFill/>
            <a:prstDash val="solid"/>
            <a:miter/>
          </a:ln>
        </p:spPr>
        <p:txBody>
          <a:bodyPr rtlCol="0" anchor="ctr"/>
          <a:lstStyle/>
          <a:p>
            <a:pPr marL="0" algn="r" defTabSz="457200" rtl="1" eaLnBrk="1" latinLnBrk="0" hangingPunct="1"/>
            <a:endParaRPr/>
          </a:p>
        </p:txBody>
      </p:sp>
      <p:sp>
        <p:nvSpPr>
          <p:cNvPr id="4" name="הסבר מלבני מעוגל 3">
            <a:extLst>
              <a:ext uri="{FF2B5EF4-FFF2-40B4-BE49-F238E27FC236}">
                <a16:creationId xmlns:a16="http://schemas.microsoft.com/office/drawing/2014/main" id="{C9A4C633-67A8-2F4D-95AA-66C7387116BA}"/>
              </a:ext>
            </a:extLst>
          </p:cNvPr>
          <p:cNvSpPr/>
          <p:nvPr/>
        </p:nvSpPr>
        <p:spPr>
          <a:xfrm>
            <a:off x="3043542" y="530942"/>
            <a:ext cx="8629554" cy="6030495"/>
          </a:xfrm>
          <a:prstGeom prst="wedgeRoundRectCallout">
            <a:avLst>
              <a:gd name="adj1" fmla="val -64521"/>
              <a:gd name="adj2" fmla="val -4637"/>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ts val="2700"/>
              </a:lnSpc>
            </a:pPr>
            <a:r>
              <a:rPr lang="he-IL" sz="2100" dirty="0">
                <a:solidFill>
                  <a:schemeClr val="tx1"/>
                </a:solidFill>
                <a:latin typeface="Afek 1.5 AAA Light" panose="00000400000000000000" pitchFamily="50" charset="-79"/>
                <a:cs typeface="Afek 1.5 AAA Light" panose="00000400000000000000" pitchFamily="50" charset="-79"/>
              </a:rPr>
              <a:t>לסיום, כדי שנחוש כמה כוח יש לשיתוף פעולה בין כמה חברות לצורך השפעה על אחרות,</a:t>
            </a:r>
          </a:p>
          <a:p>
            <a:pPr algn="ctr">
              <a:lnSpc>
                <a:spcPts val="2700"/>
              </a:lnSpc>
            </a:pPr>
            <a:r>
              <a:rPr lang="he-IL" sz="2100" b="1" dirty="0">
                <a:solidFill>
                  <a:schemeClr val="tx1"/>
                </a:solidFill>
                <a:latin typeface="Afek 1.5 AAA Light" panose="00000400000000000000" pitchFamily="50" charset="-79"/>
                <a:cs typeface="Afek 1.5 AAA Light" panose="00000400000000000000" pitchFamily="50" charset="-79"/>
              </a:rPr>
              <a:t>אני מזמינה אותך</a:t>
            </a:r>
          </a:p>
          <a:p>
            <a:pPr algn="ctr">
              <a:lnSpc>
                <a:spcPts val="2700"/>
              </a:lnSpc>
            </a:pPr>
            <a:r>
              <a:rPr lang="he-IL" sz="2100" b="1" dirty="0">
                <a:solidFill>
                  <a:schemeClr val="tx1"/>
                </a:solidFill>
                <a:latin typeface="Afek 1.5 AAA Light" panose="00000400000000000000" pitchFamily="50" charset="-79"/>
                <a:cs typeface="Afek 1.5 AAA Light" panose="00000400000000000000" pitchFamily="50" charset="-79"/>
              </a:rPr>
              <a:t>וגם אתכן</a:t>
            </a:r>
          </a:p>
          <a:p>
            <a:pPr algn="ctr">
              <a:lnSpc>
                <a:spcPts val="2700"/>
              </a:lnSpc>
            </a:pPr>
            <a:r>
              <a:rPr lang="he-IL" sz="2100" b="1" dirty="0">
                <a:solidFill>
                  <a:schemeClr val="tx1"/>
                </a:solidFill>
                <a:latin typeface="Afek 1.5 AAA Light" panose="00000400000000000000" pitchFamily="50" charset="-79"/>
                <a:cs typeface="Afek 1.5 AAA Light" panose="00000400000000000000" pitchFamily="50" charset="-79"/>
              </a:rPr>
              <a:t>לעשות ניסוי בהפסקה:</a:t>
            </a:r>
          </a:p>
          <a:p>
            <a:pPr algn="ctr">
              <a:lnSpc>
                <a:spcPts val="2700"/>
              </a:lnSpc>
            </a:pPr>
            <a:r>
              <a:rPr lang="he-IL" sz="2100" b="1" dirty="0">
                <a:solidFill>
                  <a:schemeClr val="tx1"/>
                </a:solidFill>
                <a:latin typeface="Afek 1.5 AAA Light" panose="00000400000000000000" pitchFamily="50" charset="-79"/>
                <a:cs typeface="Afek 1.5 AAA Light" panose="00000400000000000000" pitchFamily="50" charset="-79"/>
              </a:rPr>
              <a:t>כשאתן בחצר, בתחילה אחת מכן תעמוד לבד ותרים את ראשה למעלה כמתבוננת במשהו</a:t>
            </a:r>
          </a:p>
          <a:p>
            <a:pPr algn="ctr">
              <a:lnSpc>
                <a:spcPts val="2700"/>
              </a:lnSpc>
            </a:pPr>
            <a:r>
              <a:rPr lang="he-IL" sz="2100" b="1" dirty="0">
                <a:solidFill>
                  <a:schemeClr val="tx1"/>
                </a:solidFill>
                <a:latin typeface="Afek 1.5 AAA Light" panose="00000400000000000000" pitchFamily="50" charset="-79"/>
                <a:cs typeface="Afek 1.5 AAA Light" panose="00000400000000000000" pitchFamily="50" charset="-79"/>
              </a:rPr>
              <a:t>הסתכלנה סביב אם תלמידות אחרות עושות את זה בעקבותיה.</a:t>
            </a:r>
          </a:p>
          <a:p>
            <a:pPr algn="ctr">
              <a:lnSpc>
                <a:spcPts val="2700"/>
              </a:lnSpc>
            </a:pPr>
            <a:r>
              <a:rPr lang="he-IL" sz="2100" b="1" dirty="0">
                <a:solidFill>
                  <a:schemeClr val="tx1"/>
                </a:solidFill>
                <a:latin typeface="Afek 1.5 AAA Light" panose="00000400000000000000" pitchFamily="50" charset="-79"/>
                <a:cs typeface="Afek 1.5 AAA Light" panose="00000400000000000000" pitchFamily="50" charset="-79"/>
              </a:rPr>
              <a:t>אחר כך עשינה את הפעולה הזאת שוב כקבוצה, פשוט עמודנה כמה בנות ביחד והבטנה כולכן כלפי מעלה –</a:t>
            </a:r>
          </a:p>
          <a:p>
            <a:pPr algn="ctr">
              <a:lnSpc>
                <a:spcPts val="2700"/>
              </a:lnSpc>
            </a:pPr>
            <a:r>
              <a:rPr lang="he-IL" sz="2100" b="1" dirty="0">
                <a:solidFill>
                  <a:schemeClr val="tx1"/>
                </a:solidFill>
                <a:latin typeface="Afek 1.5 AAA Light" panose="00000400000000000000" pitchFamily="50" charset="-79"/>
                <a:cs typeface="Afek 1.5 AAA Light" panose="00000400000000000000" pitchFamily="50" charset="-79"/>
              </a:rPr>
              <a:t>עקובנה גם עכשיו אחרי התלמידות שסביבכן: </a:t>
            </a:r>
          </a:p>
          <a:p>
            <a:pPr algn="ctr">
              <a:lnSpc>
                <a:spcPts val="2700"/>
              </a:lnSpc>
            </a:pPr>
            <a:r>
              <a:rPr lang="he-IL" sz="2100" b="1" dirty="0">
                <a:solidFill>
                  <a:schemeClr val="tx1"/>
                </a:solidFill>
                <a:latin typeface="Afek 1.5 AAA Light" panose="00000400000000000000" pitchFamily="50" charset="-79"/>
                <a:cs typeface="Afek 1.5 AAA Light" panose="00000400000000000000" pitchFamily="50" charset="-79"/>
              </a:rPr>
              <a:t>האם הן מביטות למעלה בעקבותיכן?</a:t>
            </a:r>
          </a:p>
          <a:p>
            <a:pPr algn="ctr">
              <a:lnSpc>
                <a:spcPts val="2700"/>
              </a:lnSpc>
            </a:pPr>
            <a:r>
              <a:rPr lang="he-IL" sz="2100" b="1" dirty="0">
                <a:solidFill>
                  <a:schemeClr val="tx1"/>
                </a:solidFill>
                <a:latin typeface="Afek 1.5 AAA Light" panose="00000400000000000000" pitchFamily="50" charset="-79"/>
                <a:cs typeface="Afek 1.5 AAA Light" panose="00000400000000000000" pitchFamily="50" charset="-79"/>
              </a:rPr>
              <a:t>חשובנה מה ניתן ללמוד מכך...</a:t>
            </a:r>
          </a:p>
          <a:p>
            <a:pPr algn="ctr">
              <a:lnSpc>
                <a:spcPts val="2700"/>
              </a:lnSpc>
            </a:pPr>
            <a:r>
              <a:rPr lang="he-IL" sz="2100" b="1" dirty="0">
                <a:solidFill>
                  <a:schemeClr val="tx1"/>
                </a:solidFill>
                <a:latin typeface="Afek 1.5 AAA Light" panose="00000400000000000000" pitchFamily="50" charset="-79"/>
                <a:cs typeface="Afek 1.5 AAA Light" panose="00000400000000000000" pitchFamily="50" charset="-79"/>
              </a:rPr>
              <a:t>בהצלחה!</a:t>
            </a:r>
          </a:p>
        </p:txBody>
      </p:sp>
      <p:pic>
        <p:nvPicPr>
          <p:cNvPr id="5" name="Picture 2">
            <a:extLst>
              <a:ext uri="{FF2B5EF4-FFF2-40B4-BE49-F238E27FC236}">
                <a16:creationId xmlns:a16="http://schemas.microsoft.com/office/drawing/2014/main" id="{3A89CE16-BD9E-4C40-8BA6-551FEE2F5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421" y="747163"/>
            <a:ext cx="3464633" cy="5876835"/>
          </a:xfrm>
          <a:prstGeom prst="rect">
            <a:avLst/>
          </a:prstGeom>
          <a:noFill/>
          <a:extLst>
            <a:ext uri="{909E8E84-426E-40DD-AFC4-6F175D3DCCD1}">
              <a14:hiddenFill xmlns:a14="http://schemas.microsoft.com/office/drawing/2010/main">
                <a:solidFill>
                  <a:srgbClr val="FFFFFF"/>
                </a:solidFill>
              </a14:hiddenFill>
            </a:ext>
          </a:extLst>
        </p:spPr>
      </p:pic>
      <p:pic>
        <p:nvPicPr>
          <p:cNvPr id="21" name="תמונה 20">
            <a:extLst>
              <a:ext uri="{FF2B5EF4-FFF2-40B4-BE49-F238E27FC236}">
                <a16:creationId xmlns:a16="http://schemas.microsoft.com/office/drawing/2014/main" id="{AB4AA999-9731-2A43-AF2B-CE0BD761EC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0955" y="5639010"/>
            <a:ext cx="1148798" cy="1148798"/>
          </a:xfrm>
          <a:prstGeom prst="rect">
            <a:avLst/>
          </a:prstGeom>
        </p:spPr>
      </p:pic>
      <p:pic>
        <p:nvPicPr>
          <p:cNvPr id="23" name="תמונה 22">
            <a:extLst>
              <a:ext uri="{FF2B5EF4-FFF2-40B4-BE49-F238E27FC236}">
                <a16:creationId xmlns:a16="http://schemas.microsoft.com/office/drawing/2014/main" id="{C09CD443-C1F1-1943-8671-FA74D8EBC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4466" y="4212405"/>
            <a:ext cx="3089598" cy="3089598"/>
          </a:xfrm>
          <a:prstGeom prst="rect">
            <a:avLst/>
          </a:prstGeom>
        </p:spPr>
      </p:pic>
      <p:pic>
        <p:nvPicPr>
          <p:cNvPr id="27" name="תמונה 26">
            <a:extLst>
              <a:ext uri="{FF2B5EF4-FFF2-40B4-BE49-F238E27FC236}">
                <a16:creationId xmlns:a16="http://schemas.microsoft.com/office/drawing/2014/main" id="{2D31C27E-D321-704D-8F61-CFEB1B5F49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388217" y="5639010"/>
            <a:ext cx="1148798" cy="1148798"/>
          </a:xfrm>
          <a:prstGeom prst="rect">
            <a:avLst/>
          </a:prstGeom>
        </p:spPr>
      </p:pic>
      <p:pic>
        <p:nvPicPr>
          <p:cNvPr id="28" name="תמונה 27">
            <a:extLst>
              <a:ext uri="{FF2B5EF4-FFF2-40B4-BE49-F238E27FC236}">
                <a16:creationId xmlns:a16="http://schemas.microsoft.com/office/drawing/2014/main" id="{41FB8D90-830E-2C4B-9CC8-590278112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279578" y="5633889"/>
            <a:ext cx="1148798" cy="1148798"/>
          </a:xfrm>
          <a:prstGeom prst="rect">
            <a:avLst/>
          </a:prstGeom>
        </p:spPr>
      </p:pic>
      <p:pic>
        <p:nvPicPr>
          <p:cNvPr id="29" name="תמונה 28">
            <a:extLst>
              <a:ext uri="{FF2B5EF4-FFF2-40B4-BE49-F238E27FC236}">
                <a16:creationId xmlns:a16="http://schemas.microsoft.com/office/drawing/2014/main" id="{B55EBD88-9AC5-C940-8901-579B6CA18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947202" y="5639010"/>
            <a:ext cx="1148798" cy="1148798"/>
          </a:xfrm>
          <a:prstGeom prst="rect">
            <a:avLst/>
          </a:prstGeom>
        </p:spPr>
      </p:pic>
      <p:pic>
        <p:nvPicPr>
          <p:cNvPr id="30" name="תמונה 29">
            <a:extLst>
              <a:ext uri="{FF2B5EF4-FFF2-40B4-BE49-F238E27FC236}">
                <a16:creationId xmlns:a16="http://schemas.microsoft.com/office/drawing/2014/main" id="{C76F3092-40E9-B84B-8495-458C87F41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857876" y="5639010"/>
            <a:ext cx="1148798" cy="1148798"/>
          </a:xfrm>
          <a:prstGeom prst="rect">
            <a:avLst/>
          </a:prstGeom>
        </p:spPr>
      </p:pic>
      <p:pic>
        <p:nvPicPr>
          <p:cNvPr id="31" name="תמונה 30">
            <a:extLst>
              <a:ext uri="{FF2B5EF4-FFF2-40B4-BE49-F238E27FC236}">
                <a16:creationId xmlns:a16="http://schemas.microsoft.com/office/drawing/2014/main" id="{2482CDB0-18ED-F646-AFC7-A632D93E9A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59190" y="5639010"/>
            <a:ext cx="1148798" cy="1148798"/>
          </a:xfrm>
          <a:prstGeom prst="rect">
            <a:avLst/>
          </a:prstGeom>
        </p:spPr>
      </p:pic>
      <p:pic>
        <p:nvPicPr>
          <p:cNvPr id="32" name="תמונה 31">
            <a:extLst>
              <a:ext uri="{FF2B5EF4-FFF2-40B4-BE49-F238E27FC236}">
                <a16:creationId xmlns:a16="http://schemas.microsoft.com/office/drawing/2014/main" id="{784D296A-F6C4-5E4C-81DF-DAAE644D34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705179" y="5576449"/>
            <a:ext cx="1263678" cy="1263678"/>
          </a:xfrm>
          <a:prstGeom prst="rect">
            <a:avLst/>
          </a:prstGeom>
        </p:spPr>
      </p:pic>
      <p:pic>
        <p:nvPicPr>
          <p:cNvPr id="14" name="תמונה 13">
            <a:extLst>
              <a:ext uri="{FF2B5EF4-FFF2-40B4-BE49-F238E27FC236}">
                <a16:creationId xmlns:a16="http://schemas.microsoft.com/office/drawing/2014/main" id="{FF4BF63D-BA45-416A-A456-4BFCC84B50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39" y="12000"/>
            <a:ext cx="1307696" cy="1332000"/>
          </a:xfrm>
          <a:prstGeom prst="rect">
            <a:avLst/>
          </a:prstGeom>
        </p:spPr>
      </p:pic>
    </p:spTree>
    <p:extLst>
      <p:ext uri="{BB962C8B-B14F-4D97-AF65-F5344CB8AC3E}">
        <p14:creationId xmlns:p14="http://schemas.microsoft.com/office/powerpoint/2010/main" val="19248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תמונה שמכילה טקסט&#10;&#10;התיאור נוצר באופן אוטומטי">
            <a:extLst>
              <a:ext uri="{FF2B5EF4-FFF2-40B4-BE49-F238E27FC236}">
                <a16:creationId xmlns:a16="http://schemas.microsoft.com/office/drawing/2014/main" id="{4B8F3B08-6BC8-4F6F-9283-B2059728D4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245861" y="5406502"/>
            <a:ext cx="1700278" cy="1038882"/>
          </a:xfrm>
          <a:prstGeom prst="rect">
            <a:avLst/>
          </a:prstGeom>
        </p:spPr>
      </p:pic>
      <p:pic>
        <p:nvPicPr>
          <p:cNvPr id="4" name="תמונה 3">
            <a:extLst>
              <a:ext uri="{FF2B5EF4-FFF2-40B4-BE49-F238E27FC236}">
                <a16:creationId xmlns:a16="http://schemas.microsoft.com/office/drawing/2014/main" id="{D62EB746-AE3D-46CE-BF03-910F894A1139}"/>
              </a:ext>
            </a:extLst>
          </p:cNvPr>
          <p:cNvPicPr>
            <a:picLocks noChangeAspect="1"/>
          </p:cNvPicPr>
          <p:nvPr/>
        </p:nvPicPr>
        <p:blipFill rotWithShape="1">
          <a:blip r:embed="rId5">
            <a:extLst>
              <a:ext uri="{28A0092B-C50C-407E-A947-70E740481C1C}">
                <a14:useLocalDpi xmlns:a14="http://schemas.microsoft.com/office/drawing/2010/main" val="0"/>
              </a:ext>
            </a:extLst>
          </a:blip>
          <a:srcRect l="4455" t="4455" r="4453" b="4453"/>
          <a:stretch/>
        </p:blipFill>
        <p:spPr>
          <a:xfrm>
            <a:off x="0" y="0"/>
            <a:ext cx="12192000" cy="6858000"/>
          </a:xfrm>
          <a:prstGeom prst="rect">
            <a:avLst/>
          </a:prstGeom>
        </p:spPr>
      </p:pic>
      <p:pic>
        <p:nvPicPr>
          <p:cNvPr id="5" name="תמונה 4">
            <a:extLst>
              <a:ext uri="{FF2B5EF4-FFF2-40B4-BE49-F238E27FC236}">
                <a16:creationId xmlns:a16="http://schemas.microsoft.com/office/drawing/2014/main" id="{C030C864-BA91-4F3C-904D-8FE27CE187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3673" y="2028540"/>
            <a:ext cx="7684654" cy="2800921"/>
          </a:xfrm>
          <a:prstGeom prst="rect">
            <a:avLst/>
          </a:prstGeom>
        </p:spPr>
      </p:pic>
      <p:pic>
        <p:nvPicPr>
          <p:cNvPr id="6" name="תמונה 5">
            <a:extLst>
              <a:ext uri="{FF2B5EF4-FFF2-40B4-BE49-F238E27FC236}">
                <a16:creationId xmlns:a16="http://schemas.microsoft.com/office/drawing/2014/main" id="{AFDD9250-3ED8-4A40-A403-81A4A9930A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sp>
        <p:nvSpPr>
          <p:cNvPr id="7" name="תיבת טקסט 6">
            <a:extLst>
              <a:ext uri="{FF2B5EF4-FFF2-40B4-BE49-F238E27FC236}">
                <a16:creationId xmlns:a16="http://schemas.microsoft.com/office/drawing/2014/main" id="{DC77EB6A-5C1D-453E-8E7B-D264DE0F366B}"/>
              </a:ext>
            </a:extLst>
          </p:cNvPr>
          <p:cNvSpPr txBox="1"/>
          <p:nvPr/>
        </p:nvSpPr>
        <p:spPr>
          <a:xfrm>
            <a:off x="3525981" y="2578209"/>
            <a:ext cx="5140037" cy="1846659"/>
          </a:xfrm>
          <a:prstGeom prst="rect">
            <a:avLst/>
          </a:prstGeom>
          <a:noFill/>
        </p:spPr>
        <p:txBody>
          <a:bodyPr wrap="square" rtlCol="1">
            <a:spAutoFit/>
          </a:bodyPr>
          <a:lstStyle/>
          <a:p>
            <a:pPr algn="ctr"/>
            <a:r>
              <a:rPr lang="he-IL" sz="6600" dirty="0">
                <a:solidFill>
                  <a:schemeClr val="bg1"/>
                </a:solidFill>
                <a:latin typeface="Klugman FM" panose="00000500000000000000" pitchFamily="50" charset="-79"/>
                <a:cs typeface="Klugman FM" panose="00000500000000000000" pitchFamily="50" charset="-79"/>
              </a:rPr>
              <a:t>שבוע נרות להאיר</a:t>
            </a:r>
          </a:p>
          <a:p>
            <a:pPr algn="ctr"/>
            <a:r>
              <a:rPr lang="he-IL" sz="4800" dirty="0">
                <a:solidFill>
                  <a:schemeClr val="bg1"/>
                </a:solidFill>
                <a:latin typeface="Klugman FM" panose="00000500000000000000" pitchFamily="50" charset="-79"/>
                <a:cs typeface="Klugman FM" panose="00000500000000000000" pitchFamily="50" charset="-79"/>
              </a:rPr>
              <a:t>יום ד'</a:t>
            </a:r>
          </a:p>
        </p:txBody>
      </p:sp>
      <p:pic>
        <p:nvPicPr>
          <p:cNvPr id="8" name="השביעין חביבין צלצול">
            <a:hlinkClick r:id="" action="ppaction://media"/>
            <a:extLst>
              <a:ext uri="{FF2B5EF4-FFF2-40B4-BE49-F238E27FC236}">
                <a16:creationId xmlns:a16="http://schemas.microsoft.com/office/drawing/2014/main" id="{125982BD-EF67-4FE5-891E-32761CD80B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1225" y="5654675"/>
            <a:ext cx="487362" cy="487363"/>
          </a:xfrm>
          <a:prstGeom prst="rect">
            <a:avLst/>
          </a:prstGeom>
        </p:spPr>
      </p:pic>
    </p:spTree>
    <p:extLst>
      <p:ext uri="{BB962C8B-B14F-4D97-AF65-F5344CB8AC3E}">
        <p14:creationId xmlns:p14="http://schemas.microsoft.com/office/powerpoint/2010/main" val="9006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7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F419A"/>
        </a:solidFill>
        <a:effectLst/>
      </p:bgPr>
    </p:bg>
    <p:spTree>
      <p:nvGrpSpPr>
        <p:cNvPr id="1" name=""/>
        <p:cNvGrpSpPr/>
        <p:nvPr/>
      </p:nvGrpSpPr>
      <p:grpSpPr>
        <a:xfrm>
          <a:off x="0" y="0"/>
          <a:ext cx="0" cy="0"/>
          <a:chOff x="0" y="0"/>
          <a:chExt cx="0" cy="0"/>
        </a:xfrm>
      </p:grpSpPr>
      <p:sp>
        <p:nvSpPr>
          <p:cNvPr id="11" name="Graphic 8">
            <a:extLst>
              <a:ext uri="{FF2B5EF4-FFF2-40B4-BE49-F238E27FC236}">
                <a16:creationId xmlns:a16="http://schemas.microsoft.com/office/drawing/2014/main" id="{E3A524AC-F348-8F4B-9D2B-848685E51978}"/>
              </a:ext>
            </a:extLst>
          </p:cNvPr>
          <p:cNvSpPr/>
          <p:nvPr/>
        </p:nvSpPr>
        <p:spPr>
          <a:xfrm>
            <a:off x="-63751" y="-7205"/>
            <a:ext cx="9751448" cy="6877338"/>
          </a:xfrm>
          <a:custGeom>
            <a:avLst/>
            <a:gdLst>
              <a:gd name="connsiteX0" fmla="*/ 0 w 1206500"/>
              <a:gd name="connsiteY0" fmla="*/ 850900 h 850900"/>
              <a:gd name="connsiteX1" fmla="*/ 0 w 1206500"/>
              <a:gd name="connsiteY1" fmla="*/ 0 h 850900"/>
              <a:gd name="connsiteX2" fmla="*/ 481759 w 1206500"/>
              <a:gd name="connsiteY2" fmla="*/ 425450 h 850900"/>
              <a:gd name="connsiteX3" fmla="*/ 1107877 w 1206500"/>
              <a:gd name="connsiteY3" fmla="*/ 547726 h 850900"/>
              <a:gd name="connsiteX4" fmla="*/ 1171786 w 1206500"/>
              <a:gd name="connsiteY4" fmla="*/ 850900 h 850900"/>
              <a:gd name="connsiteX5" fmla="*/ 0 w 1206500"/>
              <a:gd name="connsiteY5" fmla="*/ 850900 h 8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6500" h="850900">
                <a:moveTo>
                  <a:pt x="0" y="850900"/>
                </a:moveTo>
                <a:lnTo>
                  <a:pt x="0" y="0"/>
                </a:lnTo>
                <a:cubicBezTo>
                  <a:pt x="355717" y="53232"/>
                  <a:pt x="516303" y="195049"/>
                  <a:pt x="481759" y="425450"/>
                </a:cubicBezTo>
                <a:cubicBezTo>
                  <a:pt x="429943" y="771052"/>
                  <a:pt x="950741" y="425450"/>
                  <a:pt x="1107877" y="547726"/>
                </a:cubicBezTo>
                <a:cubicBezTo>
                  <a:pt x="1212634" y="629244"/>
                  <a:pt x="1233937" y="730302"/>
                  <a:pt x="1171786" y="850900"/>
                </a:cubicBezTo>
                <a:lnTo>
                  <a:pt x="0" y="850900"/>
                </a:lnTo>
                <a:close/>
              </a:path>
            </a:pathLst>
          </a:custGeom>
          <a:solidFill>
            <a:srgbClr val="F3CD2E"/>
          </a:solidFill>
          <a:ln w="9450" cap="flat">
            <a:noFill/>
            <a:prstDash val="solid"/>
            <a:miter/>
          </a:ln>
        </p:spPr>
        <p:txBody>
          <a:bodyPr rtlCol="0" anchor="ctr"/>
          <a:lstStyle/>
          <a:p>
            <a:endParaRPr/>
          </a:p>
        </p:txBody>
      </p:sp>
      <p:sp>
        <p:nvSpPr>
          <p:cNvPr id="6" name="הסבר מלבני מעוגל 5">
            <a:extLst>
              <a:ext uri="{FF2B5EF4-FFF2-40B4-BE49-F238E27FC236}">
                <a16:creationId xmlns:a16="http://schemas.microsoft.com/office/drawing/2014/main" id="{CED78743-D9AC-2E45-9A0E-8C63A4CBB95D}"/>
              </a:ext>
            </a:extLst>
          </p:cNvPr>
          <p:cNvSpPr/>
          <p:nvPr/>
        </p:nvSpPr>
        <p:spPr>
          <a:xfrm>
            <a:off x="2090034" y="307847"/>
            <a:ext cx="7945394" cy="2976765"/>
          </a:xfrm>
          <a:prstGeom prst="wedgeRoundRectCallout">
            <a:avLst>
              <a:gd name="adj1" fmla="val 45955"/>
              <a:gd name="adj2" fmla="val 73244"/>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ts val="2600"/>
              </a:lnSpc>
            </a:pPr>
            <a:r>
              <a:rPr lang="he-IL" sz="2100" dirty="0">
                <a:solidFill>
                  <a:schemeClr val="tx1"/>
                </a:solidFill>
                <a:latin typeface="Afek 1.5 AAA Light" panose="00000400000000000000" pitchFamily="50" charset="-79"/>
                <a:cs typeface="Afek 1.5 AAA Light" panose="00000400000000000000" pitchFamily="50" charset="-79"/>
              </a:rPr>
              <a:t>שלום אמונה! הפעם תורי להפתיע אותך!</a:t>
            </a:r>
          </a:p>
          <a:p>
            <a:pPr>
              <a:lnSpc>
                <a:spcPts val="2600"/>
              </a:lnSpc>
            </a:pPr>
            <a:r>
              <a:rPr lang="he-IL" sz="2100" dirty="0">
                <a:solidFill>
                  <a:schemeClr val="tx1"/>
                </a:solidFill>
                <a:latin typeface="Afek 1.5 AAA Light" panose="00000400000000000000" pitchFamily="50" charset="-79"/>
                <a:cs typeface="Afek 1.5 AAA Light" panose="00000400000000000000" pitchFamily="50" charset="-79"/>
              </a:rPr>
              <a:t>לאחר שהבנתי, כי אני שושנה, ויש לי את הכוח מאימהות האומה לא להיבהל מקוצניות הקוצים, ובמיוחד לאחר הבושה שחשתי מדברי הרבי: איך אני מסוגלת להתבייש מפני בשר ודם ולא מפני הקב"ה... הגעתי למסקנה, כי אולי אשנה כיוון – פשוט אהיה זו שמשפיעה... השושנה שמפיצה סביבה ריח נעים, שיורגש אח"כ בכל מי שמסביב!</a:t>
            </a:r>
          </a:p>
          <a:p>
            <a:pPr>
              <a:lnSpc>
                <a:spcPts val="2600"/>
              </a:lnSpc>
            </a:pPr>
            <a:r>
              <a:rPr lang="he-IL" sz="2100" dirty="0">
                <a:solidFill>
                  <a:schemeClr val="tx1"/>
                </a:solidFill>
                <a:latin typeface="Afek 1.5 AAA Light" panose="00000400000000000000" pitchFamily="50" charset="-79"/>
                <a:cs typeface="Afek 1.5 AAA Light" panose="00000400000000000000" pitchFamily="50" charset="-79"/>
              </a:rPr>
              <a:t>אז חיפשתי מכתב של הרבי בנושא, כדי לקבל ממנו כוח...</a:t>
            </a:r>
          </a:p>
          <a:p>
            <a:pPr>
              <a:lnSpc>
                <a:spcPts val="2600"/>
              </a:lnSpc>
            </a:pPr>
            <a:r>
              <a:rPr lang="he-IL" sz="2100" dirty="0">
                <a:solidFill>
                  <a:schemeClr val="tx1"/>
                </a:solidFill>
                <a:latin typeface="Afek 1.5 AAA Light" panose="00000400000000000000" pitchFamily="50" charset="-79"/>
                <a:cs typeface="Afek 1.5 AAA Light" panose="00000400000000000000" pitchFamily="50" charset="-79"/>
              </a:rPr>
              <a:t>את חייבת לעיין איתי במכתב שמצאתי!</a:t>
            </a:r>
          </a:p>
        </p:txBody>
      </p:sp>
      <p:sp>
        <p:nvSpPr>
          <p:cNvPr id="8" name="הסבר מלבני מעוגל 7">
            <a:extLst>
              <a:ext uri="{FF2B5EF4-FFF2-40B4-BE49-F238E27FC236}">
                <a16:creationId xmlns:a16="http://schemas.microsoft.com/office/drawing/2014/main" id="{37ACD7FE-37F8-6543-8BB4-C54062865BB4}"/>
              </a:ext>
            </a:extLst>
          </p:cNvPr>
          <p:cNvSpPr/>
          <p:nvPr/>
        </p:nvSpPr>
        <p:spPr>
          <a:xfrm>
            <a:off x="2956403" y="4077729"/>
            <a:ext cx="4846477" cy="919211"/>
          </a:xfrm>
          <a:prstGeom prst="wedgeRoundRectCallout">
            <a:avLst>
              <a:gd name="adj1" fmla="val -58625"/>
              <a:gd name="adj2" fmla="val -44536"/>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tx1"/>
                </a:solidFill>
                <a:latin typeface="Afek 1.5 AAA Light" panose="00000400000000000000" pitchFamily="50" charset="-79"/>
                <a:cs typeface="Afek 1.5 AAA Light" panose="00000400000000000000" pitchFamily="50" charset="-79"/>
              </a:rPr>
              <a:t>אופס! התקדמנו! בבקשה...</a:t>
            </a:r>
          </a:p>
        </p:txBody>
      </p:sp>
      <p:pic>
        <p:nvPicPr>
          <p:cNvPr id="5" name="תמונה 4">
            <a:extLst>
              <a:ext uri="{FF2B5EF4-FFF2-40B4-BE49-F238E27FC236}">
                <a16:creationId xmlns:a16="http://schemas.microsoft.com/office/drawing/2014/main" id="{D57B2EB6-4E7A-1341-B484-66ED4658A9A6}"/>
              </a:ext>
            </a:extLst>
          </p:cNvPr>
          <p:cNvPicPr>
            <a:picLocks noChangeAspect="1"/>
          </p:cNvPicPr>
          <p:nvPr/>
        </p:nvPicPr>
        <p:blipFill rotWithShape="1">
          <a:blip r:embed="rId2">
            <a:extLst>
              <a:ext uri="{28A0092B-C50C-407E-A947-70E740481C1C}">
                <a14:useLocalDpi xmlns:a14="http://schemas.microsoft.com/office/drawing/2010/main" val="0"/>
              </a:ext>
            </a:extLst>
          </a:blip>
          <a:srcRect l="24038" t="58063" r="49279" b="-996"/>
          <a:stretch/>
        </p:blipFill>
        <p:spPr>
          <a:xfrm>
            <a:off x="9093678" y="2439670"/>
            <a:ext cx="3139597" cy="4623247"/>
          </a:xfrm>
          <a:prstGeom prst="rect">
            <a:avLst/>
          </a:prstGeom>
        </p:spPr>
      </p:pic>
      <p:pic>
        <p:nvPicPr>
          <p:cNvPr id="9" name="תמונה 8">
            <a:extLst>
              <a:ext uri="{FF2B5EF4-FFF2-40B4-BE49-F238E27FC236}">
                <a16:creationId xmlns:a16="http://schemas.microsoft.com/office/drawing/2014/main" id="{1D198FFA-17A3-DB40-BC36-0FBFF12CB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029" y="2439670"/>
            <a:ext cx="2044374" cy="4195327"/>
          </a:xfrm>
          <a:prstGeom prst="rect">
            <a:avLst/>
          </a:prstGeom>
        </p:spPr>
      </p:pic>
      <p:pic>
        <p:nvPicPr>
          <p:cNvPr id="12" name="תמונה 11">
            <a:extLst>
              <a:ext uri="{FF2B5EF4-FFF2-40B4-BE49-F238E27FC236}">
                <a16:creationId xmlns:a16="http://schemas.microsoft.com/office/drawing/2014/main" id="{DF30D18C-C39A-4247-BEF8-5A2C0DFFB5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39" y="12000"/>
            <a:ext cx="1307696" cy="1332000"/>
          </a:xfrm>
          <a:prstGeom prst="rect">
            <a:avLst/>
          </a:prstGeom>
        </p:spPr>
      </p:pic>
    </p:spTree>
    <p:extLst>
      <p:ext uri="{BB962C8B-B14F-4D97-AF65-F5344CB8AC3E}">
        <p14:creationId xmlns:p14="http://schemas.microsoft.com/office/powerpoint/2010/main" val="403696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0C3CA"/>
        </a:solidFill>
        <a:effectLst/>
      </p:bgPr>
    </p:bg>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7A1AD28B-22B5-5D4D-96A0-DF0CC51FC16C}"/>
              </a:ext>
            </a:extLst>
          </p:cNvPr>
          <p:cNvPicPr>
            <a:picLocks noChangeAspect="1"/>
          </p:cNvPicPr>
          <p:nvPr/>
        </p:nvPicPr>
        <p:blipFill rotWithShape="1">
          <a:blip r:embed="rId2">
            <a:extLst>
              <a:ext uri="{28A0092B-C50C-407E-A947-70E740481C1C}">
                <a14:useLocalDpi xmlns:a14="http://schemas.microsoft.com/office/drawing/2010/main" val="0"/>
              </a:ext>
            </a:extLst>
          </a:blip>
          <a:srcRect l="41242" t="42845" b="45244"/>
          <a:stretch/>
        </p:blipFill>
        <p:spPr>
          <a:xfrm>
            <a:off x="-1" y="4220855"/>
            <a:ext cx="6640043" cy="1231866"/>
          </a:xfrm>
          <a:prstGeom prst="rect">
            <a:avLst/>
          </a:prstGeom>
        </p:spPr>
      </p:pic>
      <p:pic>
        <p:nvPicPr>
          <p:cNvPr id="8" name="תמונה 7">
            <a:extLst>
              <a:ext uri="{FF2B5EF4-FFF2-40B4-BE49-F238E27FC236}">
                <a16:creationId xmlns:a16="http://schemas.microsoft.com/office/drawing/2014/main" id="{0AFD048A-5BFC-E74D-BD55-59784A391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336" y="-1447799"/>
            <a:ext cx="8741664" cy="7721182"/>
          </a:xfrm>
          <a:prstGeom prst="rect">
            <a:avLst/>
          </a:prstGeom>
        </p:spPr>
      </p:pic>
      <p:pic>
        <p:nvPicPr>
          <p:cNvPr id="5" name="תמונה 4">
            <a:extLst>
              <a:ext uri="{FF2B5EF4-FFF2-40B4-BE49-F238E27FC236}">
                <a16:creationId xmlns:a16="http://schemas.microsoft.com/office/drawing/2014/main" id="{85285ED5-4E97-A247-9EAA-024B2D12D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216" y="1405279"/>
            <a:ext cx="8375328" cy="8375328"/>
          </a:xfrm>
          <a:prstGeom prst="rect">
            <a:avLst/>
          </a:prstGeom>
        </p:spPr>
      </p:pic>
      <p:sp>
        <p:nvSpPr>
          <p:cNvPr id="11" name="תיבת טקסט 10">
            <a:extLst>
              <a:ext uri="{FF2B5EF4-FFF2-40B4-BE49-F238E27FC236}">
                <a16:creationId xmlns:a16="http://schemas.microsoft.com/office/drawing/2014/main" id="{BAC666AF-BFBF-ED4F-97F1-FF4CC73E2072}"/>
              </a:ext>
            </a:extLst>
          </p:cNvPr>
          <p:cNvSpPr txBox="1"/>
          <p:nvPr/>
        </p:nvSpPr>
        <p:spPr>
          <a:xfrm>
            <a:off x="4804879" y="225572"/>
            <a:ext cx="6440898" cy="5150000"/>
          </a:xfrm>
          <a:prstGeom prst="rect">
            <a:avLst/>
          </a:prstGeom>
          <a:noFill/>
          <a:ln>
            <a:noFill/>
          </a:ln>
          <a:effectLst/>
        </p:spPr>
        <p:txBody>
          <a:bodyPr wrap="square" rtlCol="1" anchor="ctr">
            <a:spAutoFit/>
          </a:bodyPr>
          <a:lstStyle/>
          <a:p>
            <a:pPr>
              <a:lnSpc>
                <a:spcPct val="107000"/>
              </a:lnSpc>
            </a:pPr>
            <a:r>
              <a:rPr lang="he-IL" dirty="0">
                <a:latin typeface="Afek 1.5 AAA Light" panose="00000400000000000000" pitchFamily="50" charset="-79"/>
                <a:cs typeface="Afek 1.5 AAA Light" panose="00000400000000000000" pitchFamily="50" charset="-79"/>
              </a:rPr>
              <a:t>ב"ה, כ"ט מ"ח, תש"כ</a:t>
            </a:r>
          </a:p>
          <a:p>
            <a:pPr>
              <a:lnSpc>
                <a:spcPct val="107000"/>
              </a:lnSpc>
            </a:pPr>
            <a:r>
              <a:rPr lang="he-IL" dirty="0">
                <a:latin typeface="Afek 1.5 AAA Light" panose="00000400000000000000" pitchFamily="50" charset="-79"/>
                <a:cs typeface="Afek 1.5 AAA Light" panose="00000400000000000000" pitchFamily="50" charset="-79"/>
              </a:rPr>
              <a:t>ברוקלין.</a:t>
            </a:r>
          </a:p>
          <a:p>
            <a:pPr>
              <a:lnSpc>
                <a:spcPct val="107000"/>
              </a:lnSpc>
              <a:spcAft>
                <a:spcPts val="800"/>
              </a:spcAft>
            </a:pPr>
            <a:r>
              <a:rPr lang="he-IL" dirty="0">
                <a:latin typeface="Afek 1.5 AAA Light" panose="00000400000000000000" pitchFamily="50" charset="-79"/>
                <a:cs typeface="Afek 1.5 AAA Light" panose="00000400000000000000" pitchFamily="50" charset="-79"/>
              </a:rPr>
              <a:t>ברכה ושלום</a:t>
            </a:r>
          </a:p>
          <a:p>
            <a:pPr>
              <a:lnSpc>
                <a:spcPct val="107000"/>
              </a:lnSpc>
              <a:spcAft>
                <a:spcPts val="800"/>
              </a:spcAft>
            </a:pPr>
            <a:r>
              <a:rPr lang="he-IL" sz="2200" dirty="0">
                <a:latin typeface="Afek 1.5 AAA Light" panose="00000400000000000000" pitchFamily="50" charset="-79"/>
                <a:cs typeface="Afek 1.5 AAA Light" panose="00000400000000000000" pitchFamily="50" charset="-79"/>
              </a:rPr>
              <a:t>במענה למכתבה מכ"ד חשון, בו כותבת מצב הרוח והעניינים ב... שאינם משביעים רצון, ולכן עלה בדעתה היא, אשר תלמד בעיר אחרת...</a:t>
            </a:r>
          </a:p>
          <a:p>
            <a:pPr>
              <a:lnSpc>
                <a:spcPct val="107000"/>
              </a:lnSpc>
              <a:spcAft>
                <a:spcPts val="800"/>
              </a:spcAft>
            </a:pPr>
            <a:r>
              <a:rPr lang="he-IL" sz="2200" dirty="0">
                <a:latin typeface="Afek 1.5 AAA Light" panose="00000400000000000000" pitchFamily="50" charset="-79"/>
                <a:cs typeface="Afek 1.5 AAA Light" panose="00000400000000000000" pitchFamily="50" charset="-79"/>
              </a:rPr>
              <a:t>ולפלא </a:t>
            </a:r>
            <a:r>
              <a:rPr lang="he-IL" sz="2200" dirty="0" err="1">
                <a:latin typeface="Afek 1.5 AAA Light" panose="00000400000000000000" pitchFamily="50" charset="-79"/>
                <a:cs typeface="Afek 1.5 AAA Light" panose="00000400000000000000" pitchFamily="50" charset="-79"/>
              </a:rPr>
              <a:t>סברא</a:t>
            </a:r>
            <a:r>
              <a:rPr lang="he-IL" sz="2200" dirty="0">
                <a:latin typeface="Afek 1.5 AAA Light" panose="00000400000000000000" pitchFamily="50" charset="-79"/>
                <a:cs typeface="Afek 1.5 AAA Light" panose="00000400000000000000" pitchFamily="50" charset="-79"/>
              </a:rPr>
              <a:t> </a:t>
            </a:r>
            <a:r>
              <a:rPr lang="he-IL" sz="2200" dirty="0" err="1">
                <a:latin typeface="Afek 1.5 AAA Light" panose="00000400000000000000" pitchFamily="50" charset="-79"/>
                <a:cs typeface="Afek 1.5 AAA Light" panose="00000400000000000000" pitchFamily="50" charset="-79"/>
              </a:rPr>
              <a:t>כהאמורה</a:t>
            </a:r>
            <a:r>
              <a:rPr lang="he-IL" sz="2200" dirty="0">
                <a:latin typeface="Afek 1.5 AAA Light" panose="00000400000000000000" pitchFamily="50" charset="-79"/>
                <a:cs typeface="Afek 1.5 AAA Light" panose="00000400000000000000" pitchFamily="50" charset="-79"/>
              </a:rPr>
              <a:t>, שהרי </a:t>
            </a:r>
            <a:r>
              <a:rPr lang="he-IL" sz="2200" dirty="0" err="1">
                <a:latin typeface="Afek 1.5 AAA Light" panose="00000400000000000000" pitchFamily="50" charset="-79"/>
                <a:cs typeface="Afek 1.5 AAA Light" panose="00000400000000000000" pitchFamily="50" charset="-79"/>
              </a:rPr>
              <a:t>נתחנכה</a:t>
            </a:r>
            <a:r>
              <a:rPr lang="he-IL" sz="2200" dirty="0">
                <a:latin typeface="Afek 1.5 AAA Light" panose="00000400000000000000" pitchFamily="50" charset="-79"/>
                <a:cs typeface="Afek 1.5 AAA Light" panose="00000400000000000000" pitchFamily="50" charset="-79"/>
              </a:rPr>
              <a:t> בבית חסידותי ובסביבה </a:t>
            </a:r>
            <a:r>
              <a:rPr lang="he-IL" sz="2200" dirty="0" err="1">
                <a:latin typeface="Afek 1.5 AAA Light" panose="00000400000000000000" pitchFamily="50" charset="-79"/>
                <a:cs typeface="Afek 1.5 AAA Light" panose="00000400000000000000" pitchFamily="50" charset="-79"/>
              </a:rPr>
              <a:t>חסידותית</a:t>
            </a:r>
            <a:r>
              <a:rPr lang="he-IL" sz="2200" dirty="0">
                <a:latin typeface="Afek 1.5 AAA Light" panose="00000400000000000000" pitchFamily="50" charset="-79"/>
                <a:cs typeface="Afek 1.5 AAA Light" panose="00000400000000000000" pitchFamily="50" charset="-79"/>
              </a:rPr>
              <a:t>, </a:t>
            </a:r>
            <a:r>
              <a:rPr lang="he-IL" sz="2200" dirty="0" err="1">
                <a:latin typeface="Afek 1.5 AAA Light" panose="00000400000000000000" pitchFamily="50" charset="-79"/>
                <a:cs typeface="Afek 1.5 AAA Light" panose="00000400000000000000" pitchFamily="50" charset="-79"/>
              </a:rPr>
              <a:t>ובודאי</a:t>
            </a:r>
            <a:r>
              <a:rPr lang="he-IL" sz="2200" dirty="0">
                <a:latin typeface="Afek 1.5 AAA Light" panose="00000400000000000000" pitchFamily="50" charset="-79"/>
                <a:cs typeface="Afek 1.5 AAA Light" panose="00000400000000000000" pitchFamily="50" charset="-79"/>
              </a:rPr>
              <a:t> שמעה כמה סיפורים בזה מהנהגת רבותינו נשיאינו, ומדברי ימי חייהם, שגם זו הוראה היא, שהרי נצטווינו ללכת בדרכי רבותינו נשיאינו, וידועה המסירות נפש שלהם והתמסרותם בכלל להטבת מצב בני ובנות ישראל, אפילו הרחוקים מהם אם בגשמיות או ברוחניות, שמזה כלל גדול בהנהגת כל אחד ואחת מאתנו בתוך כלל ישראל...</a:t>
            </a:r>
          </a:p>
        </p:txBody>
      </p:sp>
      <p:pic>
        <p:nvPicPr>
          <p:cNvPr id="7" name="תמונה 6">
            <a:extLst>
              <a:ext uri="{FF2B5EF4-FFF2-40B4-BE49-F238E27FC236}">
                <a16:creationId xmlns:a16="http://schemas.microsoft.com/office/drawing/2014/main" id="{0EB5D500-4C75-419F-977C-2012DA2C2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39" y="12000"/>
            <a:ext cx="1307696" cy="1332000"/>
          </a:xfrm>
          <a:prstGeom prst="rect">
            <a:avLst/>
          </a:prstGeom>
        </p:spPr>
      </p:pic>
    </p:spTree>
    <p:extLst>
      <p:ext uri="{BB962C8B-B14F-4D97-AF65-F5344CB8AC3E}">
        <p14:creationId xmlns:p14="http://schemas.microsoft.com/office/powerpoint/2010/main" val="18217543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0C3CA"/>
        </a:solidFill>
        <a:effectLst/>
      </p:bgPr>
    </p:bg>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7A1AD28B-22B5-5D4D-96A0-DF0CC51FC16C}"/>
              </a:ext>
            </a:extLst>
          </p:cNvPr>
          <p:cNvPicPr>
            <a:picLocks noChangeAspect="1"/>
          </p:cNvPicPr>
          <p:nvPr/>
        </p:nvPicPr>
        <p:blipFill rotWithShape="1">
          <a:blip r:embed="rId2">
            <a:extLst>
              <a:ext uri="{28A0092B-C50C-407E-A947-70E740481C1C}">
                <a14:useLocalDpi xmlns:a14="http://schemas.microsoft.com/office/drawing/2010/main" val="0"/>
              </a:ext>
            </a:extLst>
          </a:blip>
          <a:srcRect l="41242" t="42845" b="45244"/>
          <a:stretch/>
        </p:blipFill>
        <p:spPr>
          <a:xfrm>
            <a:off x="-1" y="4220855"/>
            <a:ext cx="6640043" cy="1231866"/>
          </a:xfrm>
          <a:prstGeom prst="rect">
            <a:avLst/>
          </a:prstGeom>
        </p:spPr>
      </p:pic>
      <p:pic>
        <p:nvPicPr>
          <p:cNvPr id="8" name="תמונה 7">
            <a:extLst>
              <a:ext uri="{FF2B5EF4-FFF2-40B4-BE49-F238E27FC236}">
                <a16:creationId xmlns:a16="http://schemas.microsoft.com/office/drawing/2014/main" id="{0AFD048A-5BFC-E74D-BD55-59784A391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336" y="-1447799"/>
            <a:ext cx="8741664" cy="7721182"/>
          </a:xfrm>
          <a:prstGeom prst="rect">
            <a:avLst/>
          </a:prstGeom>
        </p:spPr>
      </p:pic>
      <p:pic>
        <p:nvPicPr>
          <p:cNvPr id="5" name="תמונה 4">
            <a:extLst>
              <a:ext uri="{FF2B5EF4-FFF2-40B4-BE49-F238E27FC236}">
                <a16:creationId xmlns:a16="http://schemas.microsoft.com/office/drawing/2014/main" id="{85285ED5-4E97-A247-9EAA-024B2D12D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216" y="1405279"/>
            <a:ext cx="8375328" cy="8375328"/>
          </a:xfrm>
          <a:prstGeom prst="rect">
            <a:avLst/>
          </a:prstGeom>
        </p:spPr>
      </p:pic>
      <p:sp>
        <p:nvSpPr>
          <p:cNvPr id="11" name="תיבת טקסט 10">
            <a:extLst>
              <a:ext uri="{FF2B5EF4-FFF2-40B4-BE49-F238E27FC236}">
                <a16:creationId xmlns:a16="http://schemas.microsoft.com/office/drawing/2014/main" id="{BAC666AF-BFBF-ED4F-97F1-FF4CC73E2072}"/>
              </a:ext>
            </a:extLst>
          </p:cNvPr>
          <p:cNvSpPr txBox="1"/>
          <p:nvPr/>
        </p:nvSpPr>
        <p:spPr>
          <a:xfrm>
            <a:off x="5059680" y="1106230"/>
            <a:ext cx="5881296" cy="3084178"/>
          </a:xfrm>
          <a:prstGeom prst="rect">
            <a:avLst/>
          </a:prstGeom>
          <a:noFill/>
          <a:ln>
            <a:noFill/>
          </a:ln>
          <a:effectLst/>
        </p:spPr>
        <p:txBody>
          <a:bodyPr wrap="square" rtlCol="1" anchor="ctr">
            <a:spAutoFit/>
          </a:bodyPr>
          <a:lstStyle/>
          <a:p>
            <a:pPr>
              <a:lnSpc>
                <a:spcPct val="117000"/>
              </a:lnSpc>
              <a:spcAft>
                <a:spcPts val="800"/>
              </a:spcAft>
            </a:pPr>
            <a:r>
              <a:rPr lang="he-IL" sz="2400" dirty="0">
                <a:latin typeface="Afek 1.5 AAA Light" panose="00000400000000000000" pitchFamily="50" charset="-79"/>
                <a:cs typeface="Afek 1.5 AAA Light" panose="00000400000000000000" pitchFamily="50" charset="-79"/>
              </a:rPr>
              <a:t>המובן מהאמור, שעליה להסיח דעת לגמרי על דבר היציאה מסמינר זה, ואדרבה כיוון שהרגישה בגרעון, עליה </a:t>
            </a:r>
            <a:r>
              <a:rPr lang="he-IL" sz="2400" b="1" dirty="0">
                <a:latin typeface="Afek 1.5 AAA Light" panose="00000400000000000000" pitchFamily="50" charset="-79"/>
                <a:cs typeface="Afek 1.5 AAA Light" panose="00000400000000000000" pitchFamily="50" charset="-79"/>
              </a:rPr>
              <a:t>לארגן כל התלמידות שהשפעתה עליהן, וכן להשפיע בעקיפין על אלו שאינן בהשפעה ישירה, אשר יחול שינוי לטובה בזה</a:t>
            </a:r>
            <a:r>
              <a:rPr lang="he-IL" sz="2400" dirty="0">
                <a:latin typeface="Afek 1.5 AAA Light" panose="00000400000000000000" pitchFamily="50" charset="-79"/>
                <a:cs typeface="Afek 1.5 AAA Light" panose="00000400000000000000" pitchFamily="50" charset="-79"/>
              </a:rPr>
              <a:t>, והרי זכות הרבות מסייעתה.</a:t>
            </a:r>
          </a:p>
        </p:txBody>
      </p:sp>
      <p:pic>
        <p:nvPicPr>
          <p:cNvPr id="7" name="תמונה 6">
            <a:extLst>
              <a:ext uri="{FF2B5EF4-FFF2-40B4-BE49-F238E27FC236}">
                <a16:creationId xmlns:a16="http://schemas.microsoft.com/office/drawing/2014/main" id="{7EE8FDEA-94DA-49D0-866E-EBB9BA65E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39" y="12000"/>
            <a:ext cx="1307696" cy="1332000"/>
          </a:xfrm>
          <a:prstGeom prst="rect">
            <a:avLst/>
          </a:prstGeom>
        </p:spPr>
      </p:pic>
    </p:spTree>
    <p:extLst>
      <p:ext uri="{BB962C8B-B14F-4D97-AF65-F5344CB8AC3E}">
        <p14:creationId xmlns:p14="http://schemas.microsoft.com/office/powerpoint/2010/main" val="197114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CD2E"/>
        </a:solidFill>
        <a:effectLst/>
      </p:bgPr>
    </p:bg>
    <p:spTree>
      <p:nvGrpSpPr>
        <p:cNvPr id="1" name=""/>
        <p:cNvGrpSpPr/>
        <p:nvPr/>
      </p:nvGrpSpPr>
      <p:grpSpPr>
        <a:xfrm>
          <a:off x="0" y="0"/>
          <a:ext cx="0" cy="0"/>
          <a:chOff x="0" y="0"/>
          <a:chExt cx="0" cy="0"/>
        </a:xfrm>
      </p:grpSpPr>
      <p:sp>
        <p:nvSpPr>
          <p:cNvPr id="11" name="Graphic 8">
            <a:extLst>
              <a:ext uri="{FF2B5EF4-FFF2-40B4-BE49-F238E27FC236}">
                <a16:creationId xmlns:a16="http://schemas.microsoft.com/office/drawing/2014/main" id="{E3A524AC-F348-8F4B-9D2B-848685E51978}"/>
              </a:ext>
            </a:extLst>
          </p:cNvPr>
          <p:cNvSpPr/>
          <p:nvPr/>
        </p:nvSpPr>
        <p:spPr>
          <a:xfrm rot="10800000">
            <a:off x="2440552" y="-7205"/>
            <a:ext cx="9751448" cy="6877338"/>
          </a:xfrm>
          <a:custGeom>
            <a:avLst/>
            <a:gdLst>
              <a:gd name="connsiteX0" fmla="*/ 0 w 1206500"/>
              <a:gd name="connsiteY0" fmla="*/ 850900 h 850900"/>
              <a:gd name="connsiteX1" fmla="*/ 0 w 1206500"/>
              <a:gd name="connsiteY1" fmla="*/ 0 h 850900"/>
              <a:gd name="connsiteX2" fmla="*/ 481759 w 1206500"/>
              <a:gd name="connsiteY2" fmla="*/ 425450 h 850900"/>
              <a:gd name="connsiteX3" fmla="*/ 1107877 w 1206500"/>
              <a:gd name="connsiteY3" fmla="*/ 547726 h 850900"/>
              <a:gd name="connsiteX4" fmla="*/ 1171786 w 1206500"/>
              <a:gd name="connsiteY4" fmla="*/ 850900 h 850900"/>
              <a:gd name="connsiteX5" fmla="*/ 0 w 1206500"/>
              <a:gd name="connsiteY5" fmla="*/ 850900 h 8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6500" h="850900">
                <a:moveTo>
                  <a:pt x="0" y="850900"/>
                </a:moveTo>
                <a:lnTo>
                  <a:pt x="0" y="0"/>
                </a:lnTo>
                <a:cubicBezTo>
                  <a:pt x="355717" y="53232"/>
                  <a:pt x="516303" y="195049"/>
                  <a:pt x="481759" y="425450"/>
                </a:cubicBezTo>
                <a:cubicBezTo>
                  <a:pt x="429943" y="771052"/>
                  <a:pt x="950741" y="425450"/>
                  <a:pt x="1107877" y="547726"/>
                </a:cubicBezTo>
                <a:cubicBezTo>
                  <a:pt x="1212634" y="629244"/>
                  <a:pt x="1233937" y="730302"/>
                  <a:pt x="1171786" y="850900"/>
                </a:cubicBezTo>
                <a:lnTo>
                  <a:pt x="0" y="850900"/>
                </a:lnTo>
                <a:close/>
              </a:path>
            </a:pathLst>
          </a:custGeom>
          <a:solidFill>
            <a:srgbClr val="60C3CA"/>
          </a:solidFill>
          <a:ln w="9450" cap="flat">
            <a:noFill/>
            <a:prstDash val="solid"/>
            <a:miter/>
          </a:ln>
        </p:spPr>
        <p:txBody>
          <a:bodyPr rtlCol="0" anchor="ctr"/>
          <a:lstStyle/>
          <a:p>
            <a:endParaRPr/>
          </a:p>
        </p:txBody>
      </p:sp>
      <p:sp>
        <p:nvSpPr>
          <p:cNvPr id="8" name="הסבר מלבני מעוגל 7">
            <a:extLst>
              <a:ext uri="{FF2B5EF4-FFF2-40B4-BE49-F238E27FC236}">
                <a16:creationId xmlns:a16="http://schemas.microsoft.com/office/drawing/2014/main" id="{37ACD7FE-37F8-6543-8BB4-C54062865BB4}"/>
              </a:ext>
            </a:extLst>
          </p:cNvPr>
          <p:cNvSpPr/>
          <p:nvPr/>
        </p:nvSpPr>
        <p:spPr>
          <a:xfrm>
            <a:off x="1372230" y="357716"/>
            <a:ext cx="8379217" cy="2357855"/>
          </a:xfrm>
          <a:prstGeom prst="wedgeRoundRectCallout">
            <a:avLst>
              <a:gd name="adj1" fmla="val -37581"/>
              <a:gd name="adj2" fmla="val 53989"/>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400" dirty="0">
                <a:solidFill>
                  <a:schemeClr val="tx1"/>
                </a:solidFill>
                <a:latin typeface="Afek 1.5 AAA Light" panose="00000400000000000000" pitchFamily="50" charset="-79"/>
                <a:cs typeface="Afek 1.5 AAA Light" panose="00000400000000000000" pitchFamily="50" charset="-79"/>
              </a:rPr>
              <a:t>תקשיבי... המכתב הזה לא נותן מקום להתחמק! </a:t>
            </a:r>
          </a:p>
          <a:p>
            <a:r>
              <a:rPr lang="he-IL" sz="2400" dirty="0">
                <a:solidFill>
                  <a:schemeClr val="tx1"/>
                </a:solidFill>
                <a:latin typeface="Afek 1.5 AAA Light" panose="00000400000000000000" pitchFamily="50" charset="-79"/>
                <a:cs typeface="Afek 1.5 AAA Light" panose="00000400000000000000" pitchFamily="50" charset="-79"/>
              </a:rPr>
              <a:t>הרבי מטיל עליה (וגם עלינו הקוראות...) את האחריות להשפיע!</a:t>
            </a:r>
          </a:p>
          <a:p>
            <a:r>
              <a:rPr lang="he-IL" sz="2400" dirty="0">
                <a:solidFill>
                  <a:schemeClr val="tx1"/>
                </a:solidFill>
                <a:latin typeface="Afek 1.5 AAA Light" panose="00000400000000000000" pitchFamily="50" charset="-79"/>
                <a:cs typeface="Afek 1.5 AAA Light" panose="00000400000000000000" pitchFamily="50" charset="-79"/>
              </a:rPr>
              <a:t>ואת יודעת מה? גם שמעתי פעם מאחד השליחים הוותיקים, שכאשר אדם נמצא בתנועה של השפעה – הוא איננו מושפע.</a:t>
            </a:r>
          </a:p>
          <a:p>
            <a:r>
              <a:rPr lang="he-IL" sz="2400" dirty="0">
                <a:solidFill>
                  <a:schemeClr val="tx1"/>
                </a:solidFill>
                <a:latin typeface="Afek 1.5 AAA Light" panose="00000400000000000000" pitchFamily="50" charset="-79"/>
                <a:cs typeface="Afek 1.5 AAA Light" panose="00000400000000000000" pitchFamily="50" charset="-79"/>
              </a:rPr>
              <a:t>קחי רגע לידייך קומקום,</a:t>
            </a:r>
          </a:p>
        </p:txBody>
      </p:sp>
      <p:pic>
        <p:nvPicPr>
          <p:cNvPr id="12" name="תמונה 11">
            <a:extLst>
              <a:ext uri="{FF2B5EF4-FFF2-40B4-BE49-F238E27FC236}">
                <a16:creationId xmlns:a16="http://schemas.microsoft.com/office/drawing/2014/main" id="{79FE0C80-EAF3-9E4A-AD63-21EF6AE85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895" y="2814426"/>
            <a:ext cx="6201276" cy="2634904"/>
          </a:xfrm>
          <a:prstGeom prst="rect">
            <a:avLst/>
          </a:prstGeom>
        </p:spPr>
      </p:pic>
      <p:sp>
        <p:nvSpPr>
          <p:cNvPr id="13" name="תיבת טקסט 12">
            <a:extLst>
              <a:ext uri="{FF2B5EF4-FFF2-40B4-BE49-F238E27FC236}">
                <a16:creationId xmlns:a16="http://schemas.microsoft.com/office/drawing/2014/main" id="{00DCD694-4140-294F-AB59-D5F111124668}"/>
              </a:ext>
            </a:extLst>
          </p:cNvPr>
          <p:cNvSpPr txBox="1"/>
          <p:nvPr/>
        </p:nvSpPr>
        <p:spPr>
          <a:xfrm>
            <a:off x="5995860" y="3251585"/>
            <a:ext cx="4530787" cy="1815882"/>
          </a:xfrm>
          <a:prstGeom prst="rect">
            <a:avLst/>
          </a:prstGeom>
          <a:noFill/>
        </p:spPr>
        <p:txBody>
          <a:bodyPr wrap="square" rtlCol="1">
            <a:spAutoFit/>
          </a:bodyPr>
          <a:lstStyle/>
          <a:p>
            <a:pPr algn="ctr"/>
            <a:r>
              <a:rPr lang="he-IL" sz="2800" dirty="0">
                <a:solidFill>
                  <a:schemeClr val="bg1"/>
                </a:solidFill>
                <a:latin typeface="Klugman FM" pitchFamily="2" charset="-79"/>
                <a:cs typeface="Klugman FM" pitchFamily="2" charset="-79"/>
              </a:rPr>
              <a:t>גם אתן, דמיינה את עצמכן מחזיקות קומקום. מדמיינות?</a:t>
            </a:r>
          </a:p>
          <a:p>
            <a:pPr algn="ctr"/>
            <a:r>
              <a:rPr lang="he-IL" sz="2800" dirty="0">
                <a:solidFill>
                  <a:schemeClr val="bg1"/>
                </a:solidFill>
                <a:latin typeface="Klugman FM" pitchFamily="2" charset="-79"/>
                <a:cs typeface="Klugman FM" pitchFamily="2" charset="-79"/>
              </a:rPr>
              <a:t>נסו להטות אותו בתנועה של מזיגה, כאילו אתן יוצקות מים לכוס...</a:t>
            </a:r>
          </a:p>
        </p:txBody>
      </p:sp>
      <p:pic>
        <p:nvPicPr>
          <p:cNvPr id="3" name="תמונה 2">
            <a:extLst>
              <a:ext uri="{FF2B5EF4-FFF2-40B4-BE49-F238E27FC236}">
                <a16:creationId xmlns:a16="http://schemas.microsoft.com/office/drawing/2014/main" id="{5F178C0F-18ED-FF41-8252-B2B93BBD1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821" y="2146521"/>
            <a:ext cx="2108426" cy="4353763"/>
          </a:xfrm>
          <a:prstGeom prst="rect">
            <a:avLst/>
          </a:prstGeom>
        </p:spPr>
      </p:pic>
      <p:pic>
        <p:nvPicPr>
          <p:cNvPr id="7" name="תמונה 6">
            <a:extLst>
              <a:ext uri="{FF2B5EF4-FFF2-40B4-BE49-F238E27FC236}">
                <a16:creationId xmlns:a16="http://schemas.microsoft.com/office/drawing/2014/main" id="{C9932560-1D0B-0948-9748-47181F657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67860">
            <a:off x="2149415" y="2809785"/>
            <a:ext cx="4447303" cy="4447303"/>
          </a:xfrm>
          <a:prstGeom prst="rect">
            <a:avLst/>
          </a:prstGeom>
        </p:spPr>
      </p:pic>
      <p:pic>
        <p:nvPicPr>
          <p:cNvPr id="9" name="תמונה 8">
            <a:extLst>
              <a:ext uri="{FF2B5EF4-FFF2-40B4-BE49-F238E27FC236}">
                <a16:creationId xmlns:a16="http://schemas.microsoft.com/office/drawing/2014/main" id="{08286911-DFCA-40A4-B947-DA43DF991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39" y="12000"/>
            <a:ext cx="1307696" cy="1332000"/>
          </a:xfrm>
          <a:prstGeom prst="rect">
            <a:avLst/>
          </a:prstGeom>
        </p:spPr>
      </p:pic>
    </p:spTree>
    <p:extLst>
      <p:ext uri="{BB962C8B-B14F-4D97-AF65-F5344CB8AC3E}">
        <p14:creationId xmlns:p14="http://schemas.microsoft.com/office/powerpoint/2010/main" val="155174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raphic 10">
            <a:extLst>
              <a:ext uri="{FF2B5EF4-FFF2-40B4-BE49-F238E27FC236}">
                <a16:creationId xmlns:a16="http://schemas.microsoft.com/office/drawing/2014/main" id="{FCE3A9B7-21C9-0741-B0F5-195DE15579EF}"/>
              </a:ext>
            </a:extLst>
          </p:cNvPr>
          <p:cNvSpPr/>
          <p:nvPr/>
        </p:nvSpPr>
        <p:spPr>
          <a:xfrm rot="10800000" flipV="1">
            <a:off x="-2594929" y="-1174025"/>
            <a:ext cx="11392932" cy="8020025"/>
          </a:xfrm>
          <a:custGeom>
            <a:avLst/>
            <a:gdLst>
              <a:gd name="connsiteX0" fmla="*/ 1447800 w 1447800"/>
              <a:gd name="connsiteY0" fmla="*/ 326285 h 1019175"/>
              <a:gd name="connsiteX1" fmla="*/ 1447800 w 1447800"/>
              <a:gd name="connsiteY1" fmla="*/ 1028700 h 1019175"/>
              <a:gd name="connsiteX2" fmla="*/ 0 w 1447800"/>
              <a:gd name="connsiteY2" fmla="*/ 1028700 h 1019175"/>
              <a:gd name="connsiteX3" fmla="*/ 352918 w 1447800"/>
              <a:gd name="connsiteY3" fmla="*/ 842013 h 1019175"/>
              <a:gd name="connsiteX4" fmla="*/ 519275 w 1447800"/>
              <a:gd name="connsiteY4" fmla="*/ 745273 h 1019175"/>
              <a:gd name="connsiteX5" fmla="*/ 519275 w 1447800"/>
              <a:gd name="connsiteY5" fmla="*/ 593208 h 1019175"/>
              <a:gd name="connsiteX6" fmla="*/ 724319 w 1447800"/>
              <a:gd name="connsiteY6" fmla="*/ 634487 h 1019175"/>
              <a:gd name="connsiteX7" fmla="*/ 609426 w 1447800"/>
              <a:gd name="connsiteY7" fmla="*/ 275074 h 1019175"/>
              <a:gd name="connsiteX8" fmla="*/ 911835 w 1447800"/>
              <a:gd name="connsiteY8" fmla="*/ 114921 h 1019175"/>
              <a:gd name="connsiteX9" fmla="*/ 1447800 w 1447800"/>
              <a:gd name="connsiteY9" fmla="*/ 326285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00" h="1019175">
                <a:moveTo>
                  <a:pt x="1447800" y="326285"/>
                </a:moveTo>
                <a:lnTo>
                  <a:pt x="1447800" y="1028700"/>
                </a:lnTo>
                <a:lnTo>
                  <a:pt x="0" y="1028700"/>
                </a:lnTo>
                <a:cubicBezTo>
                  <a:pt x="30650" y="904243"/>
                  <a:pt x="148289" y="842013"/>
                  <a:pt x="352918" y="842013"/>
                </a:cubicBezTo>
                <a:cubicBezTo>
                  <a:pt x="659860" y="842013"/>
                  <a:pt x="745669" y="745273"/>
                  <a:pt x="519275" y="745273"/>
                </a:cubicBezTo>
                <a:cubicBezTo>
                  <a:pt x="292880" y="745273"/>
                  <a:pt x="372337" y="547767"/>
                  <a:pt x="519275" y="593208"/>
                </a:cubicBezTo>
                <a:cubicBezTo>
                  <a:pt x="666212" y="638649"/>
                  <a:pt x="652197" y="683517"/>
                  <a:pt x="724319" y="634487"/>
                </a:cubicBezTo>
                <a:cubicBezTo>
                  <a:pt x="796440" y="585458"/>
                  <a:pt x="796440" y="404870"/>
                  <a:pt x="609426" y="275074"/>
                </a:cubicBezTo>
                <a:cubicBezTo>
                  <a:pt x="422413" y="145279"/>
                  <a:pt x="701218" y="-168388"/>
                  <a:pt x="911835" y="114921"/>
                </a:cubicBezTo>
                <a:cubicBezTo>
                  <a:pt x="1052245" y="303795"/>
                  <a:pt x="1230901" y="374249"/>
                  <a:pt x="1447800" y="326285"/>
                </a:cubicBezTo>
                <a:close/>
              </a:path>
            </a:pathLst>
          </a:custGeom>
          <a:solidFill>
            <a:srgbClr val="60C3CA"/>
          </a:solidFill>
          <a:ln w="9463" cap="flat">
            <a:noFill/>
            <a:prstDash val="solid"/>
            <a:miter/>
          </a:ln>
        </p:spPr>
        <p:txBody>
          <a:bodyPr rtlCol="0" anchor="ctr"/>
          <a:lstStyle/>
          <a:p>
            <a:pPr marL="0" algn="r" defTabSz="457200" rtl="1" eaLnBrk="1" latinLnBrk="0" hangingPunct="1"/>
            <a:endParaRPr/>
          </a:p>
        </p:txBody>
      </p:sp>
      <p:sp>
        <p:nvSpPr>
          <p:cNvPr id="6" name="הסבר מלבני מעוגל 5">
            <a:extLst>
              <a:ext uri="{FF2B5EF4-FFF2-40B4-BE49-F238E27FC236}">
                <a16:creationId xmlns:a16="http://schemas.microsoft.com/office/drawing/2014/main" id="{CED78743-D9AC-2E45-9A0E-8C63A4CBB95D}"/>
              </a:ext>
            </a:extLst>
          </p:cNvPr>
          <p:cNvSpPr/>
          <p:nvPr/>
        </p:nvSpPr>
        <p:spPr>
          <a:xfrm>
            <a:off x="1794329" y="1844430"/>
            <a:ext cx="6103704" cy="2357855"/>
          </a:xfrm>
          <a:prstGeom prst="wedgeRoundRectCallout">
            <a:avLst>
              <a:gd name="adj1" fmla="val 64377"/>
              <a:gd name="adj2" fmla="val 39180"/>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ts val="3000"/>
              </a:lnSpc>
            </a:pPr>
            <a:r>
              <a:rPr lang="he-IL" sz="2400" dirty="0">
                <a:solidFill>
                  <a:schemeClr val="tx1"/>
                </a:solidFill>
                <a:latin typeface="Afek 1.5 AAA Light" panose="00000400000000000000" pitchFamily="50" charset="-79"/>
                <a:cs typeface="Afek 1.5 AAA Light" panose="00000400000000000000" pitchFamily="50" charset="-79"/>
              </a:rPr>
              <a:t>וואו! רעיון מבריק! כאשר אני יוצקת מים מתוך הקומקום, אי אפשר למלא אותו!</a:t>
            </a:r>
          </a:p>
          <a:p>
            <a:pPr>
              <a:lnSpc>
                <a:spcPts val="3000"/>
              </a:lnSpc>
            </a:pPr>
            <a:r>
              <a:rPr lang="he-IL" sz="2400" dirty="0">
                <a:solidFill>
                  <a:schemeClr val="tx1"/>
                </a:solidFill>
                <a:latin typeface="Afek 1.5 AAA Light" panose="00000400000000000000" pitchFamily="50" charset="-79"/>
                <a:cs typeface="Afek 1.5 AAA Light" panose="00000400000000000000" pitchFamily="50" charset="-79"/>
              </a:rPr>
              <a:t>כאשר אני משפיעה – אינני מושפעת...</a:t>
            </a:r>
          </a:p>
          <a:p>
            <a:pPr>
              <a:lnSpc>
                <a:spcPts val="3000"/>
              </a:lnSpc>
            </a:pPr>
            <a:r>
              <a:rPr lang="he-IL" sz="2400" dirty="0">
                <a:solidFill>
                  <a:schemeClr val="tx1"/>
                </a:solidFill>
                <a:latin typeface="Afek 1.5 AAA Light" panose="00000400000000000000" pitchFamily="50" charset="-79"/>
                <a:cs typeface="Afek 1.5 AAA Light" panose="00000400000000000000" pitchFamily="50" charset="-79"/>
              </a:rPr>
              <a:t>יפה, השאלה היא שוב בהקשר המעשי: איך אני יכולה להשפיע על החברות שלי?</a:t>
            </a:r>
          </a:p>
        </p:txBody>
      </p:sp>
      <p:pic>
        <p:nvPicPr>
          <p:cNvPr id="5" name="תמונה 4">
            <a:extLst>
              <a:ext uri="{FF2B5EF4-FFF2-40B4-BE49-F238E27FC236}">
                <a16:creationId xmlns:a16="http://schemas.microsoft.com/office/drawing/2014/main" id="{D57B2EB6-4E7A-1341-B484-66ED4658A9A6}"/>
              </a:ext>
            </a:extLst>
          </p:cNvPr>
          <p:cNvPicPr>
            <a:picLocks noChangeAspect="1"/>
          </p:cNvPicPr>
          <p:nvPr/>
        </p:nvPicPr>
        <p:blipFill rotWithShape="1">
          <a:blip r:embed="rId2">
            <a:extLst>
              <a:ext uri="{28A0092B-C50C-407E-A947-70E740481C1C}">
                <a14:useLocalDpi xmlns:a14="http://schemas.microsoft.com/office/drawing/2010/main" val="0"/>
              </a:ext>
            </a:extLst>
          </a:blip>
          <a:srcRect l="24038" t="-1238" r="49279" b="58305"/>
          <a:stretch/>
        </p:blipFill>
        <p:spPr>
          <a:xfrm>
            <a:off x="8545263" y="2246887"/>
            <a:ext cx="3139597" cy="4623247"/>
          </a:xfrm>
          <a:prstGeom prst="rect">
            <a:avLst/>
          </a:prstGeom>
        </p:spPr>
      </p:pic>
      <p:pic>
        <p:nvPicPr>
          <p:cNvPr id="7" name="תמונה 6">
            <a:extLst>
              <a:ext uri="{FF2B5EF4-FFF2-40B4-BE49-F238E27FC236}">
                <a16:creationId xmlns:a16="http://schemas.microsoft.com/office/drawing/2014/main" id="{ED5E112F-1CEC-4B41-B71C-1E5BBBDE6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39" y="12000"/>
            <a:ext cx="1307696" cy="1332000"/>
          </a:xfrm>
          <a:prstGeom prst="rect">
            <a:avLst/>
          </a:prstGeom>
        </p:spPr>
      </p:pic>
    </p:spTree>
    <p:extLst>
      <p:ext uri="{BB962C8B-B14F-4D97-AF65-F5344CB8AC3E}">
        <p14:creationId xmlns:p14="http://schemas.microsoft.com/office/powerpoint/2010/main" val="2400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CD2E"/>
        </a:solidFill>
        <a:effectLst/>
      </p:bgPr>
    </p:bg>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06B8E381-57D0-FD43-A0BE-E2D79D9FA4A1}"/>
              </a:ext>
            </a:extLst>
          </p:cNvPr>
          <p:cNvPicPr>
            <a:picLocks noChangeAspect="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42845" r="50000" b="45244"/>
          <a:stretch/>
        </p:blipFill>
        <p:spPr>
          <a:xfrm>
            <a:off x="6541667" y="4991908"/>
            <a:ext cx="5650333" cy="1231866"/>
          </a:xfrm>
          <a:prstGeom prst="rect">
            <a:avLst/>
          </a:prstGeom>
        </p:spPr>
      </p:pic>
      <p:pic>
        <p:nvPicPr>
          <p:cNvPr id="8" name="תמונה 7">
            <a:extLst>
              <a:ext uri="{FF2B5EF4-FFF2-40B4-BE49-F238E27FC236}">
                <a16:creationId xmlns:a16="http://schemas.microsoft.com/office/drawing/2014/main" id="{0AFD048A-5BFC-E74D-BD55-59784A3913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204" y="-1564621"/>
            <a:ext cx="8425381" cy="9742850"/>
          </a:xfrm>
          <a:prstGeom prst="rect">
            <a:avLst/>
          </a:prstGeom>
        </p:spPr>
      </p:pic>
      <p:sp>
        <p:nvSpPr>
          <p:cNvPr id="3" name="תיבת טקסט 2">
            <a:extLst>
              <a:ext uri="{FF2B5EF4-FFF2-40B4-BE49-F238E27FC236}">
                <a16:creationId xmlns:a16="http://schemas.microsoft.com/office/drawing/2014/main" id="{BCF620DF-E86B-4974-ADF1-F23316B9DFB9}"/>
              </a:ext>
            </a:extLst>
          </p:cNvPr>
          <p:cNvSpPr txBox="1"/>
          <p:nvPr/>
        </p:nvSpPr>
        <p:spPr>
          <a:xfrm>
            <a:off x="882516" y="507844"/>
            <a:ext cx="6262647" cy="5616281"/>
          </a:xfrm>
          <a:prstGeom prst="rect">
            <a:avLst/>
          </a:prstGeom>
          <a:noFill/>
          <a:ln>
            <a:noFill/>
          </a:ln>
          <a:effectLst/>
        </p:spPr>
        <p:txBody>
          <a:bodyPr wrap="square" rtlCol="1" anchor="ctr">
            <a:spAutoFit/>
          </a:bodyPr>
          <a:lstStyle/>
          <a:p>
            <a:pPr>
              <a:lnSpc>
                <a:spcPct val="107000"/>
              </a:lnSpc>
              <a:spcAft>
                <a:spcPts val="800"/>
              </a:spcAft>
            </a:pPr>
            <a:r>
              <a:rPr lang="he-IL" sz="2400" dirty="0">
                <a:latin typeface="Afek 1.5 AAA Light" panose="00000400000000000000" pitchFamily="50" charset="-79"/>
                <a:cs typeface="Afek 1.5 AAA Light" panose="00000400000000000000" pitchFamily="50" charset="-79"/>
              </a:rPr>
              <a:t>בת שבע </a:t>
            </a:r>
            <a:r>
              <a:rPr lang="he-IL" sz="2400" dirty="0" err="1">
                <a:latin typeface="Afek 1.5 AAA Light" panose="00000400000000000000" pitchFamily="50" charset="-79"/>
                <a:cs typeface="Afek 1.5 AAA Light" panose="00000400000000000000" pitchFamily="50" charset="-79"/>
              </a:rPr>
              <a:t>תחי</a:t>
            </a:r>
            <a:r>
              <a:rPr lang="he-IL" sz="2400" dirty="0">
                <a:latin typeface="Afek 1.5 AAA Light" panose="00000400000000000000" pitchFamily="50" charset="-79"/>
                <a:cs typeface="Afek 1.5 AAA Light" panose="00000400000000000000" pitchFamily="50" charset="-79"/>
              </a:rPr>
              <a:t>'</a:t>
            </a:r>
          </a:p>
          <a:p>
            <a:pPr>
              <a:lnSpc>
                <a:spcPct val="107000"/>
              </a:lnSpc>
              <a:spcAft>
                <a:spcPts val="800"/>
              </a:spcAft>
            </a:pPr>
            <a:r>
              <a:rPr lang="he-IL" sz="2400" dirty="0">
                <a:latin typeface="Afek 1.5 AAA Light" panose="00000400000000000000" pitchFamily="50" charset="-79"/>
                <a:cs typeface="Afek 1.5 AAA Light" panose="00000400000000000000" pitchFamily="50" charset="-79"/>
              </a:rPr>
              <a:t>ברכה ושלום!</a:t>
            </a:r>
          </a:p>
          <a:p>
            <a:pPr>
              <a:lnSpc>
                <a:spcPct val="107000"/>
              </a:lnSpc>
              <a:spcAft>
                <a:spcPts val="800"/>
              </a:spcAft>
            </a:pPr>
            <a:r>
              <a:rPr lang="he-IL" sz="2400" dirty="0">
                <a:latin typeface="Afek 1.5 AAA Light" panose="00000400000000000000" pitchFamily="50" charset="-79"/>
                <a:cs typeface="Afek 1.5 AAA Light" panose="00000400000000000000" pitchFamily="50" charset="-79"/>
              </a:rPr>
              <a:t>במענה על מכתבה מערב ראש השנה, בו שואלת באיזה אופן אפשר לה להוציא לפועל השפעה בסביבתה להוסיף בה ביהדות בתורתנו ומצוותיה,</a:t>
            </a:r>
          </a:p>
          <a:p>
            <a:pPr>
              <a:lnSpc>
                <a:spcPct val="107000"/>
              </a:lnSpc>
              <a:spcAft>
                <a:spcPts val="800"/>
              </a:spcAft>
            </a:pPr>
            <a:r>
              <a:rPr lang="he-IL" sz="2400" dirty="0">
                <a:latin typeface="Afek 1.5 AAA Light" panose="00000400000000000000" pitchFamily="50" charset="-79"/>
                <a:cs typeface="Afek 1.5 AAA Light" panose="00000400000000000000" pitchFamily="50" charset="-79"/>
              </a:rPr>
              <a:t>ולפלא גם השאלה בזה, כי הרי כמו שמרגשת בטח שהיא מושפעת מחברותיה, </a:t>
            </a:r>
          </a:p>
          <a:p>
            <a:pPr>
              <a:lnSpc>
                <a:spcPct val="107000"/>
              </a:lnSpc>
              <a:spcAft>
                <a:spcPts val="800"/>
              </a:spcAft>
            </a:pPr>
            <a:r>
              <a:rPr lang="he-IL" sz="2400" dirty="0">
                <a:latin typeface="Afek 1.5 AAA Light" panose="00000400000000000000" pitchFamily="50" charset="-79"/>
                <a:cs typeface="Afek 1.5 AAA Light" panose="00000400000000000000" pitchFamily="50" charset="-79"/>
              </a:rPr>
              <a:t>וכמו שכל אדם מושפע מסביבתו... הרי על אחת כמה וכמה שתעמולה בענייני תורה ומצוות ופנימיות התורה ונשמתה, היא תורת החסידות הדרכותיה ומנהגיה יכולה להחדיר ולהשפיע כמה פעמים ככה, כי הרי מרובה מידה טובה.</a:t>
            </a:r>
          </a:p>
        </p:txBody>
      </p:sp>
      <p:pic>
        <p:nvPicPr>
          <p:cNvPr id="5" name="תמונה 4">
            <a:extLst>
              <a:ext uri="{FF2B5EF4-FFF2-40B4-BE49-F238E27FC236}">
                <a16:creationId xmlns:a16="http://schemas.microsoft.com/office/drawing/2014/main" id="{85285ED5-4E97-A247-9EAA-024B2D12D96F}"/>
              </a:ext>
            </a:extLst>
          </p:cNvPr>
          <p:cNvPicPr>
            <a:picLocks noChangeAspect="1"/>
          </p:cNvPicPr>
          <p:nvPr/>
        </p:nvPicPr>
        <p:blipFill rotWithShape="1">
          <a:blip r:embed="rId6">
            <a:extLst>
              <a:ext uri="{28A0092B-C50C-407E-A947-70E740481C1C}">
                <a14:useLocalDpi xmlns:a14="http://schemas.microsoft.com/office/drawing/2010/main" val="0"/>
              </a:ext>
            </a:extLst>
          </a:blip>
          <a:srcRect l="29401" b="42776"/>
          <a:stretch/>
        </p:blipFill>
        <p:spPr>
          <a:xfrm flipH="1">
            <a:off x="6279152" y="2065328"/>
            <a:ext cx="5912848" cy="4792672"/>
          </a:xfrm>
          <a:prstGeom prst="rect">
            <a:avLst/>
          </a:prstGeom>
        </p:spPr>
      </p:pic>
      <p:pic>
        <p:nvPicPr>
          <p:cNvPr id="6" name="תמונה 5">
            <a:extLst>
              <a:ext uri="{FF2B5EF4-FFF2-40B4-BE49-F238E27FC236}">
                <a16:creationId xmlns:a16="http://schemas.microsoft.com/office/drawing/2014/main" id="{334552F8-1AD3-2746-98D9-744B3AF453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3177" y="1250159"/>
            <a:ext cx="3833823" cy="2443979"/>
          </a:xfrm>
          <a:prstGeom prst="rect">
            <a:avLst/>
          </a:prstGeom>
        </p:spPr>
      </p:pic>
      <p:sp>
        <p:nvSpPr>
          <p:cNvPr id="7" name="תיבת טקסט 6">
            <a:extLst>
              <a:ext uri="{FF2B5EF4-FFF2-40B4-BE49-F238E27FC236}">
                <a16:creationId xmlns:a16="http://schemas.microsoft.com/office/drawing/2014/main" id="{8EC18BF2-20B4-184A-892A-808E664B054E}"/>
              </a:ext>
            </a:extLst>
          </p:cNvPr>
          <p:cNvSpPr txBox="1"/>
          <p:nvPr/>
        </p:nvSpPr>
        <p:spPr>
          <a:xfrm>
            <a:off x="8781659" y="1933540"/>
            <a:ext cx="2236862" cy="1077218"/>
          </a:xfrm>
          <a:prstGeom prst="rect">
            <a:avLst/>
          </a:prstGeom>
          <a:noFill/>
        </p:spPr>
        <p:txBody>
          <a:bodyPr wrap="square" rtlCol="1">
            <a:spAutoFit/>
          </a:bodyPr>
          <a:lstStyle/>
          <a:p>
            <a:pPr algn="ctr"/>
            <a:r>
              <a:rPr lang="he-IL" sz="3200" dirty="0">
                <a:solidFill>
                  <a:schemeClr val="bg1"/>
                </a:solidFill>
                <a:latin typeface="Klugman FM" pitchFamily="2" charset="-79"/>
                <a:cs typeface="Klugman FM" pitchFamily="2" charset="-79"/>
              </a:rPr>
              <a:t>על כך כותב הרבי באיגרת אחרת:</a:t>
            </a:r>
          </a:p>
        </p:txBody>
      </p:sp>
      <p:pic>
        <p:nvPicPr>
          <p:cNvPr id="10" name="תמונה 9">
            <a:extLst>
              <a:ext uri="{FF2B5EF4-FFF2-40B4-BE49-F238E27FC236}">
                <a16:creationId xmlns:a16="http://schemas.microsoft.com/office/drawing/2014/main" id="{D83D16ED-94F0-40CA-9F81-055324DC66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39" y="12000"/>
            <a:ext cx="1307696" cy="1332000"/>
          </a:xfrm>
          <a:prstGeom prst="rect">
            <a:avLst/>
          </a:prstGeom>
        </p:spPr>
      </p:pic>
    </p:spTree>
    <p:extLst>
      <p:ext uri="{BB962C8B-B14F-4D97-AF65-F5344CB8AC3E}">
        <p14:creationId xmlns:p14="http://schemas.microsoft.com/office/powerpoint/2010/main" val="61763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CD2E"/>
        </a:solidFill>
        <a:effectLst/>
      </p:bgPr>
    </p:bg>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06B8E381-57D0-FD43-A0BE-E2D79D9FA4A1}"/>
              </a:ext>
            </a:extLst>
          </p:cNvPr>
          <p:cNvPicPr>
            <a:picLocks noChangeAspect="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42845" r="50000" b="45244"/>
          <a:stretch/>
        </p:blipFill>
        <p:spPr>
          <a:xfrm>
            <a:off x="6541667" y="4991908"/>
            <a:ext cx="5650333" cy="1231866"/>
          </a:xfrm>
          <a:prstGeom prst="rect">
            <a:avLst/>
          </a:prstGeom>
        </p:spPr>
      </p:pic>
      <p:pic>
        <p:nvPicPr>
          <p:cNvPr id="8" name="תמונה 7">
            <a:extLst>
              <a:ext uri="{FF2B5EF4-FFF2-40B4-BE49-F238E27FC236}">
                <a16:creationId xmlns:a16="http://schemas.microsoft.com/office/drawing/2014/main" id="{0AFD048A-5BFC-E74D-BD55-59784A3913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204" y="-1564621"/>
            <a:ext cx="8425381" cy="9742850"/>
          </a:xfrm>
          <a:prstGeom prst="rect">
            <a:avLst/>
          </a:prstGeom>
        </p:spPr>
      </p:pic>
      <p:sp>
        <p:nvSpPr>
          <p:cNvPr id="3" name="תיבת טקסט 2">
            <a:extLst>
              <a:ext uri="{FF2B5EF4-FFF2-40B4-BE49-F238E27FC236}">
                <a16:creationId xmlns:a16="http://schemas.microsoft.com/office/drawing/2014/main" id="{BCF620DF-E86B-4974-ADF1-F23316B9DFB9}"/>
              </a:ext>
            </a:extLst>
          </p:cNvPr>
          <p:cNvSpPr txBox="1"/>
          <p:nvPr/>
        </p:nvSpPr>
        <p:spPr>
          <a:xfrm>
            <a:off x="912996" y="1279394"/>
            <a:ext cx="6262647" cy="4225580"/>
          </a:xfrm>
          <a:prstGeom prst="rect">
            <a:avLst/>
          </a:prstGeom>
          <a:noFill/>
          <a:ln>
            <a:noFill/>
          </a:ln>
          <a:effectLst/>
        </p:spPr>
        <p:txBody>
          <a:bodyPr wrap="square" rtlCol="1" anchor="ctr">
            <a:spAutoFit/>
          </a:bodyPr>
          <a:lstStyle/>
          <a:p>
            <a:pPr>
              <a:lnSpc>
                <a:spcPct val="107000"/>
              </a:lnSpc>
              <a:spcAft>
                <a:spcPts val="800"/>
              </a:spcAft>
            </a:pPr>
            <a:r>
              <a:rPr lang="he-IL" sz="2400" dirty="0">
                <a:latin typeface="Afek 1.5 AAA Light" panose="00000400000000000000" pitchFamily="50" charset="-79"/>
                <a:cs typeface="Afek 1.5 AAA Light" panose="00000400000000000000" pitchFamily="50" charset="-79"/>
              </a:rPr>
              <a:t>ושתי נקודות כלליות בתעמולה זו, והם:</a:t>
            </a:r>
          </a:p>
          <a:p>
            <a:pPr>
              <a:lnSpc>
                <a:spcPct val="107000"/>
              </a:lnSpc>
              <a:spcAft>
                <a:spcPts val="800"/>
              </a:spcAft>
            </a:pPr>
            <a:r>
              <a:rPr lang="he-IL" sz="2400" b="1" dirty="0">
                <a:latin typeface="Afek 1.5 AAA Light" panose="00000400000000000000" pitchFamily="50" charset="-79"/>
                <a:cs typeface="Afek 1.5 AAA Light" panose="00000400000000000000" pitchFamily="50" charset="-79"/>
              </a:rPr>
              <a:t>א) שהיא בעצמה תשמש דוגמה חיה בהנהגותיה וענייניה</a:t>
            </a:r>
            <a:r>
              <a:rPr lang="he-IL" sz="2400" dirty="0">
                <a:latin typeface="Afek 1.5 AAA Light" panose="00000400000000000000" pitchFamily="50" charset="-79"/>
                <a:cs typeface="Afek 1.5 AAA Light" panose="00000400000000000000" pitchFamily="50" charset="-79"/>
              </a:rPr>
              <a:t>, מה היא בת מבית חסידותי.</a:t>
            </a:r>
          </a:p>
          <a:p>
            <a:pPr>
              <a:lnSpc>
                <a:spcPct val="107000"/>
              </a:lnSpc>
              <a:spcAft>
                <a:spcPts val="800"/>
              </a:spcAft>
            </a:pPr>
            <a:r>
              <a:rPr lang="he-IL" sz="2400" b="1" dirty="0">
                <a:latin typeface="Afek 1.5 AAA Light" panose="00000400000000000000" pitchFamily="50" charset="-79"/>
                <a:cs typeface="Afek 1.5 AAA Light" panose="00000400000000000000" pitchFamily="50" charset="-79"/>
              </a:rPr>
              <a:t>ב) על ידי הסברה באותיות המתאימות לפי הבנתן לחברותיה </a:t>
            </a:r>
            <a:r>
              <a:rPr lang="he-IL" sz="2400" dirty="0">
                <a:latin typeface="Afek 1.5 AAA Light" panose="00000400000000000000" pitchFamily="50" charset="-79"/>
                <a:cs typeface="Afek 1.5 AAA Light" panose="00000400000000000000" pitchFamily="50" charset="-79"/>
              </a:rPr>
              <a:t>עניני חסידות וסיפורי חסידים, אשר חומר עשיר ורב גוני תמצא בזה בספרי השיחות וליקוטי דיבורים, ובדברה בזה פעם אחר פעם, הנה בטוחים אנו, שמתקבלים דברים כאלו ופועלים פעולתם, </a:t>
            </a:r>
            <a:r>
              <a:rPr lang="he-IL" sz="2400" b="1" dirty="0">
                <a:latin typeface="Afek 1.5 AAA Light" panose="00000400000000000000" pitchFamily="50" charset="-79"/>
                <a:cs typeface="Afek 1.5 AAA Light" panose="00000400000000000000" pitchFamily="50" charset="-79"/>
              </a:rPr>
              <a:t>ובלבד שיהיו דברים היוצאים מן הלב...</a:t>
            </a:r>
          </a:p>
        </p:txBody>
      </p:sp>
      <p:pic>
        <p:nvPicPr>
          <p:cNvPr id="5" name="תמונה 4">
            <a:extLst>
              <a:ext uri="{FF2B5EF4-FFF2-40B4-BE49-F238E27FC236}">
                <a16:creationId xmlns:a16="http://schemas.microsoft.com/office/drawing/2014/main" id="{85285ED5-4E97-A247-9EAA-024B2D12D96F}"/>
              </a:ext>
            </a:extLst>
          </p:cNvPr>
          <p:cNvPicPr>
            <a:picLocks noChangeAspect="1"/>
          </p:cNvPicPr>
          <p:nvPr/>
        </p:nvPicPr>
        <p:blipFill rotWithShape="1">
          <a:blip r:embed="rId6">
            <a:extLst>
              <a:ext uri="{28A0092B-C50C-407E-A947-70E740481C1C}">
                <a14:useLocalDpi xmlns:a14="http://schemas.microsoft.com/office/drawing/2010/main" val="0"/>
              </a:ext>
            </a:extLst>
          </a:blip>
          <a:srcRect l="29401" b="42776"/>
          <a:stretch/>
        </p:blipFill>
        <p:spPr>
          <a:xfrm flipH="1">
            <a:off x="6279152" y="2065328"/>
            <a:ext cx="5912848" cy="4792672"/>
          </a:xfrm>
          <a:prstGeom prst="rect">
            <a:avLst/>
          </a:prstGeom>
        </p:spPr>
      </p:pic>
      <p:pic>
        <p:nvPicPr>
          <p:cNvPr id="6" name="תמונה 5">
            <a:extLst>
              <a:ext uri="{FF2B5EF4-FFF2-40B4-BE49-F238E27FC236}">
                <a16:creationId xmlns:a16="http://schemas.microsoft.com/office/drawing/2014/main" id="{334552F8-1AD3-2746-98D9-744B3AF453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3177" y="1250159"/>
            <a:ext cx="3833823" cy="2443979"/>
          </a:xfrm>
          <a:prstGeom prst="rect">
            <a:avLst/>
          </a:prstGeom>
        </p:spPr>
      </p:pic>
      <p:sp>
        <p:nvSpPr>
          <p:cNvPr id="7" name="תיבת טקסט 6">
            <a:extLst>
              <a:ext uri="{FF2B5EF4-FFF2-40B4-BE49-F238E27FC236}">
                <a16:creationId xmlns:a16="http://schemas.microsoft.com/office/drawing/2014/main" id="{8EC18BF2-20B4-184A-892A-808E664B054E}"/>
              </a:ext>
            </a:extLst>
          </p:cNvPr>
          <p:cNvSpPr txBox="1"/>
          <p:nvPr/>
        </p:nvSpPr>
        <p:spPr>
          <a:xfrm>
            <a:off x="8781659" y="1933540"/>
            <a:ext cx="2236862" cy="1077218"/>
          </a:xfrm>
          <a:prstGeom prst="rect">
            <a:avLst/>
          </a:prstGeom>
          <a:noFill/>
        </p:spPr>
        <p:txBody>
          <a:bodyPr wrap="square" rtlCol="1">
            <a:spAutoFit/>
          </a:bodyPr>
          <a:lstStyle/>
          <a:p>
            <a:pPr algn="ctr"/>
            <a:r>
              <a:rPr lang="he-IL" sz="3200" dirty="0">
                <a:solidFill>
                  <a:schemeClr val="bg1"/>
                </a:solidFill>
                <a:latin typeface="Klugman FM" pitchFamily="2" charset="-79"/>
                <a:cs typeface="Klugman FM" pitchFamily="2" charset="-79"/>
              </a:rPr>
              <a:t>על כך כותב הרבי באיגרת אחרת:</a:t>
            </a:r>
          </a:p>
        </p:txBody>
      </p:sp>
      <p:pic>
        <p:nvPicPr>
          <p:cNvPr id="10" name="תמונה 9">
            <a:extLst>
              <a:ext uri="{FF2B5EF4-FFF2-40B4-BE49-F238E27FC236}">
                <a16:creationId xmlns:a16="http://schemas.microsoft.com/office/drawing/2014/main" id="{724A8A0C-6762-4687-BBD0-809F1B0E42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39" y="12000"/>
            <a:ext cx="1307696" cy="1332000"/>
          </a:xfrm>
          <a:prstGeom prst="rect">
            <a:avLst/>
          </a:prstGeom>
        </p:spPr>
      </p:pic>
    </p:spTree>
    <p:extLst>
      <p:ext uri="{BB962C8B-B14F-4D97-AF65-F5344CB8AC3E}">
        <p14:creationId xmlns:p14="http://schemas.microsoft.com/office/powerpoint/2010/main" val="25962920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952</Words>
  <Application>Microsoft Office PowerPoint</Application>
  <PresentationFormat>מסך רחב</PresentationFormat>
  <Paragraphs>75</Paragraphs>
  <Slides>14</Slides>
  <Notes>4</Notes>
  <HiddenSlides>0</HiddenSlides>
  <MMClips>1</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14</vt:i4>
      </vt:variant>
    </vt:vector>
  </HeadingPairs>
  <TitlesOfParts>
    <vt:vector size="20" baseType="lpstr">
      <vt:lpstr>Klugman FM</vt:lpstr>
      <vt:lpstr>Afek 1.5 AAA Light</vt:lpstr>
      <vt:lpstr>Calibri</vt:lpstr>
      <vt:lpstr>Arial</vt:lpstr>
      <vt:lpstr>Calibri Light</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משתמש</dc:creator>
  <cp:lastModifiedBy>שטערני פש</cp:lastModifiedBy>
  <cp:revision>58</cp:revision>
  <dcterms:created xsi:type="dcterms:W3CDTF">2022-01-02T17:57:59Z</dcterms:created>
  <dcterms:modified xsi:type="dcterms:W3CDTF">2022-01-09T18:50:19Z</dcterms:modified>
</cp:coreProperties>
</file>