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68" r:id="rId2"/>
    <p:sldId id="264" r:id="rId3"/>
    <p:sldId id="281" r:id="rId4"/>
    <p:sldId id="265" r:id="rId5"/>
    <p:sldId id="336" r:id="rId6"/>
    <p:sldId id="337" r:id="rId7"/>
    <p:sldId id="339" r:id="rId8"/>
    <p:sldId id="340" r:id="rId9"/>
    <p:sldId id="341" r:id="rId10"/>
    <p:sldId id="309" r:id="rId11"/>
    <p:sldId id="342" r:id="rId12"/>
    <p:sldId id="282" r:id="rId13"/>
    <p:sldId id="284" r:id="rId14"/>
    <p:sldId id="280" r:id="rId15"/>
    <p:sldId id="285" r:id="rId16"/>
  </p:sldIdLst>
  <p:sldSz cx="12192000" cy="6858000"/>
  <p:notesSz cx="6858000" cy="9144000"/>
  <p:embeddedFontLst>
    <p:embeddedFont>
      <p:font typeface="BN Zika" panose="02000000000000000000" pitchFamily="2" charset="-79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FbSfaradi Medium" panose="02020603050405020304" pitchFamily="18" charset="-79"/>
      <p:regular r:id="rId24"/>
    </p:embeddedFont>
    <p:embeddedFont>
      <p:font typeface="Kapriza" pitchFamily="2" charset="-79"/>
      <p:regular r:id="rId25"/>
    </p:embeddedFont>
    <p:embeddedFont>
      <p:font typeface="Omes v3 FM" panose="020B0604020202020204" charset="0"/>
      <p:regular r:id="rId26"/>
      <p:bold r:id="rId27"/>
    </p:embeddedFont>
    <p:embeddedFont>
      <p:font typeface="Omes v3 FM DemiBold" panose="020B0604020202020204" charset="0"/>
      <p:bold r:id="rId28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3894"/>
    <a:srgbClr val="E16927"/>
    <a:srgbClr val="FF8E58"/>
    <a:srgbClr val="FFB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586" autoAdjust="0"/>
    <p:restoredTop sz="94660"/>
  </p:normalViewPr>
  <p:slideViewPr>
    <p:cSldViewPr snapToGrid="0">
      <p:cViewPr varScale="1">
        <p:scale>
          <a:sx n="29" d="100"/>
          <a:sy n="29" d="100"/>
        </p:scale>
        <p:origin x="4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C891D62-0962-493C-BE20-118D8E3D8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62154CA-839C-4978-8B11-EC2742716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2641FB2-4501-45D5-9629-E717A5E9B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3823-2E9D-4470-A64F-3406C8ACF4FC}" type="datetimeFigureOut">
              <a:rPr lang="he-IL" smtClean="0"/>
              <a:t>י"ג/כסלו/תשפ"ג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9C7BC95-F295-4E49-84C5-B5A29C6F4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78A260A-A5E4-4348-ACE0-0DC3E425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1B44-ECC8-4FF2-94ED-8A06676515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7359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4D048DE-B1FD-4E4F-96D8-512C4D08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EE2DAA4-1E82-449B-B481-0F13D541C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AC3F524-FEF6-4A08-93B2-B0BE60C8B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3823-2E9D-4470-A64F-3406C8ACF4FC}" type="datetimeFigureOut">
              <a:rPr lang="he-IL" smtClean="0"/>
              <a:t>י"ג/כסלו/תשפ"ג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4A56B8A-2438-45D0-9D73-7F78C5FEE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A97F3D5-5AFB-494A-B02C-DEFAC3FF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1B44-ECC8-4FF2-94ED-8A06676515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512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D364A815-C9DB-44D6-8DC2-367FE6257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10559EF-CA78-4ACD-8784-BB278FCFC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FD0B259-D892-422B-8BA2-DCE728F12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3823-2E9D-4470-A64F-3406C8ACF4FC}" type="datetimeFigureOut">
              <a:rPr lang="he-IL" smtClean="0"/>
              <a:t>י"ג/כסלו/תשפ"ג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73AE122-4444-4003-A649-F49B5D0A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C0CA800-C4E6-49CC-89E3-4652C116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1B44-ECC8-4FF2-94ED-8A06676515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42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F3F798-F5D6-4EDE-9F79-69571E7E5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44C1910-1E97-442B-8AFD-21EA719ED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5F8015B-5A49-4AC0-A8C0-5B2BD607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3823-2E9D-4470-A64F-3406C8ACF4FC}" type="datetimeFigureOut">
              <a:rPr lang="he-IL" smtClean="0"/>
              <a:t>י"ג/כסלו/תשפ"ג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3171B7F-3630-4A54-83CB-644095843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FF725CF-E293-45A8-B2D1-03D9FD8CC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1B44-ECC8-4FF2-94ED-8A06676515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4896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30596E9-8363-46E7-8387-A38DC7790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4F884A2-2359-4A6E-93F3-1E9B775F1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194B856-ECD8-4832-AF5D-2D5AB691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3823-2E9D-4470-A64F-3406C8ACF4FC}" type="datetimeFigureOut">
              <a:rPr lang="he-IL" smtClean="0"/>
              <a:t>י"ג/כסלו/תשפ"ג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56D9FC5-0EDF-4C63-88D1-092D6A2FF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2C40260-D9D6-46C9-BBD2-4F528F32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1B44-ECC8-4FF2-94ED-8A06676515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64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F4B6AD-B136-4A21-9068-38C8DD186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BEA10D5-0AA0-40CB-9261-FD1E1922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37728DF-83DE-4761-AAE8-DDDCB18D8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B6EECDF-C9A7-4115-8C4C-F68638A43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3823-2E9D-4470-A64F-3406C8ACF4FC}" type="datetimeFigureOut">
              <a:rPr lang="he-IL" smtClean="0"/>
              <a:t>י"ג/כסלו/תשפ"ג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C2BAEAB-4DC8-4A40-846A-0C84C7548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81F03D5-1EAC-48D7-9CC8-F95CD39C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1B44-ECC8-4FF2-94ED-8A06676515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413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BC5E7CA-9BE6-43C3-BBF9-E7AE266A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3C84DA2-1F7C-4629-B607-4EFAB0C8A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1CD48D0-3BA3-4B0F-B86C-9BDBB7DE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D93C2138-C1F4-431E-B812-3C7BA4C2C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C67447F5-C6A6-4A78-B994-4AE6A31E9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3A11120-5468-4076-B7CA-5C126A350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3823-2E9D-4470-A64F-3406C8ACF4FC}" type="datetimeFigureOut">
              <a:rPr lang="he-IL" smtClean="0"/>
              <a:t>י"ג/כסלו/תשפ"ג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BBE4C9CB-2CFD-4703-9B6E-A8F7FE82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F4A7CA16-9430-47E6-8F8C-B6588A85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1B44-ECC8-4FF2-94ED-8A06676515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9023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871D7A3-81DE-4814-89EC-373364182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FB52B045-CF00-4944-B7B9-55A7ED3A8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3823-2E9D-4470-A64F-3406C8ACF4FC}" type="datetimeFigureOut">
              <a:rPr lang="he-IL" smtClean="0"/>
              <a:t>י"ג/כסלו/תשפ"ג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26847544-CB3F-4276-A379-000B4F3E1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05543AE-ACB3-40CF-AB2C-0D530BC20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1B44-ECC8-4FF2-94ED-8A06676515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835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8319A14C-A4A9-4EE4-908E-7BDEBF58A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3823-2E9D-4470-A64F-3406C8ACF4FC}" type="datetimeFigureOut">
              <a:rPr lang="he-IL" smtClean="0"/>
              <a:t>י"ג/כסלו/תשפ"ג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4168D8D-0321-4702-9836-91C92F545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A8E198F-DD49-48FA-A815-037CD5DF0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1B44-ECC8-4FF2-94ED-8A06676515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404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4492A5E-9CD5-43BB-9085-09744C8F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5D27700-C1C4-4FEE-BFBD-FA2B08370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5D351BD-4F2E-4DD8-954D-CD1DB3DF8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0BEE6C6-B1F6-474F-BC01-3C2FABC5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3823-2E9D-4470-A64F-3406C8ACF4FC}" type="datetimeFigureOut">
              <a:rPr lang="he-IL" smtClean="0"/>
              <a:t>י"ג/כסלו/תשפ"ג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17AED1B-0C82-49A9-95B7-EACE7B962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A3C0030-5A9C-42FA-888B-1FA53F5D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1B44-ECC8-4FF2-94ED-8A06676515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2361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DD83F3-B535-424D-BE98-13EB9356E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FC0F40D8-D53F-4660-878E-F2F02E9A4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EB4C524-CFD8-45D0-A790-8E08AB1E8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741CF18-EBDA-40F3-A29F-70275D0E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3823-2E9D-4470-A64F-3406C8ACF4FC}" type="datetimeFigureOut">
              <a:rPr lang="he-IL" smtClean="0"/>
              <a:t>י"ג/כסלו/תשפ"ג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AAAE4D2-8B53-48ED-A97B-E04FCE31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757AF02-8610-488B-A223-751BC403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1B44-ECC8-4FF2-94ED-8A06676515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0529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FA0BE2E-7782-4F09-8702-A6AA3CDF1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358BA1D-E2E3-4A47-AD2D-3BF26CFC1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3D42495-732E-4B87-84D6-C02B3C2EC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93823-2E9D-4470-A64F-3406C8ACF4FC}" type="datetimeFigureOut">
              <a:rPr lang="he-IL" smtClean="0"/>
              <a:t>י"ג/כסלו/תשפ"ג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14C23A5-4D4B-4DD8-9164-A2F664DC4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77F62D0-BC1A-4B9A-8FC1-8B78A6AFF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C1B44-ECC8-4FF2-94ED-8A06676515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531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2.sv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2ADC5A94-E3D1-4354-B17E-07C9CBDCE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הורדת המנון שבוע החסידות מי בראש">
            <a:hlinkClick r:id="" action="ppaction://media"/>
            <a:extLst>
              <a:ext uri="{FF2B5EF4-FFF2-40B4-BE49-F238E27FC236}">
                <a16:creationId xmlns:a16="http://schemas.microsoft.com/office/drawing/2014/main" id="{CF53E802-6BF5-43B7-B6C6-2169B5F7FA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016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960" y="177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5C3168F7-318D-B605-6AE4-2C201A6BD7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5874" r="3670" b="34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BBF9AB9E-608D-B587-4F05-8DB316107156}"/>
              </a:ext>
            </a:extLst>
          </p:cNvPr>
          <p:cNvGrpSpPr/>
          <p:nvPr/>
        </p:nvGrpSpPr>
        <p:grpSpPr>
          <a:xfrm>
            <a:off x="159770" y="21772"/>
            <a:ext cx="1926192" cy="1678539"/>
            <a:chOff x="-99205" y="0"/>
            <a:chExt cx="2296306" cy="2001067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B4520EBB-E606-5B23-C73C-4E452D5D8389}"/>
                </a:ext>
              </a:extLst>
            </p:cNvPr>
            <p:cNvSpPr/>
            <p:nvPr/>
          </p:nvSpPr>
          <p:spPr>
            <a:xfrm>
              <a:off x="189148" y="140733"/>
              <a:ext cx="1728000" cy="1728000"/>
            </a:xfrm>
            <a:prstGeom prst="ellipse">
              <a:avLst/>
            </a:prstGeom>
            <a:solidFill>
              <a:srgbClr val="EAF6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94EF7473-4DF8-FCFB-B562-830DD65BD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205" y="0"/>
              <a:ext cx="2296306" cy="2001067"/>
            </a:xfrm>
            <a:prstGeom prst="rect">
              <a:avLst/>
            </a:prstGeom>
          </p:spPr>
        </p:pic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21B2FBF-8C20-B0CF-3E93-DBE1261318DF}"/>
              </a:ext>
            </a:extLst>
          </p:cNvPr>
          <p:cNvSpPr txBox="1"/>
          <p:nvPr/>
        </p:nvSpPr>
        <p:spPr>
          <a:xfrm>
            <a:off x="2912088" y="2324166"/>
            <a:ext cx="8362501" cy="3439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700"/>
              </a:lnSpc>
              <a:spcAft>
                <a:spcPts val="600"/>
              </a:spcAft>
            </a:pPr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העובדה שבטבע שלנו, כבני אדם, </a:t>
            </a:r>
          </a:p>
          <a:p>
            <a:pPr>
              <a:spcAft>
                <a:spcPts val="600"/>
              </a:spcAft>
            </a:pPr>
            <a:r>
              <a:rPr lang="he-IL" sz="4800" dirty="0">
                <a:solidFill>
                  <a:srgbClr val="E16927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המוח שליט על הלב</a:t>
            </a:r>
            <a:endParaRPr lang="he-IL" sz="4800" dirty="0">
              <a:solidFill>
                <a:srgbClr val="513894"/>
              </a:solidFill>
              <a:latin typeface="BN Zika" panose="02000000000000000000" pitchFamily="2" charset="-79"/>
              <a:cs typeface="BN Zika" panose="02000000000000000000" pitchFamily="2" charset="-79"/>
            </a:endParaRPr>
          </a:p>
          <a:p>
            <a:pPr>
              <a:lnSpc>
                <a:spcPts val="4700"/>
              </a:lnSpc>
              <a:spcAft>
                <a:spcPts val="600"/>
              </a:spcAft>
            </a:pPr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(כי זה המייחד את האדם),</a:t>
            </a:r>
          </a:p>
          <a:p>
            <a:pPr>
              <a:lnSpc>
                <a:spcPts val="4700"/>
              </a:lnSpc>
              <a:spcAft>
                <a:spcPts val="600"/>
              </a:spcAft>
            </a:pPr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עוזרת לנו לעשות את המוח ל"בעל הבית". גם כשזה קצת קשה והלב מתנגד. </a:t>
            </a:r>
          </a:p>
        </p:txBody>
      </p:sp>
      <p:pic>
        <p:nvPicPr>
          <p:cNvPr id="26" name="גרפיקה 25">
            <a:extLst>
              <a:ext uri="{FF2B5EF4-FFF2-40B4-BE49-F238E27FC236}">
                <a16:creationId xmlns:a16="http://schemas.microsoft.com/office/drawing/2014/main" id="{726968A2-D649-C939-9FBD-07CFD5FDD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032" y="1700311"/>
            <a:ext cx="4589453" cy="3978168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92D2CD05-6913-4A2C-B5F3-2D836B6A2DA4}"/>
              </a:ext>
            </a:extLst>
          </p:cNvPr>
          <p:cNvSpPr/>
          <p:nvPr/>
        </p:nvSpPr>
        <p:spPr>
          <a:xfrm>
            <a:off x="2768523" y="1177938"/>
            <a:ext cx="8706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dirty="0">
                <a:latin typeface="FbSfaradi Medium" panose="02020603050405020304" pitchFamily="18" charset="-79"/>
                <a:cs typeface="FbSfaradi Medium" panose="02020603050405020304" pitchFamily="18" charset="-79"/>
              </a:rPr>
              <a:t>ִכּי הַמֹּחַ שַׁלִּיט עַל הַלֵּב [כְּמוֹ שֶׁכָּתוּב בַּזֹּהַר פָּרָשַׁת </a:t>
            </a:r>
            <a:r>
              <a:rPr lang="he-IL" sz="3600" dirty="0" err="1">
                <a:latin typeface="FbSfaradi Medium" panose="02020603050405020304" pitchFamily="18" charset="-79"/>
                <a:cs typeface="FbSfaradi Medium" panose="02020603050405020304" pitchFamily="18" charset="-79"/>
              </a:rPr>
              <a:t>פִּינְחָס</a:t>
            </a:r>
            <a:r>
              <a:rPr lang="he-IL" sz="3600" dirty="0">
                <a:latin typeface="FbSfaradi Medium" panose="02020603050405020304" pitchFamily="18" charset="-79"/>
                <a:cs typeface="FbSfaradi Medium" panose="02020603050405020304" pitchFamily="18" charset="-79"/>
              </a:rPr>
              <a:t>] בְּתוֹלַדְתּוֹ וְטֶבַע יְצִירָתוֹ, שֶׁכָּךְ נוֹצַר הָאָדָם בְּתוֹלַדְתּוֹ </a:t>
            </a:r>
            <a:r>
              <a:rPr lang="he-IL" sz="2000" dirty="0">
                <a:latin typeface="FbSfaradi Medium" panose="02020603050405020304" pitchFamily="18" charset="-79"/>
                <a:cs typeface="FbSfaradi Medium" panose="02020603050405020304" pitchFamily="18" charset="-79"/>
              </a:rPr>
              <a:t>(תניא פרק </a:t>
            </a:r>
            <a:r>
              <a:rPr lang="he-IL" sz="2000" dirty="0" err="1">
                <a:latin typeface="FbSfaradi Medium" panose="02020603050405020304" pitchFamily="18" charset="-79"/>
                <a:cs typeface="FbSfaradi Medium" panose="02020603050405020304" pitchFamily="18" charset="-79"/>
              </a:rPr>
              <a:t>יב</a:t>
            </a:r>
            <a:r>
              <a:rPr lang="he-IL" sz="2000" dirty="0">
                <a:latin typeface="FbSfaradi Medium" panose="02020603050405020304" pitchFamily="18" charset="-79"/>
                <a:cs typeface="FbSfaradi Medium" panose="02020603050405020304" pitchFamily="18" charset="-79"/>
              </a:rPr>
              <a:t>)</a:t>
            </a:r>
            <a:endParaRPr lang="he-IL" sz="3600" dirty="0">
              <a:latin typeface="FbSfaradi Medium" panose="02020603050405020304" pitchFamily="18" charset="-79"/>
              <a:cs typeface="FbSfaradi Medium" panose="02020603050405020304" pitchFamily="18" charset="-79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739571DE-2383-4F0E-8F47-3C0B5C3B12C9}"/>
              </a:ext>
            </a:extLst>
          </p:cNvPr>
          <p:cNvSpPr txBox="1">
            <a:spLocks/>
          </p:cNvSpPr>
          <p:nvPr/>
        </p:nvSpPr>
        <p:spPr>
          <a:xfrm>
            <a:off x="3270250" y="321477"/>
            <a:ext cx="7239000" cy="83820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4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מן המקורות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9CF30A-DB5B-4D95-811C-9ABEC70E7CEB}"/>
              </a:ext>
            </a:extLst>
          </p:cNvPr>
          <p:cNvSpPr txBox="1"/>
          <p:nvPr/>
        </p:nvSpPr>
        <p:spPr>
          <a:xfrm>
            <a:off x="1743490" y="5709853"/>
            <a:ext cx="1014222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E16927"/>
                </a:solidFill>
                <a:cs typeface="Kapriza" pitchFamily="2" charset="-79"/>
              </a:rPr>
              <a:t>תני דוגמא מהחיים שלך, בכיתה, בבית, עם החברות - בה המח שלך שליט על הלב!</a:t>
            </a:r>
            <a:br>
              <a:rPr lang="he-IL" sz="4000" b="1" dirty="0">
                <a:solidFill>
                  <a:srgbClr val="E16927"/>
                </a:solidFill>
              </a:rPr>
            </a:br>
            <a:endParaRPr lang="he-IL" b="1" dirty="0">
              <a:solidFill>
                <a:srgbClr val="E16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5C3168F7-318D-B605-6AE4-2C201A6BD7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5874" r="3670" b="3494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EDA2E211-5A28-AAAE-EB27-D3AEB6C444FF}"/>
              </a:ext>
            </a:extLst>
          </p:cNvPr>
          <p:cNvGrpSpPr/>
          <p:nvPr/>
        </p:nvGrpSpPr>
        <p:grpSpPr>
          <a:xfrm>
            <a:off x="10141970" y="21772"/>
            <a:ext cx="1926192" cy="1678539"/>
            <a:chOff x="-99205" y="0"/>
            <a:chExt cx="2296306" cy="2001067"/>
          </a:xfrm>
        </p:grpSpPr>
        <p:sp>
          <p:nvSpPr>
            <p:cNvPr id="23" name="אליפסה 22">
              <a:extLst>
                <a:ext uri="{FF2B5EF4-FFF2-40B4-BE49-F238E27FC236}">
                  <a16:creationId xmlns:a16="http://schemas.microsoft.com/office/drawing/2014/main" id="{4F0F033B-00CE-696C-9038-201EBFBAEA87}"/>
                </a:ext>
              </a:extLst>
            </p:cNvPr>
            <p:cNvSpPr/>
            <p:nvPr/>
          </p:nvSpPr>
          <p:spPr>
            <a:xfrm>
              <a:off x="189148" y="140733"/>
              <a:ext cx="1728000" cy="1728000"/>
            </a:xfrm>
            <a:prstGeom prst="ellipse">
              <a:avLst/>
            </a:prstGeom>
            <a:solidFill>
              <a:srgbClr val="EAF6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3" name="תמונה 12">
              <a:extLst>
                <a:ext uri="{FF2B5EF4-FFF2-40B4-BE49-F238E27FC236}">
                  <a16:creationId xmlns:a16="http://schemas.microsoft.com/office/drawing/2014/main" id="{0F0E6227-6950-63F6-0045-BB890F92D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205" y="0"/>
              <a:ext cx="2296306" cy="2001067"/>
            </a:xfrm>
            <a:prstGeom prst="rect">
              <a:avLst/>
            </a:prstGeom>
          </p:spPr>
        </p:pic>
      </p:grpSp>
      <p:pic>
        <p:nvPicPr>
          <p:cNvPr id="7" name="גרפיקה 6">
            <a:extLst>
              <a:ext uri="{FF2B5EF4-FFF2-40B4-BE49-F238E27FC236}">
                <a16:creationId xmlns:a16="http://schemas.microsoft.com/office/drawing/2014/main" id="{3BDF61F1-E54B-E66D-016E-844878E29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1800" y="2968608"/>
            <a:ext cx="4533900" cy="3740184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4340A9CB-D7D9-1192-A048-8705F44CDB8B}"/>
              </a:ext>
            </a:extLst>
          </p:cNvPr>
          <p:cNvSpPr txBox="1"/>
          <p:nvPr/>
        </p:nvSpPr>
        <p:spPr>
          <a:xfrm>
            <a:off x="1094776" y="546149"/>
            <a:ext cx="82016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במיוחד בעבודת השם, יהודי צריך לתת סמכות למוח להוביל ולהיות "בעל הבית",</a:t>
            </a:r>
          </a:p>
          <a:p>
            <a:pPr algn="ctr"/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על המחשבה, על הדיבור ועל המעשה שלו, שיהיו לפי רצון השם. </a:t>
            </a:r>
          </a:p>
        </p:txBody>
      </p:sp>
    </p:spTree>
    <p:extLst>
      <p:ext uri="{BB962C8B-B14F-4D97-AF65-F5344CB8AC3E}">
        <p14:creationId xmlns:p14="http://schemas.microsoft.com/office/powerpoint/2010/main" val="67678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F0CA68A-C79C-4D18-A164-4D73B93DB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8"/>
          <a:stretch/>
        </p:blipFill>
        <p:spPr>
          <a:xfrm>
            <a:off x="10782300" y="0"/>
            <a:ext cx="1409700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B8FB406-410D-4ED2-800C-A2B7B77FC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9103"/>
          <a:stretch/>
        </p:blipFill>
        <p:spPr>
          <a:xfrm>
            <a:off x="0" y="0"/>
            <a:ext cx="2997200" cy="6858000"/>
          </a:xfrm>
          <a:prstGeom prst="rect">
            <a:avLst/>
          </a:prstGeom>
        </p:spPr>
      </p:pic>
      <p:sp>
        <p:nvSpPr>
          <p:cNvPr id="7" name="כותרת 1">
            <a:extLst>
              <a:ext uri="{FF2B5EF4-FFF2-40B4-BE49-F238E27FC236}">
                <a16:creationId xmlns:a16="http://schemas.microsoft.com/office/drawing/2014/main" id="{932CA705-023E-4696-A0C7-C60C06660CBD}"/>
              </a:ext>
            </a:extLst>
          </p:cNvPr>
          <p:cNvSpPr txBox="1">
            <a:spLocks/>
          </p:cNvSpPr>
          <p:nvPr/>
        </p:nvSpPr>
        <p:spPr>
          <a:xfrm>
            <a:off x="2933700" y="372456"/>
            <a:ext cx="7239000" cy="1280246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4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נכיר את מערכת השכל והרגשות שלנו</a:t>
            </a:r>
          </a:p>
        </p:txBody>
      </p:sp>
      <p:pic>
        <p:nvPicPr>
          <p:cNvPr id="8" name="מציין מיקום תוכן 3">
            <a:extLst>
              <a:ext uri="{FF2B5EF4-FFF2-40B4-BE49-F238E27FC236}">
                <a16:creationId xmlns:a16="http://schemas.microsoft.com/office/drawing/2014/main" id="{29D54639-5F34-4476-A742-40C91A7B30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 bwMode="auto">
          <a:xfrm>
            <a:off x="4922347" y="1652702"/>
            <a:ext cx="3376078" cy="4669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תיבת טקסט 4">
            <a:extLst>
              <a:ext uri="{FF2B5EF4-FFF2-40B4-BE49-F238E27FC236}">
                <a16:creationId xmlns:a16="http://schemas.microsoft.com/office/drawing/2014/main" id="{F57AD114-C7BE-4411-82C2-2AE5FD67F8CE}"/>
              </a:ext>
            </a:extLst>
          </p:cNvPr>
          <p:cNvSpPr txBox="1"/>
          <p:nvPr/>
        </p:nvSpPr>
        <p:spPr>
          <a:xfrm>
            <a:off x="6925018" y="2433484"/>
            <a:ext cx="7441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חכמה</a:t>
            </a:r>
          </a:p>
        </p:txBody>
      </p:sp>
      <p:sp>
        <p:nvSpPr>
          <p:cNvPr id="10" name="תיבת טקסט 6">
            <a:extLst>
              <a:ext uri="{FF2B5EF4-FFF2-40B4-BE49-F238E27FC236}">
                <a16:creationId xmlns:a16="http://schemas.microsoft.com/office/drawing/2014/main" id="{B9EED523-443D-4C5E-9746-927FB650CF99}"/>
              </a:ext>
            </a:extLst>
          </p:cNvPr>
          <p:cNvSpPr txBox="1"/>
          <p:nvPr/>
        </p:nvSpPr>
        <p:spPr>
          <a:xfrm>
            <a:off x="5337109" y="2421151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בינה</a:t>
            </a:r>
          </a:p>
        </p:txBody>
      </p:sp>
      <p:sp>
        <p:nvSpPr>
          <p:cNvPr id="11" name="תיבת טקסט 7">
            <a:extLst>
              <a:ext uri="{FF2B5EF4-FFF2-40B4-BE49-F238E27FC236}">
                <a16:creationId xmlns:a16="http://schemas.microsoft.com/office/drawing/2014/main" id="{340D8C04-E9EA-44ED-9AC8-27F87880517E}"/>
              </a:ext>
            </a:extLst>
          </p:cNvPr>
          <p:cNvSpPr txBox="1"/>
          <p:nvPr/>
        </p:nvSpPr>
        <p:spPr>
          <a:xfrm>
            <a:off x="5975350" y="3100274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דעת</a:t>
            </a:r>
          </a:p>
        </p:txBody>
      </p:sp>
      <p:sp>
        <p:nvSpPr>
          <p:cNvPr id="12" name="תיבת טקסט 8">
            <a:extLst>
              <a:ext uri="{FF2B5EF4-FFF2-40B4-BE49-F238E27FC236}">
                <a16:creationId xmlns:a16="http://schemas.microsoft.com/office/drawing/2014/main" id="{D409C1F8-0C31-42FE-8DC9-28038B1F2487}"/>
              </a:ext>
            </a:extLst>
          </p:cNvPr>
          <p:cNvSpPr txBox="1"/>
          <p:nvPr/>
        </p:nvSpPr>
        <p:spPr>
          <a:xfrm>
            <a:off x="7304694" y="3901279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חסד</a:t>
            </a:r>
          </a:p>
        </p:txBody>
      </p:sp>
      <p:sp>
        <p:nvSpPr>
          <p:cNvPr id="13" name="תיבת טקסט 9">
            <a:extLst>
              <a:ext uri="{FF2B5EF4-FFF2-40B4-BE49-F238E27FC236}">
                <a16:creationId xmlns:a16="http://schemas.microsoft.com/office/drawing/2014/main" id="{66CD3BEC-A6AC-427D-A9D3-ED41B6996E62}"/>
              </a:ext>
            </a:extLst>
          </p:cNvPr>
          <p:cNvSpPr txBox="1"/>
          <p:nvPr/>
        </p:nvSpPr>
        <p:spPr>
          <a:xfrm>
            <a:off x="4691157" y="3901279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גבורה</a:t>
            </a:r>
          </a:p>
        </p:txBody>
      </p:sp>
      <p:sp>
        <p:nvSpPr>
          <p:cNvPr id="14" name="תיבת טקסט 10">
            <a:extLst>
              <a:ext uri="{FF2B5EF4-FFF2-40B4-BE49-F238E27FC236}">
                <a16:creationId xmlns:a16="http://schemas.microsoft.com/office/drawing/2014/main" id="{9D539564-FFA3-4135-8EB0-E93AC36F98C8}"/>
              </a:ext>
            </a:extLst>
          </p:cNvPr>
          <p:cNvSpPr txBox="1"/>
          <p:nvPr/>
        </p:nvSpPr>
        <p:spPr>
          <a:xfrm>
            <a:off x="6096000" y="4270611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תפארת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9F88B6B0-B354-45E4-98B9-018AABD3F6FB}"/>
              </a:ext>
            </a:extLst>
          </p:cNvPr>
          <p:cNvSpPr txBox="1"/>
          <p:nvPr/>
        </p:nvSpPr>
        <p:spPr>
          <a:xfrm>
            <a:off x="7274713" y="4709097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נצח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20709906-6647-431C-A1E4-FADD03487982}"/>
              </a:ext>
            </a:extLst>
          </p:cNvPr>
          <p:cNvSpPr txBox="1"/>
          <p:nvPr/>
        </p:nvSpPr>
        <p:spPr>
          <a:xfrm>
            <a:off x="4603785" y="4708721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הוד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0707F403-29DB-44FB-902C-D1934877CFF0}"/>
              </a:ext>
            </a:extLst>
          </p:cNvPr>
          <p:cNvSpPr txBox="1"/>
          <p:nvPr/>
        </p:nvSpPr>
        <p:spPr>
          <a:xfrm>
            <a:off x="6010618" y="5078429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יסוד</a:t>
            </a:r>
          </a:p>
        </p:txBody>
      </p:sp>
      <p:sp>
        <p:nvSpPr>
          <p:cNvPr id="18" name="תיבת טקסט 18">
            <a:extLst>
              <a:ext uri="{FF2B5EF4-FFF2-40B4-BE49-F238E27FC236}">
                <a16:creationId xmlns:a16="http://schemas.microsoft.com/office/drawing/2014/main" id="{DF56596C-792E-4972-8BB7-10D693D7DCA7}"/>
              </a:ext>
            </a:extLst>
          </p:cNvPr>
          <p:cNvSpPr txBox="1"/>
          <p:nvPr/>
        </p:nvSpPr>
        <p:spPr>
          <a:xfrm>
            <a:off x="6064250" y="5757456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מלכות</a:t>
            </a:r>
          </a:p>
        </p:txBody>
      </p:sp>
    </p:spTree>
    <p:extLst>
      <p:ext uri="{BB962C8B-B14F-4D97-AF65-F5344CB8AC3E}">
        <p14:creationId xmlns:p14="http://schemas.microsoft.com/office/powerpoint/2010/main" val="418324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F0CA68A-C79C-4D18-A164-4D73B93DB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8"/>
          <a:stretch/>
        </p:blipFill>
        <p:spPr>
          <a:xfrm>
            <a:off x="10782300" y="0"/>
            <a:ext cx="1409700" cy="6858000"/>
          </a:xfrm>
          <a:prstGeom prst="rect">
            <a:avLst/>
          </a:prstGeom>
        </p:spPr>
      </p:pic>
      <p:sp>
        <p:nvSpPr>
          <p:cNvPr id="7" name="כותרת 1">
            <a:extLst>
              <a:ext uri="{FF2B5EF4-FFF2-40B4-BE49-F238E27FC236}">
                <a16:creationId xmlns:a16="http://schemas.microsoft.com/office/drawing/2014/main" id="{932CA705-023E-4696-A0C7-C60C06660CBD}"/>
              </a:ext>
            </a:extLst>
          </p:cNvPr>
          <p:cNvSpPr txBox="1">
            <a:spLocks/>
          </p:cNvSpPr>
          <p:nvPr/>
        </p:nvSpPr>
        <p:spPr>
          <a:xfrm>
            <a:off x="2997200" y="626953"/>
            <a:ext cx="7239000" cy="83820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4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נכיר את מערכת השכל והרגשות שלנו</a:t>
            </a:r>
          </a:p>
        </p:txBody>
      </p:sp>
      <p:pic>
        <p:nvPicPr>
          <p:cNvPr id="8" name="מציין מיקום תוכן 3">
            <a:extLst>
              <a:ext uri="{FF2B5EF4-FFF2-40B4-BE49-F238E27FC236}">
                <a16:creationId xmlns:a16="http://schemas.microsoft.com/office/drawing/2014/main" id="{29D54639-5F34-4476-A742-40C91A7B30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 bwMode="auto">
          <a:xfrm>
            <a:off x="4922347" y="1652702"/>
            <a:ext cx="3376078" cy="4669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תיבת טקסט 4">
            <a:extLst>
              <a:ext uri="{FF2B5EF4-FFF2-40B4-BE49-F238E27FC236}">
                <a16:creationId xmlns:a16="http://schemas.microsoft.com/office/drawing/2014/main" id="{F57AD114-C7BE-4411-82C2-2AE5FD67F8CE}"/>
              </a:ext>
            </a:extLst>
          </p:cNvPr>
          <p:cNvSpPr txBox="1"/>
          <p:nvPr/>
        </p:nvSpPr>
        <p:spPr>
          <a:xfrm>
            <a:off x="6925018" y="2433484"/>
            <a:ext cx="7441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BAA1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חכמה</a:t>
            </a:r>
          </a:p>
        </p:txBody>
      </p:sp>
      <p:sp>
        <p:nvSpPr>
          <p:cNvPr id="10" name="תיבת טקסט 6">
            <a:extLst>
              <a:ext uri="{FF2B5EF4-FFF2-40B4-BE49-F238E27FC236}">
                <a16:creationId xmlns:a16="http://schemas.microsoft.com/office/drawing/2014/main" id="{B9EED523-443D-4C5E-9746-927FB650CF99}"/>
              </a:ext>
            </a:extLst>
          </p:cNvPr>
          <p:cNvSpPr txBox="1"/>
          <p:nvPr/>
        </p:nvSpPr>
        <p:spPr>
          <a:xfrm>
            <a:off x="5337109" y="2421151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BAA1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בינה</a:t>
            </a:r>
          </a:p>
        </p:txBody>
      </p:sp>
      <p:sp>
        <p:nvSpPr>
          <p:cNvPr id="11" name="תיבת טקסט 7">
            <a:extLst>
              <a:ext uri="{FF2B5EF4-FFF2-40B4-BE49-F238E27FC236}">
                <a16:creationId xmlns:a16="http://schemas.microsoft.com/office/drawing/2014/main" id="{340D8C04-E9EA-44ED-9AC8-27F87880517E}"/>
              </a:ext>
            </a:extLst>
          </p:cNvPr>
          <p:cNvSpPr txBox="1"/>
          <p:nvPr/>
        </p:nvSpPr>
        <p:spPr>
          <a:xfrm>
            <a:off x="5975350" y="3100274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BAA1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דעת</a:t>
            </a:r>
          </a:p>
        </p:txBody>
      </p:sp>
      <p:sp>
        <p:nvSpPr>
          <p:cNvPr id="12" name="תיבת טקסט 8">
            <a:extLst>
              <a:ext uri="{FF2B5EF4-FFF2-40B4-BE49-F238E27FC236}">
                <a16:creationId xmlns:a16="http://schemas.microsoft.com/office/drawing/2014/main" id="{D409C1F8-0C31-42FE-8DC9-28038B1F2487}"/>
              </a:ext>
            </a:extLst>
          </p:cNvPr>
          <p:cNvSpPr txBox="1"/>
          <p:nvPr/>
        </p:nvSpPr>
        <p:spPr>
          <a:xfrm>
            <a:off x="7304694" y="3901279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8E58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חסד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B8FB406-410D-4ED2-800C-A2B7B77FC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9103"/>
          <a:stretch/>
        </p:blipFill>
        <p:spPr>
          <a:xfrm>
            <a:off x="0" y="0"/>
            <a:ext cx="2997200" cy="6858000"/>
          </a:xfrm>
          <a:prstGeom prst="rect">
            <a:avLst/>
          </a:prstGeom>
        </p:spPr>
      </p:pic>
      <p:sp>
        <p:nvSpPr>
          <p:cNvPr id="13" name="תיבת טקסט 9">
            <a:extLst>
              <a:ext uri="{FF2B5EF4-FFF2-40B4-BE49-F238E27FC236}">
                <a16:creationId xmlns:a16="http://schemas.microsoft.com/office/drawing/2014/main" id="{66CD3BEC-A6AC-427D-A9D3-ED41B6996E62}"/>
              </a:ext>
            </a:extLst>
          </p:cNvPr>
          <p:cNvSpPr txBox="1"/>
          <p:nvPr/>
        </p:nvSpPr>
        <p:spPr>
          <a:xfrm>
            <a:off x="4691157" y="3901279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8E58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גבורה</a:t>
            </a:r>
          </a:p>
        </p:txBody>
      </p:sp>
      <p:sp>
        <p:nvSpPr>
          <p:cNvPr id="14" name="תיבת טקסט 10">
            <a:extLst>
              <a:ext uri="{FF2B5EF4-FFF2-40B4-BE49-F238E27FC236}">
                <a16:creationId xmlns:a16="http://schemas.microsoft.com/office/drawing/2014/main" id="{9D539564-FFA3-4135-8EB0-E93AC36F98C8}"/>
              </a:ext>
            </a:extLst>
          </p:cNvPr>
          <p:cNvSpPr txBox="1"/>
          <p:nvPr/>
        </p:nvSpPr>
        <p:spPr>
          <a:xfrm>
            <a:off x="6096000" y="4270611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8E58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תפארת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9F88B6B0-B354-45E4-98B9-018AABD3F6FB}"/>
              </a:ext>
            </a:extLst>
          </p:cNvPr>
          <p:cNvSpPr txBox="1"/>
          <p:nvPr/>
        </p:nvSpPr>
        <p:spPr>
          <a:xfrm>
            <a:off x="7274713" y="4709097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8E58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נצח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20709906-6647-431C-A1E4-FADD03487982}"/>
              </a:ext>
            </a:extLst>
          </p:cNvPr>
          <p:cNvSpPr txBox="1"/>
          <p:nvPr/>
        </p:nvSpPr>
        <p:spPr>
          <a:xfrm>
            <a:off x="4603785" y="4708721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8E58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הוד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0707F403-29DB-44FB-902C-D1934877CFF0}"/>
              </a:ext>
            </a:extLst>
          </p:cNvPr>
          <p:cNvSpPr txBox="1"/>
          <p:nvPr/>
        </p:nvSpPr>
        <p:spPr>
          <a:xfrm>
            <a:off x="6010618" y="5078429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8E58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יסוד</a:t>
            </a:r>
          </a:p>
        </p:txBody>
      </p:sp>
      <p:sp>
        <p:nvSpPr>
          <p:cNvPr id="18" name="תיבת טקסט 18">
            <a:extLst>
              <a:ext uri="{FF2B5EF4-FFF2-40B4-BE49-F238E27FC236}">
                <a16:creationId xmlns:a16="http://schemas.microsoft.com/office/drawing/2014/main" id="{DF56596C-792E-4972-8BB7-10D693D7DCA7}"/>
              </a:ext>
            </a:extLst>
          </p:cNvPr>
          <p:cNvSpPr txBox="1"/>
          <p:nvPr/>
        </p:nvSpPr>
        <p:spPr>
          <a:xfrm>
            <a:off x="6064250" y="5757456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8E58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מלכות</a:t>
            </a:r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BEF3A956-8B52-4257-A1CA-BF2B4D676D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3"/>
          <a:stretch/>
        </p:blipFill>
        <p:spPr>
          <a:xfrm flipH="1">
            <a:off x="7696933" y="1385027"/>
            <a:ext cx="3686860" cy="3143387"/>
          </a:xfrm>
          <a:prstGeom prst="rect">
            <a:avLst/>
          </a:prstGeom>
        </p:spPr>
      </p:pic>
      <p:pic>
        <p:nvPicPr>
          <p:cNvPr id="19" name="גרפיקה 18">
            <a:extLst>
              <a:ext uri="{FF2B5EF4-FFF2-40B4-BE49-F238E27FC236}">
                <a16:creationId xmlns:a16="http://schemas.microsoft.com/office/drawing/2014/main" id="{39B5F848-9E60-48AA-99D6-50B8DB432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8904" y="3414017"/>
            <a:ext cx="2899211" cy="181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5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CEA6591-500B-4C62-B758-CFA784C2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מלבן 16">
            <a:extLst>
              <a:ext uri="{FF2B5EF4-FFF2-40B4-BE49-F238E27FC236}">
                <a16:creationId xmlns:a16="http://schemas.microsoft.com/office/drawing/2014/main" id="{BF08BE75-9355-4192-970F-5CFCE7E4FED1}"/>
              </a:ext>
            </a:extLst>
          </p:cNvPr>
          <p:cNvSpPr/>
          <p:nvPr/>
        </p:nvSpPr>
        <p:spPr>
          <a:xfrm>
            <a:off x="2993655" y="470680"/>
            <a:ext cx="621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dirty="0">
                <a:latin typeface="BN Zika" panose="02000000000000000000" pitchFamily="2" charset="-79"/>
                <a:cs typeface="BN Zika" panose="02000000000000000000" pitchFamily="2" charset="-79"/>
              </a:rPr>
              <a:t>כשקשה לך לבצע משהו, מה את אומרת?</a:t>
            </a:r>
          </a:p>
        </p:txBody>
      </p:sp>
      <p:grpSp>
        <p:nvGrpSpPr>
          <p:cNvPr id="27" name="קבוצה 26">
            <a:extLst>
              <a:ext uri="{FF2B5EF4-FFF2-40B4-BE49-F238E27FC236}">
                <a16:creationId xmlns:a16="http://schemas.microsoft.com/office/drawing/2014/main" id="{3962561C-49B9-4C0D-82F9-9D69AC20C899}"/>
              </a:ext>
            </a:extLst>
          </p:cNvPr>
          <p:cNvGrpSpPr/>
          <p:nvPr/>
        </p:nvGrpSpPr>
        <p:grpSpPr>
          <a:xfrm>
            <a:off x="7489136" y="824179"/>
            <a:ext cx="3095855" cy="2743200"/>
            <a:chOff x="7438336" y="1262714"/>
            <a:chExt cx="3095855" cy="2743200"/>
          </a:xfrm>
        </p:grpSpPr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D5D08139-37C7-4939-AF12-F661BD2E4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00" b="36000" l="2410" r="36948">
                          <a14:foregroundMark x1="13436" y1="12840" x2="27820" y2="18560"/>
                          <a14:foregroundMark x1="27820" y1="18560" x2="30340" y2="21000"/>
                          <a14:foregroundMark x1="2410" y1="14800" x2="2519" y2="175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924" b="60000"/>
            <a:stretch/>
          </p:blipFill>
          <p:spPr>
            <a:xfrm>
              <a:off x="7447938" y="1262714"/>
              <a:ext cx="3086253" cy="2743200"/>
            </a:xfrm>
            <a:prstGeom prst="rect">
              <a:avLst/>
            </a:prstGeom>
          </p:spPr>
        </p:pic>
        <p:sp>
          <p:nvSpPr>
            <p:cNvPr id="21" name="מלבן 20">
              <a:extLst>
                <a:ext uri="{FF2B5EF4-FFF2-40B4-BE49-F238E27FC236}">
                  <a16:creationId xmlns:a16="http://schemas.microsoft.com/office/drawing/2014/main" id="{F63C1ED7-9CC4-4F2F-89EB-17A9D65DFC7B}"/>
                </a:ext>
              </a:extLst>
            </p:cNvPr>
            <p:cNvSpPr/>
            <p:nvPr/>
          </p:nvSpPr>
          <p:spPr>
            <a:xfrm>
              <a:off x="7438336" y="1742260"/>
              <a:ext cx="2286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3200" dirty="0">
                  <a:cs typeface="Kapriza" pitchFamily="2" charset="-79"/>
                </a:rPr>
                <a:t>ככה אני, </a:t>
              </a:r>
              <a:br>
                <a:rPr lang="en-US" sz="3200" dirty="0">
                  <a:cs typeface="Kapriza" pitchFamily="2" charset="-79"/>
                </a:rPr>
              </a:br>
              <a:r>
                <a:rPr lang="he-IL" sz="3200" dirty="0">
                  <a:cs typeface="Kapriza" pitchFamily="2" charset="-79"/>
                </a:rPr>
                <a:t>אין מה לעשות</a:t>
              </a:r>
            </a:p>
          </p:txBody>
        </p:sp>
      </p:grp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CAE510E1-644B-48B2-91BF-93423E9F71CA}"/>
              </a:ext>
            </a:extLst>
          </p:cNvPr>
          <p:cNvGrpSpPr/>
          <p:nvPr/>
        </p:nvGrpSpPr>
        <p:grpSpPr>
          <a:xfrm>
            <a:off x="943535" y="3694857"/>
            <a:ext cx="3913250" cy="2391577"/>
            <a:chOff x="1146735" y="4209592"/>
            <a:chExt cx="3913250" cy="2391577"/>
          </a:xfrm>
        </p:grpSpPr>
        <p:pic>
          <p:nvPicPr>
            <p:cNvPr id="19" name="תמונה 18">
              <a:extLst>
                <a:ext uri="{FF2B5EF4-FFF2-40B4-BE49-F238E27FC236}">
                  <a16:creationId xmlns:a16="http://schemas.microsoft.com/office/drawing/2014/main" id="{81FF4147-40B8-4D25-8EAB-2177DFFCA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60" b="32040" l="64476" r="96240">
                          <a14:foregroundMark x1="74151" y1="32040" x2="82840" y2="28240"/>
                          <a14:foregroundMark x1="66156" y1="21680" x2="70829" y2="14440"/>
                          <a14:foregroundMark x1="70829" y1="14440" x2="86382" y2="11000"/>
                          <a14:foregroundMark x1="86382" y1="11000" x2="87368" y2="18720"/>
                          <a14:foregroundMark x1="87368" y1="18720" x2="84629" y2="22160"/>
                          <a14:foregroundMark x1="64476" y1="19720" x2="66046" y2="155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46" b="66222"/>
            <a:stretch/>
          </p:blipFill>
          <p:spPr>
            <a:xfrm>
              <a:off x="1973733" y="4209592"/>
              <a:ext cx="3086252" cy="2391577"/>
            </a:xfrm>
            <a:prstGeom prst="rect">
              <a:avLst/>
            </a:prstGeom>
          </p:spPr>
        </p:pic>
        <p:sp>
          <p:nvSpPr>
            <p:cNvPr id="22" name="מלבן 21">
              <a:extLst>
                <a:ext uri="{FF2B5EF4-FFF2-40B4-BE49-F238E27FC236}">
                  <a16:creationId xmlns:a16="http://schemas.microsoft.com/office/drawing/2014/main" id="{A7699F92-21BA-4511-97FC-A2B97D039E53}"/>
                </a:ext>
              </a:extLst>
            </p:cNvPr>
            <p:cNvSpPr/>
            <p:nvPr/>
          </p:nvSpPr>
          <p:spPr>
            <a:xfrm>
              <a:off x="1146735" y="4760917"/>
              <a:ext cx="329849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2400" dirty="0">
                  <a:cs typeface="Kapriza" pitchFamily="2" charset="-79"/>
                </a:rPr>
                <a:t>קודם תבדקי מה נדרש, </a:t>
              </a:r>
              <a:br>
                <a:rPr lang="en-US" sz="2400" dirty="0">
                  <a:cs typeface="Kapriza" pitchFamily="2" charset="-79"/>
                </a:rPr>
              </a:br>
              <a:r>
                <a:rPr lang="he-IL" sz="2400" dirty="0">
                  <a:cs typeface="Kapriza" pitchFamily="2" charset="-79"/>
                </a:rPr>
                <a:t>אולי תגלי </a:t>
              </a:r>
              <a:br>
                <a:rPr lang="en-US" sz="2400" dirty="0">
                  <a:cs typeface="Kapriza" pitchFamily="2" charset="-79"/>
                </a:rPr>
              </a:br>
              <a:r>
                <a:rPr lang="he-IL" sz="2400" dirty="0">
                  <a:cs typeface="Kapriza" pitchFamily="2" charset="-79"/>
                </a:rPr>
                <a:t>שזה לא כל כך מסובך...</a:t>
              </a:r>
            </a:p>
          </p:txBody>
        </p:sp>
      </p:grpSp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F1990764-AA47-4A8A-89CC-33EEA428F591}"/>
              </a:ext>
            </a:extLst>
          </p:cNvPr>
          <p:cNvGrpSpPr/>
          <p:nvPr/>
        </p:nvGrpSpPr>
        <p:grpSpPr>
          <a:xfrm>
            <a:off x="4697524" y="1168232"/>
            <a:ext cx="2791612" cy="2316480"/>
            <a:chOff x="4646724" y="1606767"/>
            <a:chExt cx="2791612" cy="2316480"/>
          </a:xfrm>
        </p:grpSpPr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ECC8EC19-8111-42F9-A333-DBC4DE5FF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60" b="32040" l="64476" r="96240">
                          <a14:foregroundMark x1="74151" y1="32040" x2="82840" y2="28240"/>
                          <a14:foregroundMark x1="66156" y1="21680" x2="70829" y2="14440"/>
                          <a14:foregroundMark x1="70829" y1="14440" x2="86382" y2="11000"/>
                          <a14:foregroundMark x1="86382" y1="11000" x2="87368" y2="18720"/>
                          <a14:foregroundMark x1="87368" y1="18720" x2="84629" y2="22160"/>
                          <a14:foregroundMark x1="64476" y1="19720" x2="66046" y2="155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46" b="66222"/>
            <a:stretch/>
          </p:blipFill>
          <p:spPr>
            <a:xfrm>
              <a:off x="4646724" y="1606767"/>
              <a:ext cx="2791612" cy="2316480"/>
            </a:xfrm>
            <a:prstGeom prst="rect">
              <a:avLst/>
            </a:prstGeom>
          </p:spPr>
        </p:pic>
        <p:sp>
          <p:nvSpPr>
            <p:cNvPr id="23" name="מלבן 22">
              <a:extLst>
                <a:ext uri="{FF2B5EF4-FFF2-40B4-BE49-F238E27FC236}">
                  <a16:creationId xmlns:a16="http://schemas.microsoft.com/office/drawing/2014/main" id="{42D8DCFF-8BD0-4B81-B6E2-EA07C11C2B27}"/>
                </a:ext>
              </a:extLst>
            </p:cNvPr>
            <p:cNvSpPr/>
            <p:nvPr/>
          </p:nvSpPr>
          <p:spPr>
            <a:xfrm>
              <a:off x="4646724" y="2013545"/>
              <a:ext cx="23196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2400" dirty="0">
                  <a:cs typeface="Kapriza" pitchFamily="2" charset="-79"/>
                </a:rPr>
                <a:t>לא כדאי להתייאש,</a:t>
              </a:r>
              <a:br>
                <a:rPr lang="en-US" sz="2400" dirty="0">
                  <a:cs typeface="Kapriza" pitchFamily="2" charset="-79"/>
                </a:rPr>
              </a:br>
              <a:r>
                <a:rPr lang="he-IL" sz="2400" dirty="0">
                  <a:cs typeface="Kapriza" pitchFamily="2" charset="-79"/>
                </a:rPr>
                <a:t>זה באמת מנוגד לאופי שלי, </a:t>
              </a:r>
              <a:br>
                <a:rPr lang="en-US" sz="2400" dirty="0">
                  <a:cs typeface="Kapriza" pitchFamily="2" charset="-79"/>
                </a:rPr>
              </a:br>
              <a:r>
                <a:rPr lang="he-IL" sz="2400" dirty="0">
                  <a:cs typeface="Kapriza" pitchFamily="2" charset="-79"/>
                </a:rPr>
                <a:t>ובכל זאת אני יכולה</a:t>
              </a:r>
            </a:p>
          </p:txBody>
        </p:sp>
      </p:grpSp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DD6D3CF4-F354-4D3F-8375-ED5569960934}"/>
              </a:ext>
            </a:extLst>
          </p:cNvPr>
          <p:cNvGrpSpPr/>
          <p:nvPr/>
        </p:nvGrpSpPr>
        <p:grpSpPr>
          <a:xfrm>
            <a:off x="7117676" y="2747585"/>
            <a:ext cx="3350413" cy="2794000"/>
            <a:chOff x="7066876" y="3186120"/>
            <a:chExt cx="3350413" cy="2794000"/>
          </a:xfrm>
        </p:grpSpPr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83F81428-AF3F-4704-8237-4804839B0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600" b="96920" l="4053" r="42680">
                          <a14:foregroundMark x1="35743" y1="92720" x2="36656" y2="96560"/>
                          <a14:foregroundMark x1="14567" y1="62480" x2="13874" y2="62480"/>
                          <a14:foregroundMark x1="26616" y1="62720" x2="26616" y2="61960"/>
                          <a14:foregroundMark x1="4089" y1="71480" x2="5184" y2="72360"/>
                          <a14:foregroundMark x1="4527" y1="83720" x2="5549" y2="84200"/>
                          <a14:foregroundMark x1="41365" y1="96920" x2="42716" y2="96800"/>
                          <a14:foregroundMark x1="14202" y1="61480" x2="14202" y2="61480"/>
                          <a14:foregroundMark x1="27273" y1="60600" x2="27054" y2="613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59" r="55409"/>
            <a:stretch/>
          </p:blipFill>
          <p:spPr>
            <a:xfrm>
              <a:off x="7066876" y="3186120"/>
              <a:ext cx="3350413" cy="2794000"/>
            </a:xfrm>
            <a:prstGeom prst="rect">
              <a:avLst/>
            </a:prstGeom>
          </p:spPr>
        </p:pic>
        <p:sp>
          <p:nvSpPr>
            <p:cNvPr id="24" name="מלבן 23">
              <a:extLst>
                <a:ext uri="{FF2B5EF4-FFF2-40B4-BE49-F238E27FC236}">
                  <a16:creationId xmlns:a16="http://schemas.microsoft.com/office/drawing/2014/main" id="{BE60C6FF-466D-43CC-96E6-635BD80E1882}"/>
                </a:ext>
              </a:extLst>
            </p:cNvPr>
            <p:cNvSpPr/>
            <p:nvPr/>
          </p:nvSpPr>
          <p:spPr>
            <a:xfrm>
              <a:off x="7534074" y="3587726"/>
              <a:ext cx="189874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2400" dirty="0">
                  <a:cs typeface="Kapriza" pitchFamily="2" charset="-79"/>
                </a:rPr>
                <a:t>חשוב לזכור </a:t>
              </a:r>
              <a:br>
                <a:rPr lang="en-US" sz="2400" dirty="0">
                  <a:cs typeface="Kapriza" pitchFamily="2" charset="-79"/>
                </a:rPr>
              </a:br>
              <a:r>
                <a:rPr lang="he-IL" sz="2400" dirty="0">
                  <a:cs typeface="Kapriza" pitchFamily="2" charset="-79"/>
                </a:rPr>
                <a:t>מה רצון ה' ממני, </a:t>
              </a:r>
              <a:br>
                <a:rPr lang="en-US" sz="2400" dirty="0">
                  <a:cs typeface="Kapriza" pitchFamily="2" charset="-79"/>
                </a:rPr>
              </a:br>
              <a:r>
                <a:rPr lang="he-IL" sz="2400" dirty="0">
                  <a:cs typeface="Kapriza" pitchFamily="2" charset="-79"/>
                </a:rPr>
                <a:t>ואז קל יותר</a:t>
              </a:r>
              <a:br>
                <a:rPr lang="en-US" sz="2400" dirty="0">
                  <a:cs typeface="Kapriza" pitchFamily="2" charset="-79"/>
                </a:rPr>
              </a:br>
              <a:r>
                <a:rPr lang="he-IL" sz="2400" dirty="0">
                  <a:cs typeface="Kapriza" pitchFamily="2" charset="-79"/>
                </a:rPr>
                <a:t> לעשות מה שצריך</a:t>
              </a:r>
            </a:p>
          </p:txBody>
        </p:sp>
      </p:grp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EFE9CC11-D9B8-433D-A8DA-9613BECE6113}"/>
              </a:ext>
            </a:extLst>
          </p:cNvPr>
          <p:cNvGrpSpPr/>
          <p:nvPr/>
        </p:nvGrpSpPr>
        <p:grpSpPr>
          <a:xfrm>
            <a:off x="1555138" y="1288665"/>
            <a:ext cx="3561324" cy="2794000"/>
            <a:chOff x="1504338" y="1727200"/>
            <a:chExt cx="3561324" cy="2794000"/>
          </a:xfrm>
        </p:grpSpPr>
        <p:pic>
          <p:nvPicPr>
            <p:cNvPr id="18" name="תמונה 17">
              <a:extLst>
                <a:ext uri="{FF2B5EF4-FFF2-40B4-BE49-F238E27FC236}">
                  <a16:creationId xmlns:a16="http://schemas.microsoft.com/office/drawing/2014/main" id="{DF44C79E-A0B3-4310-8148-BF7D0C9AD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600" b="96920" l="4053" r="42680">
                          <a14:foregroundMark x1="35743" y1="92720" x2="36656" y2="96560"/>
                          <a14:foregroundMark x1="14567" y1="62480" x2="13874" y2="62480"/>
                          <a14:foregroundMark x1="26616" y1="62720" x2="26616" y2="61960"/>
                          <a14:foregroundMark x1="4089" y1="71480" x2="5184" y2="72360"/>
                          <a14:foregroundMark x1="4527" y1="83720" x2="5549" y2="84200"/>
                          <a14:foregroundMark x1="41365" y1="96920" x2="42716" y2="96800"/>
                          <a14:foregroundMark x1="14202" y1="61480" x2="14202" y2="61480"/>
                          <a14:foregroundMark x1="27273" y1="60600" x2="27054" y2="613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59" r="55409"/>
            <a:stretch/>
          </p:blipFill>
          <p:spPr>
            <a:xfrm>
              <a:off x="1504338" y="1727200"/>
              <a:ext cx="3561324" cy="2794000"/>
            </a:xfrm>
            <a:prstGeom prst="rect">
              <a:avLst/>
            </a:prstGeom>
          </p:spPr>
        </p:pic>
        <p:sp>
          <p:nvSpPr>
            <p:cNvPr id="25" name="מלבן 24">
              <a:extLst>
                <a:ext uri="{FF2B5EF4-FFF2-40B4-BE49-F238E27FC236}">
                  <a16:creationId xmlns:a16="http://schemas.microsoft.com/office/drawing/2014/main" id="{BB7347FE-5FC3-4F20-8AD0-00DEF93CE922}"/>
                </a:ext>
              </a:extLst>
            </p:cNvPr>
            <p:cNvSpPr/>
            <p:nvPr/>
          </p:nvSpPr>
          <p:spPr>
            <a:xfrm>
              <a:off x="1934619" y="2227495"/>
              <a:ext cx="211807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2800" dirty="0">
                  <a:cs typeface="Kapriza" pitchFamily="2" charset="-79"/>
                </a:rPr>
                <a:t>אם אני </a:t>
              </a:r>
              <a:br>
                <a:rPr lang="en-US" sz="2800" dirty="0">
                  <a:cs typeface="Kapriza" pitchFamily="2" charset="-79"/>
                </a:rPr>
              </a:br>
              <a:r>
                <a:rPr lang="he-IL" sz="2800" dirty="0">
                  <a:cs typeface="Kapriza" pitchFamily="2" charset="-79"/>
                </a:rPr>
                <a:t>לא מתחברת למשהו, </a:t>
              </a:r>
              <a:br>
                <a:rPr lang="en-US" sz="2800" dirty="0">
                  <a:cs typeface="Kapriza" pitchFamily="2" charset="-79"/>
                </a:rPr>
              </a:br>
              <a:r>
                <a:rPr lang="he-IL" sz="2800" dirty="0">
                  <a:cs typeface="Kapriza" pitchFamily="2" charset="-79"/>
                </a:rPr>
                <a:t>אני לא עושה אותו</a:t>
              </a:r>
            </a:p>
          </p:txBody>
        </p:sp>
      </p:grp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CE6B3FEF-8013-49D7-B489-B37DA1824ABF}"/>
              </a:ext>
            </a:extLst>
          </p:cNvPr>
          <p:cNvGrpSpPr/>
          <p:nvPr/>
        </p:nvGrpSpPr>
        <p:grpSpPr>
          <a:xfrm>
            <a:off x="4637893" y="3352020"/>
            <a:ext cx="3086253" cy="2743200"/>
            <a:chOff x="4637893" y="4082655"/>
            <a:chExt cx="3086253" cy="2743200"/>
          </a:xfrm>
        </p:grpSpPr>
        <p:pic>
          <p:nvPicPr>
            <p:cNvPr id="20" name="תמונה 19">
              <a:extLst>
                <a:ext uri="{FF2B5EF4-FFF2-40B4-BE49-F238E27FC236}">
                  <a16:creationId xmlns:a16="http://schemas.microsoft.com/office/drawing/2014/main" id="{71A02129-2571-4F88-8A2A-06C9839CB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00" b="36000" l="2410" r="36948">
                          <a14:foregroundMark x1="13436" y1="12840" x2="27820" y2="18560"/>
                          <a14:foregroundMark x1="27820" y1="18560" x2="30340" y2="21000"/>
                          <a14:foregroundMark x1="2410" y1="14800" x2="2519" y2="175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924" b="60000"/>
            <a:stretch/>
          </p:blipFill>
          <p:spPr>
            <a:xfrm>
              <a:off x="4637893" y="4082655"/>
              <a:ext cx="3086253" cy="2743200"/>
            </a:xfrm>
            <a:prstGeom prst="rect">
              <a:avLst/>
            </a:prstGeom>
          </p:spPr>
        </p:pic>
        <p:sp>
          <p:nvSpPr>
            <p:cNvPr id="26" name="מלבן 25">
              <a:extLst>
                <a:ext uri="{FF2B5EF4-FFF2-40B4-BE49-F238E27FC236}">
                  <a16:creationId xmlns:a16="http://schemas.microsoft.com/office/drawing/2014/main" id="{CB1EF5F9-C0FF-41BA-947A-813841795AE0}"/>
                </a:ext>
              </a:extLst>
            </p:cNvPr>
            <p:cNvSpPr/>
            <p:nvPr/>
          </p:nvSpPr>
          <p:spPr>
            <a:xfrm>
              <a:off x="4987502" y="4652152"/>
              <a:ext cx="211807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2800" dirty="0">
                  <a:cs typeface="Kapriza" pitchFamily="2" charset="-79"/>
                </a:rPr>
                <a:t>אם זה קשה לי, </a:t>
              </a:r>
              <a:br>
                <a:rPr lang="en-US" sz="2800" dirty="0">
                  <a:cs typeface="Kapriza" pitchFamily="2" charset="-79"/>
                </a:rPr>
              </a:br>
              <a:r>
                <a:rPr lang="he-IL" sz="2800" dirty="0">
                  <a:cs typeface="Kapriza" pitchFamily="2" charset="-79"/>
                </a:rPr>
                <a:t>סימן שאני לא מסוגלת</a:t>
              </a:r>
            </a:p>
          </p:txBody>
        </p:sp>
      </p:grpSp>
      <p:sp>
        <p:nvSpPr>
          <p:cNvPr id="34" name="מלבן 33">
            <a:extLst>
              <a:ext uri="{FF2B5EF4-FFF2-40B4-BE49-F238E27FC236}">
                <a16:creationId xmlns:a16="http://schemas.microsoft.com/office/drawing/2014/main" id="{52B38007-3549-44C9-A3D9-74EC65B39602}"/>
              </a:ext>
            </a:extLst>
          </p:cNvPr>
          <p:cNvSpPr/>
          <p:nvPr/>
        </p:nvSpPr>
        <p:spPr>
          <a:xfrm>
            <a:off x="2598170" y="6033821"/>
            <a:ext cx="7176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dirty="0">
                <a:latin typeface="BN Zika" panose="02000000000000000000" pitchFamily="2" charset="-79"/>
                <a:cs typeface="BN Zika" panose="02000000000000000000" pitchFamily="2" charset="-79"/>
              </a:rPr>
              <a:t>אילו אמירות באות מהמוח, ויעזרו לך להתגבר?</a:t>
            </a:r>
          </a:p>
        </p:txBody>
      </p:sp>
    </p:spTree>
    <p:extLst>
      <p:ext uri="{BB962C8B-B14F-4D97-AF65-F5344CB8AC3E}">
        <p14:creationId xmlns:p14="http://schemas.microsoft.com/office/powerpoint/2010/main" val="367872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CEA6591-500B-4C62-B758-CFA784C2B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הורדת המנון שבוע החסידות מי בראש (1)">
            <a:hlinkClick r:id="" action="ppaction://media"/>
            <a:extLst>
              <a:ext uri="{FF2B5EF4-FFF2-40B4-BE49-F238E27FC236}">
                <a16:creationId xmlns:a16="http://schemas.microsoft.com/office/drawing/2014/main" id="{4E8D6CDE-B96F-4BC2-8B8E-E1A5ED306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09" y="71120"/>
            <a:ext cx="12173527" cy="669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6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CEA6591-500B-4C62-B758-CFA784C2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F38707E-3AA9-4F1F-BE69-847ACA16E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22" y="2548377"/>
            <a:ext cx="4310139" cy="3754997"/>
          </a:xfrm>
          <a:prstGeom prst="rect">
            <a:avLst/>
          </a:prstGeom>
        </p:spPr>
      </p:pic>
      <p:sp>
        <p:nvSpPr>
          <p:cNvPr id="13" name="כותרת 1">
            <a:extLst>
              <a:ext uri="{FF2B5EF4-FFF2-40B4-BE49-F238E27FC236}">
                <a16:creationId xmlns:a16="http://schemas.microsoft.com/office/drawing/2014/main" id="{9528FCCC-50FF-4C8C-8A26-E4224A745E3A}"/>
              </a:ext>
            </a:extLst>
          </p:cNvPr>
          <p:cNvSpPr txBox="1">
            <a:spLocks/>
          </p:cNvSpPr>
          <p:nvPr/>
        </p:nvSpPr>
        <p:spPr>
          <a:xfrm>
            <a:off x="5874274" y="4753912"/>
            <a:ext cx="4299955" cy="1492132"/>
          </a:xfrm>
          <a:prstGeom prst="rect">
            <a:avLst/>
          </a:prstGeom>
        </p:spPr>
        <p:txBody>
          <a:bodyPr vert="horz" lIns="91440" tIns="45720" rIns="91440" bIns="45720" rtlCol="1" anchor="b">
            <a:normAutofit fontScale="92500" lnSpcReduction="100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>
                <a:latin typeface="BN Zika" panose="02000000000000000000" pitchFamily="2" charset="-79"/>
                <a:cs typeface="BN Zika" panose="02000000000000000000" pitchFamily="2" charset="-79"/>
              </a:rPr>
              <a:t>מי כאן </a:t>
            </a:r>
            <a:br>
              <a:rPr lang="en-US" dirty="0">
                <a:latin typeface="BN Zika" panose="02000000000000000000" pitchFamily="2" charset="-79"/>
                <a:cs typeface="BN Zika" panose="02000000000000000000" pitchFamily="2" charset="-79"/>
              </a:rPr>
            </a:br>
            <a:r>
              <a:rPr lang="he-IL" dirty="0">
                <a:latin typeface="BN Zika" panose="02000000000000000000" pitchFamily="2" charset="-79"/>
                <a:cs typeface="BN Zika" panose="02000000000000000000" pitchFamily="2" charset="-79"/>
              </a:rPr>
              <a:t>בעל הבית?</a:t>
            </a:r>
          </a:p>
        </p:txBody>
      </p:sp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99B07FE5-5142-4EFD-8AA0-FF7040464DA5}"/>
              </a:ext>
            </a:extLst>
          </p:cNvPr>
          <p:cNvGrpSpPr/>
          <p:nvPr/>
        </p:nvGrpSpPr>
        <p:grpSpPr>
          <a:xfrm>
            <a:off x="5520267" y="897467"/>
            <a:ext cx="4547847" cy="3301819"/>
            <a:chOff x="2512826" y="1324910"/>
            <a:chExt cx="7830282" cy="4901634"/>
          </a:xfrm>
        </p:grpSpPr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4412F6C4-FDBC-439A-BE85-886619A37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74" b="97799" l="1378" r="97047">
                          <a14:foregroundMark x1="45930" y1="6604" x2="51378" y2="5346"/>
                          <a14:foregroundMark x1="40482" y1="7862" x2="45930" y2="6604"/>
                          <a14:foregroundMark x1="35039" y1="9119" x2="40482" y2="7862"/>
                          <a14:foregroundMark x1="51378" y1="5346" x2="56148" y2="5346"/>
                          <a14:foregroundMark x1="62474" y1="8667" x2="63583" y2="9434"/>
                          <a14:foregroundMark x1="63583" y1="9434" x2="64173" y2="10692"/>
                          <a14:foregroundMark x1="52953" y1="4717" x2="49213" y2="3774"/>
                          <a14:foregroundMark x1="56693" y1="35220" x2="43504" y2="33648"/>
                          <a14:foregroundMark x1="43504" y1="33648" x2="53346" y2="44340"/>
                          <a14:foregroundMark x1="54331" y1="28931" x2="57283" y2="35220"/>
                          <a14:foregroundMark x1="89555" y1="52793" x2="93504" y2="57233"/>
                          <a14:foregroundMark x1="93504" y1="57233" x2="94094" y2="55031"/>
                          <a14:foregroundMark x1="96457" y1="56289" x2="91929" y2="48428"/>
                          <a14:foregroundMark x1="87367" y1="51100" x2="86191" y2="51789"/>
                          <a14:foregroundMark x1="90319" y1="49371" x2="88587" y2="50386"/>
                          <a14:foregroundMark x1="91929" y1="48428" x2="90319" y2="49371"/>
                          <a14:foregroundMark x1="89241" y1="59748" x2="89370" y2="60063"/>
                          <a14:foregroundMark x1="89113" y1="59434" x2="89241" y2="59748"/>
                          <a14:foregroundMark x1="87448" y1="55367" x2="89113" y2="59434"/>
                          <a14:foregroundMark x1="90026" y1="59434" x2="91339" y2="58176"/>
                          <a14:foregroundMark x1="89699" y1="59748" x2="90026" y2="59434"/>
                          <a14:foregroundMark x1="89370" y1="60063" x2="89699" y2="59748"/>
                          <a14:foregroundMark x1="88386" y1="48742" x2="92126" y2="45283"/>
                          <a14:foregroundMark x1="85581" y1="48859" x2="85097" y2="49317"/>
                          <a14:foregroundMark x1="90354" y1="44340" x2="86600" y2="47894"/>
                          <a14:foregroundMark x1="78971" y1="50943" x2="77756" y2="51258"/>
                          <a14:foregroundMark x1="80183" y1="50629" x2="78971" y2="50943"/>
                          <a14:foregroundMark x1="81383" y1="50318" x2="80183" y2="50629"/>
                          <a14:foregroundMark x1="86745" y1="50320" x2="89567" y2="58491"/>
                          <a14:foregroundMark x1="90157" y1="59434" x2="90354" y2="59748"/>
                          <a14:foregroundMark x1="89567" y1="58491" x2="90157" y2="59434"/>
                          <a14:foregroundMark x1="13137" y1="52655" x2="6890" y2="52201"/>
                          <a14:foregroundMark x1="6890" y1="52201" x2="5118" y2="57547"/>
                          <a14:foregroundMark x1="11417" y1="49371" x2="3346" y2="53145"/>
                          <a14:foregroundMark x1="7283" y1="57233" x2="7087" y2="60692"/>
                          <a14:foregroundMark x1="43898" y1="86792" x2="43898" y2="87421"/>
                          <a14:foregroundMark x1="43898" y1="86481" x2="43898" y2="86792"/>
                          <a14:foregroundMark x1="43898" y1="67610" x2="43898" y2="67919"/>
                          <a14:foregroundMark x1="43898" y1="87421" x2="39961" y2="95283"/>
                          <a14:foregroundMark x1="39961" y1="95283" x2="39961" y2="95283"/>
                          <a14:foregroundMark x1="61224" y1="82934" x2="61024" y2="88365"/>
                          <a14:foregroundMark x1="61024" y1="88365" x2="58661" y2="91824"/>
                          <a14:foregroundMark x1="48819" y1="93711" x2="55709" y2="93082"/>
                          <a14:foregroundMark x1="55709" y1="93082" x2="58661" y2="93711"/>
                          <a14:foregroundMark x1="39173" y1="95597" x2="53740" y2="97799"/>
                          <a14:foregroundMark x1="53740" y1="97799" x2="62402" y2="94969"/>
                          <a14:foregroundMark x1="46063" y1="29560" x2="51181" y2="49371"/>
                          <a14:foregroundMark x1="51181" y1="49371" x2="51181" y2="49057"/>
                          <a14:foregroundMark x1="43892" y1="86792" x2="43898" y2="87421"/>
                          <a14:foregroundMark x1="43889" y1="86478" x2="43892" y2="86792"/>
                          <a14:foregroundMark x1="43701" y1="67610" x2="43704" y2="67924"/>
                          <a14:foregroundMark x1="43898" y1="87421" x2="44488" y2="88050"/>
                          <a14:foregroundMark x1="59252" y1="67925" x2="59319" y2="68289"/>
                          <a14:foregroundMark x1="5512" y1="50314" x2="1378" y2="56604"/>
                          <a14:foregroundMark x1="4921" y1="50314" x2="1378" y2="54088"/>
                          <a14:foregroundMark x1="5906" y1="45597" x2="8661" y2="45283"/>
                          <a14:foregroundMark x1="93898" y1="49686" x2="97047" y2="55031"/>
                          <a14:foregroundMark x1="85039" y1="51258" x2="85630" y2="52201"/>
                          <a14:foregroundMark x1="92323" y1="44340" x2="89764" y2="44969"/>
                          <a14:backgroundMark x1="56299" y1="5031" x2="62008" y2="7547"/>
                          <a14:backgroundMark x1="62008" y1="7547" x2="62008" y2="7547"/>
                          <a14:backgroundMark x1="61614" y1="7862" x2="62795" y2="7862"/>
                          <a14:backgroundMark x1="56102" y1="5346" x2="56496" y2="5346"/>
                          <a14:backgroundMark x1="45079" y1="6604" x2="45079" y2="6604"/>
                          <a14:backgroundMark x1="38780" y1="7862" x2="38780" y2="7862"/>
                          <a14:backgroundMark x1="38386" y1="7862" x2="38386" y2="7862"/>
                          <a14:backgroundMark x1="37992" y1="7862" x2="37992" y2="7862"/>
                          <a14:backgroundMark x1="19488" y1="53774" x2="13583" y2="53774"/>
                          <a14:backgroundMark x1="19882" y1="53145" x2="19882" y2="53145"/>
                          <a14:backgroundMark x1="13386" y1="53145" x2="13386" y2="53145"/>
                          <a14:backgroundMark x1="13189" y1="52830" x2="13189" y2="52830"/>
                          <a14:backgroundMark x1="84843" y1="48742" x2="81102" y2="49686"/>
                          <a14:backgroundMark x1="81102" y1="50943" x2="81102" y2="50943"/>
                          <a14:backgroundMark x1="80118" y1="50629" x2="80118" y2="50629"/>
                          <a14:backgroundMark x1="81496" y1="50629" x2="81496" y2="50629"/>
                          <a14:backgroundMark x1="80512" y1="50943" x2="80512" y2="50943"/>
                          <a14:backgroundMark x1="82087" y1="49371" x2="82087" y2="49371"/>
                          <a14:backgroundMark x1="81299" y1="50314" x2="81299" y2="50314"/>
                          <a14:backgroundMark x1="85039" y1="49371" x2="85039" y2="49371"/>
                          <a14:backgroundMark x1="81299" y1="50000" x2="81299" y2="50000"/>
                          <a14:backgroundMark x1="88976" y1="59434" x2="88976" y2="59434"/>
                          <a14:backgroundMark x1="89370" y1="59748" x2="89370" y2="59748"/>
                          <a14:backgroundMark x1="89370" y1="60692" x2="89370" y2="60692"/>
                          <a14:backgroundMark x1="89567" y1="60692" x2="89567" y2="60692"/>
                          <a14:backgroundMark x1="89370" y1="60063" x2="89370" y2="60063"/>
                          <a14:backgroundMark x1="59449" y1="68239" x2="61614" y2="82390"/>
                          <a14:backgroundMark x1="62598" y1="82704" x2="61024" y2="82390"/>
                          <a14:backgroundMark x1="58858" y1="68553" x2="58858" y2="68553"/>
                          <a14:backgroundMark x1="61417" y1="82704" x2="61417" y2="82704"/>
                          <a14:backgroundMark x1="61417" y1="82704" x2="61417" y2="82704"/>
                          <a14:backgroundMark x1="61024" y1="83019" x2="61024" y2="83019"/>
                          <a14:backgroundMark x1="59055" y1="68553" x2="59055" y2="68553"/>
                          <a14:backgroundMark x1="43701" y1="67925" x2="43898" y2="86478"/>
                          <a14:backgroundMark x1="44094" y1="67925" x2="44094" y2="67925"/>
                          <a14:backgroundMark x1="43504" y1="86792" x2="43504" y2="86792"/>
                          <a14:backgroundMark x1="81102" y1="49686" x2="81102" y2="49686"/>
                          <a14:backgroundMark x1="82283" y1="50000" x2="81102" y2="49686"/>
                          <a14:backgroundMark x1="86024" y1="47170" x2="85236" y2="484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826" y="1324910"/>
              <a:ext cx="7830282" cy="4901634"/>
            </a:xfrm>
            <a:prstGeom prst="rect">
              <a:avLst/>
            </a:prstGeom>
          </p:spPr>
        </p:pic>
        <p:cxnSp>
          <p:nvCxnSpPr>
            <p:cNvPr id="16" name="מחבר ישר 15">
              <a:extLst>
                <a:ext uri="{FF2B5EF4-FFF2-40B4-BE49-F238E27FC236}">
                  <a16:creationId xmlns:a16="http://schemas.microsoft.com/office/drawing/2014/main" id="{D066F4C7-717E-49F8-B729-632FE05F8A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600" y="3801534"/>
              <a:ext cx="423333" cy="320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מחבר ישר 16">
              <a:extLst>
                <a:ext uri="{FF2B5EF4-FFF2-40B4-BE49-F238E27FC236}">
                  <a16:creationId xmlns:a16="http://schemas.microsoft.com/office/drawing/2014/main" id="{844B0399-7251-4DA1-A614-D3EDEA5860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1777" y="3775727"/>
              <a:ext cx="533756" cy="8993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מחבר ישר 19">
              <a:extLst>
                <a:ext uri="{FF2B5EF4-FFF2-40B4-BE49-F238E27FC236}">
                  <a16:creationId xmlns:a16="http://schemas.microsoft.com/office/drawing/2014/main" id="{1E6E9139-355D-473E-BFFE-AEC3575CB2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0533" y="4555067"/>
              <a:ext cx="0" cy="108373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מחבר ישר 22">
              <a:extLst>
                <a:ext uri="{FF2B5EF4-FFF2-40B4-BE49-F238E27FC236}">
                  <a16:creationId xmlns:a16="http://schemas.microsoft.com/office/drawing/2014/main" id="{7A807509-19B6-4D00-BFFD-D196ECBB2F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62800" y="4622801"/>
              <a:ext cx="152400" cy="8576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80EB52BD-DC94-4744-81E9-52755B0C0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348">
            <a:off x="2439890" y="1116936"/>
            <a:ext cx="6942942" cy="48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CEA6591-500B-4C62-B758-CFA784C2B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B6BDF335-D275-40F0-BE61-471FB264AF30}"/>
              </a:ext>
            </a:extLst>
          </p:cNvPr>
          <p:cNvSpPr/>
          <p:nvPr/>
        </p:nvSpPr>
        <p:spPr>
          <a:xfrm>
            <a:off x="2819400" y="469086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6000" dirty="0">
                <a:cs typeface="Kapriza" pitchFamily="2" charset="-79"/>
              </a:rPr>
              <a:t>התחלקו ל-2 קבוצות </a:t>
            </a:r>
          </a:p>
          <a:p>
            <a:pPr algn="ctr"/>
            <a:r>
              <a:rPr lang="he-IL" sz="6000" b="1" dirty="0">
                <a:cs typeface="Kapriza" pitchFamily="2" charset="-79"/>
              </a:rPr>
              <a:t>כתבו במהירות מקסימום יתרונות גם למוח וגם ללב. </a:t>
            </a:r>
            <a:br>
              <a:rPr lang="en-US" sz="6000" b="1" dirty="0">
                <a:cs typeface="Kapriza" pitchFamily="2" charset="-79"/>
              </a:rPr>
            </a:br>
            <a:endParaRPr lang="he-IL" sz="1600" b="1" dirty="0">
              <a:cs typeface="Kapriza" pitchFamily="2" charset="-79"/>
            </a:endParaRPr>
          </a:p>
        </p:txBody>
      </p:sp>
      <p:pic>
        <p:nvPicPr>
          <p:cNvPr id="5" name="Minute To Win It Timer - Version 9 #26">
            <a:hlinkClick r:id="" action="ppaction://media"/>
            <a:extLst>
              <a:ext uri="{FF2B5EF4-FFF2-40B4-BE49-F238E27FC236}">
                <a16:creationId xmlns:a16="http://schemas.microsoft.com/office/drawing/2014/main" id="{3C910979-E114-4ECA-BFF7-D8887CD721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00" end="5000.2"/>
                </p14:media>
              </p:ext>
            </p:extLst>
          </p:nvPr>
        </p:nvPicPr>
        <p:blipFill rotWithShape="1">
          <a:blip r:embed="rId5"/>
          <a:srcRect l="21250" t="4723" r="21250" b="6943"/>
          <a:stretch/>
        </p:blipFill>
        <p:spPr>
          <a:xfrm>
            <a:off x="7289800" y="3828844"/>
            <a:ext cx="3048000" cy="263387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57B5ABBC-7158-4BA5-93FA-FAEF4F8A5942}"/>
              </a:ext>
            </a:extLst>
          </p:cNvPr>
          <p:cNvSpPr/>
          <p:nvPr/>
        </p:nvSpPr>
        <p:spPr>
          <a:xfrm>
            <a:off x="1778000" y="3609439"/>
            <a:ext cx="574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e-IL" sz="6000" dirty="0">
                <a:cs typeface="Kapriza" pitchFamily="2" charset="-79"/>
              </a:rPr>
              <a:t>איזו קבוצה תמצא יותר?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E9A2DB1-F0FB-441B-96C9-EB80F9DAFF72}"/>
              </a:ext>
            </a:extLst>
          </p:cNvPr>
          <p:cNvSpPr/>
          <p:nvPr/>
        </p:nvSpPr>
        <p:spPr>
          <a:xfrm>
            <a:off x="2044700" y="4529407"/>
            <a:ext cx="574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e-IL" sz="6000" dirty="0">
                <a:cs typeface="Kapriza" pitchFamily="2" charset="-79"/>
              </a:rPr>
              <a:t>לחצו על שעון העצר </a:t>
            </a:r>
            <a:br>
              <a:rPr lang="en-US" sz="6000" dirty="0">
                <a:cs typeface="Kapriza" pitchFamily="2" charset="-79"/>
              </a:rPr>
            </a:br>
            <a:r>
              <a:rPr lang="he-IL" sz="6000" dirty="0">
                <a:cs typeface="Kapriza" pitchFamily="2" charset="-79"/>
              </a:rPr>
              <a:t>כשאתן מוכנות להתחיל!</a:t>
            </a:r>
          </a:p>
        </p:txBody>
      </p:sp>
    </p:spTree>
    <p:extLst>
      <p:ext uri="{BB962C8B-B14F-4D97-AF65-F5344CB8AC3E}">
        <p14:creationId xmlns:p14="http://schemas.microsoft.com/office/powerpoint/2010/main" val="21901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uiExpand="1" build="allAtOnce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CEA6591-500B-4C62-B758-CFA784C2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AF3B9F84-C911-458B-A184-CC56261D8246}"/>
              </a:ext>
            </a:extLst>
          </p:cNvPr>
          <p:cNvSpPr/>
          <p:nvPr/>
        </p:nvSpPr>
        <p:spPr>
          <a:xfrm>
            <a:off x="3102315" y="369174"/>
            <a:ext cx="668163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/>
            <a:r>
              <a:rPr lang="he-IL" sz="3600" b="1" dirty="0">
                <a:solidFill>
                  <a:srgbClr val="000000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גם למוח וגם ללב חשיבות רבה,</a:t>
            </a:r>
            <a:br>
              <a:rPr lang="en-US" sz="3600" b="1" dirty="0">
                <a:solidFill>
                  <a:srgbClr val="000000"/>
                </a:solidFill>
                <a:latin typeface="BN Zika" panose="02000000000000000000" pitchFamily="2" charset="-79"/>
                <a:cs typeface="BN Zika" panose="02000000000000000000" pitchFamily="2" charset="-79"/>
              </a:rPr>
            </a:br>
            <a:r>
              <a:rPr lang="he-IL" sz="3600" b="1" dirty="0">
                <a:solidFill>
                  <a:srgbClr val="000000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שימי לב לתכונות שלהם! </a:t>
            </a:r>
            <a:br>
              <a:rPr lang="en-US" sz="3600" b="1" dirty="0">
                <a:solidFill>
                  <a:srgbClr val="000000"/>
                </a:solidFill>
                <a:latin typeface="BN Zika" panose="02000000000000000000" pitchFamily="2" charset="-79"/>
                <a:cs typeface="BN Zika" panose="02000000000000000000" pitchFamily="2" charset="-79"/>
              </a:rPr>
            </a:br>
            <a:r>
              <a:rPr lang="he-IL" sz="2800" b="1" dirty="0">
                <a:solidFill>
                  <a:srgbClr val="000000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הוסיפו על הלוח עוד תכונות </a:t>
            </a:r>
            <a:br>
              <a:rPr lang="en-US" sz="2800" b="1" dirty="0">
                <a:solidFill>
                  <a:srgbClr val="000000"/>
                </a:solidFill>
                <a:latin typeface="BN Zika" panose="02000000000000000000" pitchFamily="2" charset="-79"/>
                <a:cs typeface="BN Zika" panose="02000000000000000000" pitchFamily="2" charset="-79"/>
              </a:rPr>
            </a:br>
            <a:r>
              <a:rPr lang="he-IL" sz="2800" b="1" dirty="0">
                <a:solidFill>
                  <a:srgbClr val="000000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שכתבתן בדף ולא מופיעות כאן</a:t>
            </a:r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3D565EED-E4E8-462E-ABEF-52676C79B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24" y="2308164"/>
            <a:ext cx="1975692" cy="1721225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487D88A0-A40D-4AAB-A11D-B6EFFE516810}"/>
              </a:ext>
            </a:extLst>
          </p:cNvPr>
          <p:cNvSpPr/>
          <p:nvPr/>
        </p:nvSpPr>
        <p:spPr>
          <a:xfrm>
            <a:off x="6865132" y="2696682"/>
            <a:ext cx="16113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e-IL" sz="6600" b="1" cap="none" spc="0" dirty="0">
                <a:ln/>
                <a:solidFill>
                  <a:srgbClr val="FFBAA1"/>
                </a:solidFill>
                <a:effectLst/>
                <a:cs typeface="Kapriza" pitchFamily="2" charset="-79"/>
              </a:rPr>
              <a:t>חשיבה</a:t>
            </a:r>
          </a:p>
        </p:txBody>
      </p:sp>
      <p:sp>
        <p:nvSpPr>
          <p:cNvPr id="28" name="מלבן 27">
            <a:extLst>
              <a:ext uri="{FF2B5EF4-FFF2-40B4-BE49-F238E27FC236}">
                <a16:creationId xmlns:a16="http://schemas.microsoft.com/office/drawing/2014/main" id="{6FF47F29-6374-42E5-945A-0DA84960C226}"/>
              </a:ext>
            </a:extLst>
          </p:cNvPr>
          <p:cNvSpPr/>
          <p:nvPr/>
        </p:nvSpPr>
        <p:spPr>
          <a:xfrm>
            <a:off x="6873950" y="3463735"/>
            <a:ext cx="15937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e-IL" sz="6600" b="1" cap="none" spc="0" dirty="0">
                <a:ln/>
                <a:solidFill>
                  <a:srgbClr val="FFBAA1"/>
                </a:solidFill>
                <a:effectLst/>
                <a:cs typeface="Kapriza" pitchFamily="2" charset="-79"/>
              </a:rPr>
              <a:t>מתינות</a:t>
            </a:r>
          </a:p>
        </p:txBody>
      </p:sp>
      <p:sp>
        <p:nvSpPr>
          <p:cNvPr id="29" name="מלבן 28">
            <a:extLst>
              <a:ext uri="{FF2B5EF4-FFF2-40B4-BE49-F238E27FC236}">
                <a16:creationId xmlns:a16="http://schemas.microsoft.com/office/drawing/2014/main" id="{070D3C21-AA9D-49BC-9FF8-687E4D68B6DB}"/>
              </a:ext>
            </a:extLst>
          </p:cNvPr>
          <p:cNvSpPr/>
          <p:nvPr/>
        </p:nvSpPr>
        <p:spPr>
          <a:xfrm>
            <a:off x="7079134" y="4230788"/>
            <a:ext cx="11833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e-IL" sz="6600" b="1" cap="none" spc="0" dirty="0">
                <a:ln/>
                <a:solidFill>
                  <a:srgbClr val="FFBAA1"/>
                </a:solidFill>
                <a:effectLst/>
                <a:cs typeface="Kapriza" pitchFamily="2" charset="-79"/>
              </a:rPr>
              <a:t>הגיון</a:t>
            </a:r>
          </a:p>
        </p:txBody>
      </p:sp>
      <p:sp>
        <p:nvSpPr>
          <p:cNvPr id="30" name="מלבן 29">
            <a:extLst>
              <a:ext uri="{FF2B5EF4-FFF2-40B4-BE49-F238E27FC236}">
                <a16:creationId xmlns:a16="http://schemas.microsoft.com/office/drawing/2014/main" id="{601FAF7F-6288-47CF-B360-2E4FF7C35F8A}"/>
              </a:ext>
            </a:extLst>
          </p:cNvPr>
          <p:cNvSpPr/>
          <p:nvPr/>
        </p:nvSpPr>
        <p:spPr>
          <a:xfrm>
            <a:off x="4026356" y="2758650"/>
            <a:ext cx="9188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e-IL" sz="6600" b="1" cap="none" spc="0" dirty="0">
                <a:ln/>
                <a:solidFill>
                  <a:srgbClr val="FF8E58"/>
                </a:solidFill>
                <a:effectLst/>
                <a:cs typeface="Kapriza" pitchFamily="2" charset="-79"/>
              </a:rPr>
              <a:t>רגש</a:t>
            </a:r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7E4BF417-771B-4F64-91FC-C6D47C669F5F}"/>
              </a:ext>
            </a:extLst>
          </p:cNvPr>
          <p:cNvSpPr/>
          <p:nvPr/>
        </p:nvSpPr>
        <p:spPr>
          <a:xfrm>
            <a:off x="3410804" y="3525703"/>
            <a:ext cx="21499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e-IL" sz="6600" b="1" cap="none" spc="0" dirty="0">
                <a:ln/>
                <a:solidFill>
                  <a:srgbClr val="FF8E58"/>
                </a:solidFill>
                <a:effectLst/>
                <a:cs typeface="Kapriza" pitchFamily="2" charset="-79"/>
              </a:rPr>
              <a:t>התלהבות</a:t>
            </a:r>
          </a:p>
        </p:txBody>
      </p:sp>
      <p:sp>
        <p:nvSpPr>
          <p:cNvPr id="32" name="מלבן 31">
            <a:extLst>
              <a:ext uri="{FF2B5EF4-FFF2-40B4-BE49-F238E27FC236}">
                <a16:creationId xmlns:a16="http://schemas.microsoft.com/office/drawing/2014/main" id="{532F7290-4D24-4AC6-B072-AB8BF5B384E5}"/>
              </a:ext>
            </a:extLst>
          </p:cNvPr>
          <p:cNvSpPr/>
          <p:nvPr/>
        </p:nvSpPr>
        <p:spPr>
          <a:xfrm>
            <a:off x="3921361" y="4292756"/>
            <a:ext cx="112883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e-IL" sz="6600" b="1" cap="none" spc="0" dirty="0">
                <a:ln/>
                <a:solidFill>
                  <a:srgbClr val="FF8E58"/>
                </a:solidFill>
                <a:effectLst/>
                <a:cs typeface="Kapriza" pitchFamily="2" charset="-79"/>
              </a:rPr>
              <a:t>חיות</a:t>
            </a:r>
          </a:p>
        </p:txBody>
      </p:sp>
      <p:grpSp>
        <p:nvGrpSpPr>
          <p:cNvPr id="33" name="קבוצה 32">
            <a:extLst>
              <a:ext uri="{FF2B5EF4-FFF2-40B4-BE49-F238E27FC236}">
                <a16:creationId xmlns:a16="http://schemas.microsoft.com/office/drawing/2014/main" id="{05B65087-1AEF-4832-9BAC-24F7B4BA371A}"/>
              </a:ext>
            </a:extLst>
          </p:cNvPr>
          <p:cNvGrpSpPr/>
          <p:nvPr/>
        </p:nvGrpSpPr>
        <p:grpSpPr>
          <a:xfrm>
            <a:off x="8584121" y="2329753"/>
            <a:ext cx="1897614" cy="1143134"/>
            <a:chOff x="2512826" y="1324910"/>
            <a:chExt cx="7830282" cy="4901634"/>
          </a:xfrm>
        </p:grpSpPr>
        <p:pic>
          <p:nvPicPr>
            <p:cNvPr id="34" name="תמונה 33">
              <a:extLst>
                <a:ext uri="{FF2B5EF4-FFF2-40B4-BE49-F238E27FC236}">
                  <a16:creationId xmlns:a16="http://schemas.microsoft.com/office/drawing/2014/main" id="{0766BC5B-1E02-4B80-AE08-281FA903C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74" b="97799" l="1378" r="97047">
                          <a14:foregroundMark x1="45930" y1="6604" x2="51378" y2="5346"/>
                          <a14:foregroundMark x1="40482" y1="7862" x2="45930" y2="6604"/>
                          <a14:foregroundMark x1="35039" y1="9119" x2="40482" y2="7862"/>
                          <a14:foregroundMark x1="51378" y1="5346" x2="56148" y2="5346"/>
                          <a14:foregroundMark x1="62474" y1="8667" x2="63583" y2="9434"/>
                          <a14:foregroundMark x1="63583" y1="9434" x2="64173" y2="10692"/>
                          <a14:foregroundMark x1="52953" y1="4717" x2="49213" y2="3774"/>
                          <a14:foregroundMark x1="56693" y1="35220" x2="43504" y2="33648"/>
                          <a14:foregroundMark x1="43504" y1="33648" x2="53346" y2="44340"/>
                          <a14:foregroundMark x1="54331" y1="28931" x2="57283" y2="35220"/>
                          <a14:foregroundMark x1="89555" y1="52793" x2="93504" y2="57233"/>
                          <a14:foregroundMark x1="93504" y1="57233" x2="94094" y2="55031"/>
                          <a14:foregroundMark x1="96457" y1="56289" x2="91929" y2="48428"/>
                          <a14:foregroundMark x1="87367" y1="51100" x2="86191" y2="51789"/>
                          <a14:foregroundMark x1="90319" y1="49371" x2="88587" y2="50386"/>
                          <a14:foregroundMark x1="91929" y1="48428" x2="90319" y2="49371"/>
                          <a14:foregroundMark x1="89241" y1="59748" x2="89370" y2="60063"/>
                          <a14:foregroundMark x1="89113" y1="59434" x2="89241" y2="59748"/>
                          <a14:foregroundMark x1="87448" y1="55367" x2="89113" y2="59434"/>
                          <a14:foregroundMark x1="90026" y1="59434" x2="91339" y2="58176"/>
                          <a14:foregroundMark x1="89699" y1="59748" x2="90026" y2="59434"/>
                          <a14:foregroundMark x1="89370" y1="60063" x2="89699" y2="59748"/>
                          <a14:foregroundMark x1="88386" y1="48742" x2="92126" y2="45283"/>
                          <a14:foregroundMark x1="85581" y1="48859" x2="85097" y2="49317"/>
                          <a14:foregroundMark x1="90354" y1="44340" x2="86600" y2="47894"/>
                          <a14:foregroundMark x1="78971" y1="50943" x2="77756" y2="51258"/>
                          <a14:foregroundMark x1="80183" y1="50629" x2="78971" y2="50943"/>
                          <a14:foregroundMark x1="81383" y1="50318" x2="80183" y2="50629"/>
                          <a14:foregroundMark x1="86745" y1="50320" x2="89567" y2="58491"/>
                          <a14:foregroundMark x1="90157" y1="59434" x2="90354" y2="59748"/>
                          <a14:foregroundMark x1="89567" y1="58491" x2="90157" y2="59434"/>
                          <a14:foregroundMark x1="13137" y1="52655" x2="6890" y2="52201"/>
                          <a14:foregroundMark x1="6890" y1="52201" x2="5118" y2="57547"/>
                          <a14:foregroundMark x1="11417" y1="49371" x2="3346" y2="53145"/>
                          <a14:foregroundMark x1="7283" y1="57233" x2="7087" y2="60692"/>
                          <a14:foregroundMark x1="43898" y1="86792" x2="43898" y2="87421"/>
                          <a14:foregroundMark x1="43898" y1="86481" x2="43898" y2="86792"/>
                          <a14:foregroundMark x1="43898" y1="67610" x2="43898" y2="67919"/>
                          <a14:foregroundMark x1="43898" y1="87421" x2="39961" y2="95283"/>
                          <a14:foregroundMark x1="39961" y1="95283" x2="39961" y2="95283"/>
                          <a14:foregroundMark x1="61224" y1="82934" x2="61024" y2="88365"/>
                          <a14:foregroundMark x1="61024" y1="88365" x2="58661" y2="91824"/>
                          <a14:foregroundMark x1="48819" y1="93711" x2="55709" y2="93082"/>
                          <a14:foregroundMark x1="55709" y1="93082" x2="58661" y2="93711"/>
                          <a14:foregroundMark x1="39173" y1="95597" x2="53740" y2="97799"/>
                          <a14:foregroundMark x1="53740" y1="97799" x2="62402" y2="94969"/>
                          <a14:foregroundMark x1="46063" y1="29560" x2="51181" y2="49371"/>
                          <a14:foregroundMark x1="51181" y1="49371" x2="51181" y2="49057"/>
                          <a14:foregroundMark x1="43892" y1="86792" x2="43898" y2="87421"/>
                          <a14:foregroundMark x1="43889" y1="86478" x2="43892" y2="86792"/>
                          <a14:foregroundMark x1="43701" y1="67610" x2="43704" y2="67924"/>
                          <a14:foregroundMark x1="43898" y1="87421" x2="44488" y2="88050"/>
                          <a14:foregroundMark x1="59252" y1="67925" x2="59319" y2="68289"/>
                          <a14:foregroundMark x1="5512" y1="50314" x2="1378" y2="56604"/>
                          <a14:foregroundMark x1="4921" y1="50314" x2="1378" y2="54088"/>
                          <a14:foregroundMark x1="5906" y1="45597" x2="8661" y2="45283"/>
                          <a14:foregroundMark x1="93898" y1="49686" x2="97047" y2="55031"/>
                          <a14:foregroundMark x1="85039" y1="51258" x2="85630" y2="52201"/>
                          <a14:foregroundMark x1="92323" y1="44340" x2="89764" y2="44969"/>
                          <a14:backgroundMark x1="56299" y1="5031" x2="62008" y2="7547"/>
                          <a14:backgroundMark x1="62008" y1="7547" x2="62008" y2="7547"/>
                          <a14:backgroundMark x1="61614" y1="7862" x2="62795" y2="7862"/>
                          <a14:backgroundMark x1="56102" y1="5346" x2="56496" y2="5346"/>
                          <a14:backgroundMark x1="45079" y1="6604" x2="45079" y2="6604"/>
                          <a14:backgroundMark x1="38780" y1="7862" x2="38780" y2="7862"/>
                          <a14:backgroundMark x1="38386" y1="7862" x2="38386" y2="7862"/>
                          <a14:backgroundMark x1="37992" y1="7862" x2="37992" y2="7862"/>
                          <a14:backgroundMark x1="19488" y1="53774" x2="13583" y2="53774"/>
                          <a14:backgroundMark x1="19882" y1="53145" x2="19882" y2="53145"/>
                          <a14:backgroundMark x1="13386" y1="53145" x2="13386" y2="53145"/>
                          <a14:backgroundMark x1="13189" y1="52830" x2="13189" y2="52830"/>
                          <a14:backgroundMark x1="84843" y1="48742" x2="81102" y2="49686"/>
                          <a14:backgroundMark x1="81102" y1="50943" x2="81102" y2="50943"/>
                          <a14:backgroundMark x1="80118" y1="50629" x2="80118" y2="50629"/>
                          <a14:backgroundMark x1="81496" y1="50629" x2="81496" y2="50629"/>
                          <a14:backgroundMark x1="80512" y1="50943" x2="80512" y2="50943"/>
                          <a14:backgroundMark x1="82087" y1="49371" x2="82087" y2="49371"/>
                          <a14:backgroundMark x1="81299" y1="50314" x2="81299" y2="50314"/>
                          <a14:backgroundMark x1="85039" y1="49371" x2="85039" y2="49371"/>
                          <a14:backgroundMark x1="81299" y1="50000" x2="81299" y2="50000"/>
                          <a14:backgroundMark x1="88976" y1="59434" x2="88976" y2="59434"/>
                          <a14:backgroundMark x1="89370" y1="59748" x2="89370" y2="59748"/>
                          <a14:backgroundMark x1="89370" y1="60692" x2="89370" y2="60692"/>
                          <a14:backgroundMark x1="89567" y1="60692" x2="89567" y2="60692"/>
                          <a14:backgroundMark x1="89370" y1="60063" x2="89370" y2="60063"/>
                          <a14:backgroundMark x1="59449" y1="68239" x2="61614" y2="82390"/>
                          <a14:backgroundMark x1="62598" y1="82704" x2="61024" y2="82390"/>
                          <a14:backgroundMark x1="58858" y1="68553" x2="58858" y2="68553"/>
                          <a14:backgroundMark x1="61417" y1="82704" x2="61417" y2="82704"/>
                          <a14:backgroundMark x1="61417" y1="82704" x2="61417" y2="82704"/>
                          <a14:backgroundMark x1="61024" y1="83019" x2="61024" y2="83019"/>
                          <a14:backgroundMark x1="59055" y1="68553" x2="59055" y2="68553"/>
                          <a14:backgroundMark x1="43701" y1="67925" x2="43898" y2="86478"/>
                          <a14:backgroundMark x1="44094" y1="67925" x2="44094" y2="67925"/>
                          <a14:backgroundMark x1="43504" y1="86792" x2="43504" y2="86792"/>
                          <a14:backgroundMark x1="81102" y1="49686" x2="81102" y2="49686"/>
                          <a14:backgroundMark x1="82283" y1="50000" x2="81102" y2="49686"/>
                          <a14:backgroundMark x1="86024" y1="47170" x2="85236" y2="484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826" y="1324910"/>
              <a:ext cx="7830282" cy="4901634"/>
            </a:xfrm>
            <a:prstGeom prst="rect">
              <a:avLst/>
            </a:prstGeom>
          </p:spPr>
        </p:pic>
        <p:cxnSp>
          <p:nvCxnSpPr>
            <p:cNvPr id="35" name="מחבר ישר 34">
              <a:extLst>
                <a:ext uri="{FF2B5EF4-FFF2-40B4-BE49-F238E27FC236}">
                  <a16:creationId xmlns:a16="http://schemas.microsoft.com/office/drawing/2014/main" id="{C7950C26-E054-4386-8423-8467EDC9E8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600" y="3801534"/>
              <a:ext cx="423333" cy="320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מחבר ישר 35">
              <a:extLst>
                <a:ext uri="{FF2B5EF4-FFF2-40B4-BE49-F238E27FC236}">
                  <a16:creationId xmlns:a16="http://schemas.microsoft.com/office/drawing/2014/main" id="{85A40B95-7653-4EC0-AA53-7F54AAFC05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1777" y="3775727"/>
              <a:ext cx="533756" cy="8993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מחבר ישר 36">
              <a:extLst>
                <a:ext uri="{FF2B5EF4-FFF2-40B4-BE49-F238E27FC236}">
                  <a16:creationId xmlns:a16="http://schemas.microsoft.com/office/drawing/2014/main" id="{936083D4-410D-4268-A51C-9A66C5BD35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0533" y="4555067"/>
              <a:ext cx="0" cy="108373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מחבר ישר 37">
              <a:extLst>
                <a:ext uri="{FF2B5EF4-FFF2-40B4-BE49-F238E27FC236}">
                  <a16:creationId xmlns:a16="http://schemas.microsoft.com/office/drawing/2014/main" id="{524F3E46-42B1-4ED8-9128-A84B1C69A3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62800" y="4622801"/>
              <a:ext cx="152400" cy="8576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496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28" grpId="0"/>
      <p:bldP spid="29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6CBF642-F637-7E4C-A715-EB80757BD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7547" r="7547" b="75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0400EE9-7CEB-3EB2-CE86-B8538A87D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0" y="5034954"/>
            <a:ext cx="1926192" cy="1678539"/>
          </a:xfrm>
          <a:prstGeom prst="rect">
            <a:avLst/>
          </a:prstGeom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57864E4-5AC4-BB44-CCB3-B81F0F616912}"/>
              </a:ext>
            </a:extLst>
          </p:cNvPr>
          <p:cNvGrpSpPr/>
          <p:nvPr/>
        </p:nvGrpSpPr>
        <p:grpSpPr>
          <a:xfrm>
            <a:off x="1798849" y="1334994"/>
            <a:ext cx="8481760" cy="2805394"/>
            <a:chOff x="1798849" y="1334994"/>
            <a:chExt cx="8481760" cy="2805394"/>
          </a:xfrm>
        </p:grpSpPr>
        <p:pic>
          <p:nvPicPr>
            <p:cNvPr id="3" name="גרפיקה 2">
              <a:extLst>
                <a:ext uri="{FF2B5EF4-FFF2-40B4-BE49-F238E27FC236}">
                  <a16:creationId xmlns:a16="http://schemas.microsoft.com/office/drawing/2014/main" id="{28DC54A7-9F9D-E490-FB77-D2DFB529E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2906">
              <a:off x="1798849" y="1334994"/>
              <a:ext cx="8481760" cy="2805394"/>
            </a:xfrm>
            <a:prstGeom prst="rect">
              <a:avLst/>
            </a:prstGeom>
          </p:spPr>
        </p:pic>
        <p:sp>
          <p:nvSpPr>
            <p:cNvPr id="7" name="תיבת טקסט 6">
              <a:extLst>
                <a:ext uri="{FF2B5EF4-FFF2-40B4-BE49-F238E27FC236}">
                  <a16:creationId xmlns:a16="http://schemas.microsoft.com/office/drawing/2014/main" id="{AB425810-782E-2B9F-3198-83B342053F8C}"/>
                </a:ext>
              </a:extLst>
            </p:cNvPr>
            <p:cNvSpPr txBox="1"/>
            <p:nvPr/>
          </p:nvSpPr>
          <p:spPr>
            <a:xfrm>
              <a:off x="2282838" y="2112128"/>
              <a:ext cx="7513784" cy="1297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700"/>
                </a:lnSpc>
              </a:pPr>
              <a:r>
                <a:rPr lang="he-IL" sz="3800" dirty="0">
                  <a:solidFill>
                    <a:schemeClr val="bg1"/>
                  </a:solidFill>
                  <a:latin typeface="BN Zika" panose="02000000000000000000" pitchFamily="2" charset="-79"/>
                  <a:cs typeface="BN Zika" panose="02000000000000000000" pitchFamily="2" charset="-79"/>
                </a:rPr>
                <a:t>לעיתים קרובות יש התנגשות</a:t>
              </a:r>
            </a:p>
            <a:p>
              <a:pPr algn="ctr">
                <a:lnSpc>
                  <a:spcPts val="4700"/>
                </a:lnSpc>
                <a:spcAft>
                  <a:spcPts val="1200"/>
                </a:spcAft>
              </a:pPr>
              <a:r>
                <a:rPr lang="he-IL" sz="3800" dirty="0">
                  <a:solidFill>
                    <a:schemeClr val="bg1"/>
                  </a:solidFill>
                  <a:latin typeface="BN Zika" panose="02000000000000000000" pitchFamily="2" charset="-79"/>
                  <a:cs typeface="BN Zika" panose="02000000000000000000" pitchFamily="2" charset="-79"/>
                </a:rPr>
                <a:t>בין הרצון של המוח לרצון של הלב</a:t>
              </a:r>
            </a:p>
          </p:txBody>
        </p:sp>
      </p:grpSp>
      <p:pic>
        <p:nvPicPr>
          <p:cNvPr id="4" name="גרפיקה 3">
            <a:extLst>
              <a:ext uri="{FF2B5EF4-FFF2-40B4-BE49-F238E27FC236}">
                <a16:creationId xmlns:a16="http://schemas.microsoft.com/office/drawing/2014/main" id="{BCB3495B-E4AD-9DC0-DA29-17DBB709C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36" y="572326"/>
            <a:ext cx="3784600" cy="2674723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7B8FEA75-97CB-E373-1CB0-A3FEE7042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9456267" y="2593636"/>
            <a:ext cx="2693524" cy="2739493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8D945315-58C9-3F87-4139-BB52BCD3EDA2}"/>
              </a:ext>
            </a:extLst>
          </p:cNvPr>
          <p:cNvSpPr txBox="1"/>
          <p:nvPr/>
        </p:nvSpPr>
        <p:spPr>
          <a:xfrm>
            <a:off x="2339108" y="3963382"/>
            <a:ext cx="7513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כל אחד מהם מושך את האדם</a:t>
            </a:r>
          </a:p>
          <a:p>
            <a:pPr algn="ctr">
              <a:spcAft>
                <a:spcPts val="600"/>
              </a:spcAft>
            </a:pPr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להגיב בצורה אחרת.</a:t>
            </a:r>
          </a:p>
        </p:txBody>
      </p:sp>
    </p:spTree>
    <p:extLst>
      <p:ext uri="{BB962C8B-B14F-4D97-AF65-F5344CB8AC3E}">
        <p14:creationId xmlns:p14="http://schemas.microsoft.com/office/powerpoint/2010/main" val="322518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6CBF642-F637-7E4C-A715-EB80757BD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7547" r="7547" b="75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0400EE9-7CEB-3EB2-CE86-B8538A87D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26" y="-79708"/>
            <a:ext cx="1926192" cy="167853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CD71BD3-8C69-8D90-F813-92724703F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04" y="2504393"/>
            <a:ext cx="2001539" cy="4025074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6342691E-BFBF-F656-4ED9-1543C4763600}"/>
              </a:ext>
            </a:extLst>
          </p:cNvPr>
          <p:cNvSpPr txBox="1"/>
          <p:nvPr/>
        </p:nvSpPr>
        <p:spPr>
          <a:xfrm>
            <a:off x="1582412" y="457032"/>
            <a:ext cx="9230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סיפרתי לשרה משהו אישי,</a:t>
            </a:r>
            <a:br>
              <a:rPr lang="en-US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</a:br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ועכשיו התברר לי שדבורה יודעת על זה... </a:t>
            </a:r>
          </a:p>
        </p:txBody>
      </p: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E44E4DD7-7D3D-5DA5-79A8-1B65D8087A67}"/>
              </a:ext>
            </a:extLst>
          </p:cNvPr>
          <p:cNvGrpSpPr/>
          <p:nvPr/>
        </p:nvGrpSpPr>
        <p:grpSpPr>
          <a:xfrm flipH="1">
            <a:off x="9460186" y="1870442"/>
            <a:ext cx="2705100" cy="1670852"/>
            <a:chOff x="427745" y="3429000"/>
            <a:chExt cx="2846184" cy="1778000"/>
          </a:xfrm>
        </p:grpSpPr>
        <p:pic>
          <p:nvPicPr>
            <p:cNvPr id="13" name="גרפיקה 12">
              <a:extLst>
                <a:ext uri="{FF2B5EF4-FFF2-40B4-BE49-F238E27FC236}">
                  <a16:creationId xmlns:a16="http://schemas.microsoft.com/office/drawing/2014/main" id="{DB75944A-685F-70B3-FCA2-706A3E135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7745" y="3429000"/>
              <a:ext cx="2846184" cy="1778000"/>
            </a:xfrm>
            <a:prstGeom prst="rect">
              <a:avLst/>
            </a:prstGeom>
          </p:spPr>
        </p:pic>
        <p:sp>
          <p:nvSpPr>
            <p:cNvPr id="14" name="אליפסה 13">
              <a:extLst>
                <a:ext uri="{FF2B5EF4-FFF2-40B4-BE49-F238E27FC236}">
                  <a16:creationId xmlns:a16="http://schemas.microsoft.com/office/drawing/2014/main" id="{659827F4-6D27-E060-330C-D68DE951E620}"/>
                </a:ext>
              </a:extLst>
            </p:cNvPr>
            <p:cNvSpPr/>
            <p:nvPr/>
          </p:nvSpPr>
          <p:spPr>
            <a:xfrm rot="21424853">
              <a:off x="1741714" y="4474028"/>
              <a:ext cx="165100" cy="22315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80A0D5D9-56C3-A4E1-6116-AB58B959A8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85" y="1976406"/>
            <a:ext cx="4165015" cy="1574352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7D8FB2CA-0161-2393-930C-B93AD0EDC715}"/>
              </a:ext>
            </a:extLst>
          </p:cNvPr>
          <p:cNvSpPr txBox="1"/>
          <p:nvPr/>
        </p:nvSpPr>
        <p:spPr>
          <a:xfrm>
            <a:off x="7563285" y="3621002"/>
            <a:ext cx="40689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2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את לא מדברת </a:t>
            </a:r>
            <a:r>
              <a:rPr lang="he-IL" sz="3200" dirty="0" err="1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איתה</a:t>
            </a:r>
            <a:r>
              <a:rPr lang="he-IL" sz="32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 יותר לעולם! </a:t>
            </a:r>
            <a:br>
              <a:rPr lang="en-US" sz="32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</a:br>
            <a:r>
              <a:rPr lang="he-IL" sz="32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וגם מספרת לכולן שידעו לא להתקרב אליה ולא לדבר </a:t>
            </a:r>
            <a:r>
              <a:rPr lang="he-IL" sz="3200" dirty="0" err="1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איתה</a:t>
            </a:r>
            <a:r>
              <a:rPr lang="he-IL" sz="32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!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8220FA6-F0C6-17C7-8076-77A39CD25DDF}"/>
              </a:ext>
            </a:extLst>
          </p:cNvPr>
          <p:cNvSpPr txBox="1"/>
          <p:nvPr/>
        </p:nvSpPr>
        <p:spPr>
          <a:xfrm>
            <a:off x="727883" y="4205809"/>
            <a:ext cx="37338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רגע, נכון שזה מרתיח... אבל כדאי לדבר עם שרה, לבדוק מה היה בדיוק, לפני שעושים משהו שאולי נתחרט עליו...</a:t>
            </a:r>
          </a:p>
        </p:txBody>
      </p: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C5E29E06-9F13-8733-7D19-2F89E03F0E65}"/>
              </a:ext>
            </a:extLst>
          </p:cNvPr>
          <p:cNvGrpSpPr/>
          <p:nvPr/>
        </p:nvGrpSpPr>
        <p:grpSpPr>
          <a:xfrm>
            <a:off x="7536572" y="3091916"/>
            <a:ext cx="2487692" cy="541174"/>
            <a:chOff x="4016260" y="5338402"/>
            <a:chExt cx="1269116" cy="600983"/>
          </a:xfrm>
        </p:grpSpPr>
        <p:sp>
          <p:nvSpPr>
            <p:cNvPr id="19" name="מלבן 18">
              <a:extLst>
                <a:ext uri="{FF2B5EF4-FFF2-40B4-BE49-F238E27FC236}">
                  <a16:creationId xmlns:a16="http://schemas.microsoft.com/office/drawing/2014/main" id="{53F292C6-F6BD-5E27-DE6A-9FF751EDE716}"/>
                </a:ext>
              </a:extLst>
            </p:cNvPr>
            <p:cNvSpPr/>
            <p:nvPr/>
          </p:nvSpPr>
          <p:spPr>
            <a:xfrm>
              <a:off x="4054226" y="5338402"/>
              <a:ext cx="1231150" cy="544380"/>
            </a:xfrm>
            <a:prstGeom prst="rect">
              <a:avLst/>
            </a:prstGeom>
            <a:solidFill>
              <a:srgbClr val="513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600"/>
            </a:p>
          </p:txBody>
        </p:sp>
        <p:sp>
          <p:nvSpPr>
            <p:cNvPr id="20" name="תיבת טקסט 19">
              <a:extLst>
                <a:ext uri="{FF2B5EF4-FFF2-40B4-BE49-F238E27FC236}">
                  <a16:creationId xmlns:a16="http://schemas.microsoft.com/office/drawing/2014/main" id="{A96257D3-B55D-E2F4-5665-6750CCC591E6}"/>
                </a:ext>
              </a:extLst>
            </p:cNvPr>
            <p:cNvSpPr txBox="1"/>
            <p:nvPr/>
          </p:nvSpPr>
          <p:spPr>
            <a:xfrm>
              <a:off x="4016260" y="5338402"/>
              <a:ext cx="1213361" cy="6009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500"/>
                </a:lnSpc>
                <a:spcAft>
                  <a:spcPts val="600"/>
                </a:spcAft>
              </a:pPr>
              <a:r>
                <a:rPr lang="he-IL" sz="3000" dirty="0">
                  <a:solidFill>
                    <a:srgbClr val="F2F9FA"/>
                  </a:solidFill>
                  <a:latin typeface="BN Zika" panose="02000000000000000000" pitchFamily="2" charset="-79"/>
                  <a:cs typeface="BN Zika" panose="02000000000000000000" pitchFamily="2" charset="-79"/>
                </a:rPr>
                <a:t>הלב אומר לי:</a:t>
              </a:r>
            </a:p>
          </p:txBody>
        </p:sp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9A5194CE-0B58-A26B-EC59-3AFD8EF7C666}"/>
              </a:ext>
            </a:extLst>
          </p:cNvPr>
          <p:cNvGrpSpPr/>
          <p:nvPr/>
        </p:nvGrpSpPr>
        <p:grpSpPr>
          <a:xfrm>
            <a:off x="2171992" y="3698936"/>
            <a:ext cx="2713474" cy="541174"/>
            <a:chOff x="4054226" y="5338402"/>
            <a:chExt cx="1231150" cy="600983"/>
          </a:xfrm>
        </p:grpSpPr>
        <p:sp>
          <p:nvSpPr>
            <p:cNvPr id="22" name="מלבן 21">
              <a:extLst>
                <a:ext uri="{FF2B5EF4-FFF2-40B4-BE49-F238E27FC236}">
                  <a16:creationId xmlns:a16="http://schemas.microsoft.com/office/drawing/2014/main" id="{05DC811F-F67D-25B7-5E01-B1E129ED7810}"/>
                </a:ext>
              </a:extLst>
            </p:cNvPr>
            <p:cNvSpPr/>
            <p:nvPr/>
          </p:nvSpPr>
          <p:spPr>
            <a:xfrm>
              <a:off x="4054226" y="5338402"/>
              <a:ext cx="1231150" cy="544380"/>
            </a:xfrm>
            <a:prstGeom prst="rect">
              <a:avLst/>
            </a:prstGeom>
            <a:solidFill>
              <a:srgbClr val="513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600"/>
            </a:p>
          </p:txBody>
        </p:sp>
        <p:sp>
          <p:nvSpPr>
            <p:cNvPr id="23" name="תיבת טקסט 22">
              <a:extLst>
                <a:ext uri="{FF2B5EF4-FFF2-40B4-BE49-F238E27FC236}">
                  <a16:creationId xmlns:a16="http://schemas.microsoft.com/office/drawing/2014/main" id="{57D24162-844F-6BE2-F8E0-01753ADF5A60}"/>
                </a:ext>
              </a:extLst>
            </p:cNvPr>
            <p:cNvSpPr txBox="1"/>
            <p:nvPr/>
          </p:nvSpPr>
          <p:spPr>
            <a:xfrm>
              <a:off x="4109982" y="5338402"/>
              <a:ext cx="1175393" cy="6009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500"/>
                </a:lnSpc>
                <a:spcAft>
                  <a:spcPts val="600"/>
                </a:spcAft>
              </a:pPr>
              <a:r>
                <a:rPr lang="he-IL" sz="3000" dirty="0">
                  <a:solidFill>
                    <a:srgbClr val="F2F9FA"/>
                  </a:solidFill>
                  <a:latin typeface="BN Zika" panose="02000000000000000000" pitchFamily="2" charset="-79"/>
                  <a:cs typeface="BN Zika" panose="02000000000000000000" pitchFamily="2" charset="-79"/>
                </a:rPr>
                <a:t>המוח אומר לי: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4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5C3168F7-318D-B605-6AE4-2C201A6BD7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5874" r="3670" b="3494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EDA2E211-5A28-AAAE-EB27-D3AEB6C444FF}"/>
              </a:ext>
            </a:extLst>
          </p:cNvPr>
          <p:cNvGrpSpPr/>
          <p:nvPr/>
        </p:nvGrpSpPr>
        <p:grpSpPr>
          <a:xfrm>
            <a:off x="10141970" y="21772"/>
            <a:ext cx="1926192" cy="1678539"/>
            <a:chOff x="-99205" y="0"/>
            <a:chExt cx="2296306" cy="2001067"/>
          </a:xfrm>
        </p:grpSpPr>
        <p:sp>
          <p:nvSpPr>
            <p:cNvPr id="23" name="אליפסה 22">
              <a:extLst>
                <a:ext uri="{FF2B5EF4-FFF2-40B4-BE49-F238E27FC236}">
                  <a16:creationId xmlns:a16="http://schemas.microsoft.com/office/drawing/2014/main" id="{4F0F033B-00CE-696C-9038-201EBFBAEA87}"/>
                </a:ext>
              </a:extLst>
            </p:cNvPr>
            <p:cNvSpPr/>
            <p:nvPr/>
          </p:nvSpPr>
          <p:spPr>
            <a:xfrm>
              <a:off x="189148" y="140733"/>
              <a:ext cx="1728000" cy="1728000"/>
            </a:xfrm>
            <a:prstGeom prst="ellipse">
              <a:avLst/>
            </a:prstGeom>
            <a:solidFill>
              <a:srgbClr val="EAF6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3" name="תמונה 12">
              <a:extLst>
                <a:ext uri="{FF2B5EF4-FFF2-40B4-BE49-F238E27FC236}">
                  <a16:creationId xmlns:a16="http://schemas.microsoft.com/office/drawing/2014/main" id="{0F0E6227-6950-63F6-0045-BB890F92D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205" y="0"/>
              <a:ext cx="2296306" cy="2001067"/>
            </a:xfrm>
            <a:prstGeom prst="rect">
              <a:avLst/>
            </a:prstGeom>
          </p:spPr>
        </p:pic>
      </p:grp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B646B7CE-0CFE-1FC3-EE3E-E91F1073D98F}"/>
              </a:ext>
            </a:extLst>
          </p:cNvPr>
          <p:cNvSpPr txBox="1"/>
          <p:nvPr/>
        </p:nvSpPr>
        <p:spPr>
          <a:xfrm>
            <a:off x="1761959" y="4460151"/>
            <a:ext cx="7498241" cy="1794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he-IL" sz="3600" dirty="0">
                <a:solidFill>
                  <a:srgbClr val="E16927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הרגש</a:t>
            </a:r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 מציף את האדם,</a:t>
            </a:r>
          </a:p>
          <a:p>
            <a:pPr algn="ctr">
              <a:lnSpc>
                <a:spcPts val="4500"/>
              </a:lnSpc>
            </a:pPr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ובתוך רגע הוא מרגיש פחד, או כעס,</a:t>
            </a:r>
          </a:p>
          <a:p>
            <a:pPr algn="ctr">
              <a:lnSpc>
                <a:spcPts val="4500"/>
              </a:lnSpc>
            </a:pPr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או כל רגש אחר שמתאים למקרה.</a:t>
            </a:r>
            <a:r>
              <a:rPr lang="he-IL" sz="3600" dirty="0">
                <a:solidFill>
                  <a:srgbClr val="513894"/>
                </a:solidFill>
                <a:latin typeface="Omes v3 FM DemiBold" panose="00000700000000000000" pitchFamily="50" charset="-79"/>
                <a:cs typeface="Omes v3 FM DemiBold" panose="00000700000000000000" pitchFamily="50" charset="-79"/>
              </a:rPr>
              <a:t> 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01D7B6A9-ABA0-F50C-3679-517622516F47}"/>
              </a:ext>
            </a:extLst>
          </p:cNvPr>
          <p:cNvGrpSpPr/>
          <p:nvPr/>
        </p:nvGrpSpPr>
        <p:grpSpPr>
          <a:xfrm>
            <a:off x="2749351" y="2296256"/>
            <a:ext cx="7520141" cy="2373885"/>
            <a:chOff x="2749351" y="2296256"/>
            <a:chExt cx="7520141" cy="2373885"/>
          </a:xfrm>
        </p:grpSpPr>
        <p:pic>
          <p:nvPicPr>
            <p:cNvPr id="2" name="גרפיקה 1">
              <a:extLst>
                <a:ext uri="{FF2B5EF4-FFF2-40B4-BE49-F238E27FC236}">
                  <a16:creationId xmlns:a16="http://schemas.microsoft.com/office/drawing/2014/main" id="{6B4CBBF7-242C-1905-6F1C-D8DDC44D8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40000" flipH="1">
              <a:off x="3092346" y="2296256"/>
              <a:ext cx="7177146" cy="2373885"/>
            </a:xfrm>
            <a:prstGeom prst="rect">
              <a:avLst/>
            </a:prstGeom>
          </p:spPr>
        </p:pic>
        <p:sp>
          <p:nvSpPr>
            <p:cNvPr id="4" name="תיבת טקסט 3">
              <a:extLst>
                <a:ext uri="{FF2B5EF4-FFF2-40B4-BE49-F238E27FC236}">
                  <a16:creationId xmlns:a16="http://schemas.microsoft.com/office/drawing/2014/main" id="{C767C3A4-E046-6460-22AD-B0FFAB725A47}"/>
                </a:ext>
              </a:extLst>
            </p:cNvPr>
            <p:cNvSpPr txBox="1"/>
            <p:nvPr/>
          </p:nvSpPr>
          <p:spPr>
            <a:xfrm>
              <a:off x="2749351" y="2882900"/>
              <a:ext cx="7069260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4500"/>
                </a:lnSpc>
                <a:spcAft>
                  <a:spcPts val="1200"/>
                </a:spcAft>
              </a:pPr>
              <a:r>
                <a:rPr lang="he-IL" sz="3600" dirty="0">
                  <a:solidFill>
                    <a:schemeClr val="bg1"/>
                  </a:solidFill>
                  <a:latin typeface="BN Zika" panose="02000000000000000000" pitchFamily="2" charset="-79"/>
                  <a:cs typeface="BN Zika" panose="02000000000000000000" pitchFamily="2" charset="-79"/>
                </a:rPr>
                <a:t>לצד של הלב יש </a:t>
              </a:r>
              <a:r>
                <a:rPr lang="he-IL" sz="3600" dirty="0" err="1">
                  <a:solidFill>
                    <a:schemeClr val="bg1"/>
                  </a:solidFill>
                  <a:latin typeface="BN Zika" panose="02000000000000000000" pitchFamily="2" charset="-79"/>
                  <a:cs typeface="BN Zika" panose="02000000000000000000" pitchFamily="2" charset="-79"/>
                </a:rPr>
                <a:t>כח</a:t>
              </a:r>
              <a:r>
                <a:rPr lang="he-IL" sz="3600" dirty="0">
                  <a:solidFill>
                    <a:schemeClr val="bg1"/>
                  </a:solidFill>
                  <a:latin typeface="BN Zika" panose="02000000000000000000" pitchFamily="2" charset="-79"/>
                  <a:cs typeface="BN Zika" panose="02000000000000000000" pitchFamily="2" charset="-79"/>
                </a:rPr>
                <a:t> מאוד חזק למשוך אליו את האדם.</a:t>
              </a:r>
            </a:p>
          </p:txBody>
        </p:sp>
      </p:grpSp>
      <p:pic>
        <p:nvPicPr>
          <p:cNvPr id="20" name="גרפיקה 19">
            <a:extLst>
              <a:ext uri="{FF2B5EF4-FFF2-40B4-BE49-F238E27FC236}">
                <a16:creationId xmlns:a16="http://schemas.microsoft.com/office/drawing/2014/main" id="{6AADA901-8D52-1F24-D588-AC6ABF30D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397" y="317622"/>
            <a:ext cx="5590524" cy="349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4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5C3168F7-318D-B605-6AE4-2C201A6BD7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5874" r="3670" b="3494"/>
          <a:stretch/>
        </p:blipFill>
        <p:spPr>
          <a:xfrm flipH="1">
            <a:off x="-1" y="1"/>
            <a:ext cx="12192000" cy="6858000"/>
          </a:xfrm>
          <a:prstGeom prst="rect">
            <a:avLst/>
          </a:prstGeom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BBF9AB9E-608D-B587-4F05-8DB316107156}"/>
              </a:ext>
            </a:extLst>
          </p:cNvPr>
          <p:cNvGrpSpPr/>
          <p:nvPr/>
        </p:nvGrpSpPr>
        <p:grpSpPr>
          <a:xfrm>
            <a:off x="159770" y="21772"/>
            <a:ext cx="1926192" cy="1678539"/>
            <a:chOff x="-99205" y="0"/>
            <a:chExt cx="2296306" cy="2001067"/>
          </a:xfrm>
        </p:grpSpPr>
        <p:sp>
          <p:nvSpPr>
            <p:cNvPr id="3" name="אליפסה 2">
              <a:extLst>
                <a:ext uri="{FF2B5EF4-FFF2-40B4-BE49-F238E27FC236}">
                  <a16:creationId xmlns:a16="http://schemas.microsoft.com/office/drawing/2014/main" id="{B4520EBB-E606-5B23-C73C-4E452D5D8389}"/>
                </a:ext>
              </a:extLst>
            </p:cNvPr>
            <p:cNvSpPr/>
            <p:nvPr/>
          </p:nvSpPr>
          <p:spPr>
            <a:xfrm>
              <a:off x="189148" y="140733"/>
              <a:ext cx="1728000" cy="1728000"/>
            </a:xfrm>
            <a:prstGeom prst="ellipse">
              <a:avLst/>
            </a:prstGeom>
            <a:solidFill>
              <a:srgbClr val="EAF6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94EF7473-4DF8-FCFB-B562-830DD65BD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205" y="0"/>
              <a:ext cx="2296306" cy="2001067"/>
            </a:xfrm>
            <a:prstGeom prst="rect">
              <a:avLst/>
            </a:prstGeom>
          </p:spPr>
        </p:pic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21B2FBF-8C20-B0CF-3E93-DBE1261318DF}"/>
              </a:ext>
            </a:extLst>
          </p:cNvPr>
          <p:cNvSpPr txBox="1"/>
          <p:nvPr/>
        </p:nvSpPr>
        <p:spPr>
          <a:xfrm>
            <a:off x="2386847" y="4585913"/>
            <a:ext cx="9318637" cy="1836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400"/>
              </a:lnSpc>
              <a:spcAft>
                <a:spcPts val="600"/>
              </a:spcAft>
            </a:pPr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לאדם יש מעלה מיוחדת על פני כל בעלי החיים והיא, היכולת </a:t>
            </a:r>
            <a:r>
              <a:rPr lang="he-IL" sz="3600" dirty="0">
                <a:solidFill>
                  <a:srgbClr val="E16927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לעצור ולהפעיל את המחשבה</a:t>
            </a:r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. </a:t>
            </a:r>
          </a:p>
          <a:p>
            <a:pPr algn="just">
              <a:lnSpc>
                <a:spcPts val="4400"/>
              </a:lnSpc>
              <a:spcAft>
                <a:spcPts val="600"/>
              </a:spcAft>
            </a:pPr>
            <a:r>
              <a:rPr lang="he-IL" sz="3600" dirty="0">
                <a:solidFill>
                  <a:srgbClr val="513894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המוח מכניס לתמונה שיקולים חשובים נוספים</a:t>
            </a:r>
            <a:endParaRPr lang="he-IL" sz="3600" dirty="0">
              <a:solidFill>
                <a:srgbClr val="513894"/>
              </a:solidFill>
              <a:latin typeface="Omes v3 FM DemiBold" panose="00000700000000000000" pitchFamily="50" charset="-79"/>
              <a:cs typeface="Omes v3 FM DemiBold" panose="00000700000000000000" pitchFamily="50" charset="-79"/>
            </a:endParaRPr>
          </a:p>
        </p:txBody>
      </p:sp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01D671DD-5A59-7950-C4A0-C97DD50AE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5806" y="1800422"/>
            <a:ext cx="6700721" cy="2532835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2CD33585-6C53-2DE1-C573-C731E819188E}"/>
              </a:ext>
            </a:extLst>
          </p:cNvPr>
          <p:cNvGrpSpPr/>
          <p:nvPr/>
        </p:nvGrpSpPr>
        <p:grpSpPr>
          <a:xfrm>
            <a:off x="3228034" y="287339"/>
            <a:ext cx="7636265" cy="1525119"/>
            <a:chOff x="3228034" y="287339"/>
            <a:chExt cx="7636265" cy="1525119"/>
          </a:xfrm>
        </p:grpSpPr>
        <p:pic>
          <p:nvPicPr>
            <p:cNvPr id="8" name="גרפיקה 7">
              <a:extLst>
                <a:ext uri="{FF2B5EF4-FFF2-40B4-BE49-F238E27FC236}">
                  <a16:creationId xmlns:a16="http://schemas.microsoft.com/office/drawing/2014/main" id="{EC1A5D71-AFDB-21A5-F3CF-E458D4895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1180000" flipH="1">
              <a:off x="3228034" y="287339"/>
              <a:ext cx="7636265" cy="1525119"/>
            </a:xfrm>
            <a:prstGeom prst="rect">
              <a:avLst/>
            </a:prstGeom>
          </p:spPr>
        </p:pic>
        <p:sp>
          <p:nvSpPr>
            <p:cNvPr id="9" name="תיבת טקסט 8">
              <a:extLst>
                <a:ext uri="{FF2B5EF4-FFF2-40B4-BE49-F238E27FC236}">
                  <a16:creationId xmlns:a16="http://schemas.microsoft.com/office/drawing/2014/main" id="{9D0C4B71-1906-BAC9-C6D9-E68DF6E88192}"/>
                </a:ext>
              </a:extLst>
            </p:cNvPr>
            <p:cNvSpPr txBox="1"/>
            <p:nvPr/>
          </p:nvSpPr>
          <p:spPr>
            <a:xfrm>
              <a:off x="3511536" y="743215"/>
              <a:ext cx="7069260" cy="642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4500"/>
                </a:lnSpc>
                <a:spcAft>
                  <a:spcPts val="1200"/>
                </a:spcAft>
              </a:pPr>
              <a:r>
                <a:rPr lang="he-IL" sz="3600" dirty="0">
                  <a:solidFill>
                    <a:schemeClr val="bg1"/>
                  </a:solidFill>
                  <a:latin typeface="BN Zika" panose="02000000000000000000" pitchFamily="2" charset="-79"/>
                  <a:cs typeface="BN Zika" panose="02000000000000000000" pitchFamily="2" charset="-79"/>
                </a:rPr>
                <a:t>אבל אז נכנס לתמונה הצד של המוח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907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6CBF642-F637-7E4C-A715-EB80757BD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7547" r="7547" b="75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0400EE9-7CEB-3EB2-CE86-B8538A87D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26" y="-79708"/>
            <a:ext cx="1926192" cy="1678539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5003D33D-B6F1-E531-D240-522AA7FBE7AE}"/>
              </a:ext>
            </a:extLst>
          </p:cNvPr>
          <p:cNvSpPr txBox="1"/>
          <p:nvPr/>
        </p:nvSpPr>
        <p:spPr>
          <a:xfrm>
            <a:off x="3534383" y="320099"/>
            <a:ext cx="5123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rgbClr val="E16927"/>
                </a:solidFill>
                <a:latin typeface="BN Zika" panose="02000000000000000000" pitchFamily="2" charset="-79"/>
                <a:cs typeface="BN Zika" panose="02000000000000000000" pitchFamily="2" charset="-79"/>
              </a:rPr>
              <a:t>ואז את צריכה להכריע.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6342691E-BFBF-F656-4ED9-1543C4763600}"/>
              </a:ext>
            </a:extLst>
          </p:cNvPr>
          <p:cNvSpPr txBox="1"/>
          <p:nvPr/>
        </p:nvSpPr>
        <p:spPr>
          <a:xfrm>
            <a:off x="1480838" y="848260"/>
            <a:ext cx="92303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400" b="1" dirty="0">
                <a:solidFill>
                  <a:srgbClr val="513894"/>
                </a:solidFill>
                <a:latin typeface="Omes v3 FM" panose="00000500000000000000" pitchFamily="50" charset="-79"/>
                <a:cs typeface="Kapriza" pitchFamily="2" charset="-79"/>
              </a:rPr>
              <a:t>בקולו של מי, את רוצה לשמוע?</a:t>
            </a:r>
          </a:p>
          <a:p>
            <a:pPr algn="ctr"/>
            <a:r>
              <a:rPr lang="he-IL" sz="4400" b="1" dirty="0">
                <a:solidFill>
                  <a:srgbClr val="513894"/>
                </a:solidFill>
                <a:latin typeface="Omes v3 FM" panose="00000500000000000000" pitchFamily="50" charset="-79"/>
                <a:cs typeface="Kapriza" pitchFamily="2" charset="-79"/>
              </a:rPr>
              <a:t>מיהו "בעל הבית" על הנפש שלך - המוח או הלב?</a:t>
            </a:r>
          </a:p>
        </p:txBody>
      </p:sp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80A0D5D9-56C3-A4E1-6116-AB58B959A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7899" y="2874743"/>
            <a:ext cx="3618902" cy="1367923"/>
          </a:xfrm>
          <a:prstGeom prst="rect">
            <a:avLst/>
          </a:prstGeom>
        </p:spPr>
      </p:pic>
      <p:pic>
        <p:nvPicPr>
          <p:cNvPr id="7" name="גרפיקה 6">
            <a:extLst>
              <a:ext uri="{FF2B5EF4-FFF2-40B4-BE49-F238E27FC236}">
                <a16:creationId xmlns:a16="http://schemas.microsoft.com/office/drawing/2014/main" id="{86533FE8-6F5B-E6FC-5DBC-9F2DB4A50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6037" y="2439400"/>
            <a:ext cx="802625" cy="662087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1A69C688-E7BE-69A0-A5EC-9F648529A8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79645" y="3070675"/>
            <a:ext cx="2072534" cy="1294704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26BAF5EC-C166-39C8-151F-4DC9ABBB2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80320">
            <a:off x="2340548" y="2796585"/>
            <a:ext cx="678071" cy="559342"/>
          </a:xfrm>
          <a:prstGeom prst="rect">
            <a:avLst/>
          </a:prstGeom>
        </p:spPr>
      </p:pic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1B564BDD-419D-F81D-B7A9-E2EAD690CDA7}"/>
              </a:ext>
            </a:extLst>
          </p:cNvPr>
          <p:cNvGrpSpPr/>
          <p:nvPr/>
        </p:nvGrpSpPr>
        <p:grpSpPr>
          <a:xfrm>
            <a:off x="2079645" y="5378612"/>
            <a:ext cx="8207997" cy="1270875"/>
            <a:chOff x="5516469" y="5297453"/>
            <a:chExt cx="1191395" cy="1270875"/>
          </a:xfrm>
        </p:grpSpPr>
        <p:sp>
          <p:nvSpPr>
            <p:cNvPr id="25" name="מלבן 24">
              <a:extLst>
                <a:ext uri="{FF2B5EF4-FFF2-40B4-BE49-F238E27FC236}">
                  <a16:creationId xmlns:a16="http://schemas.microsoft.com/office/drawing/2014/main" id="{F1ABC048-8FBC-3749-B5AB-79FC198B32DB}"/>
                </a:ext>
              </a:extLst>
            </p:cNvPr>
            <p:cNvSpPr/>
            <p:nvPr/>
          </p:nvSpPr>
          <p:spPr>
            <a:xfrm>
              <a:off x="5516469" y="5297453"/>
              <a:ext cx="1191395" cy="1224000"/>
            </a:xfrm>
            <a:prstGeom prst="rect">
              <a:avLst/>
            </a:prstGeom>
            <a:solidFill>
              <a:srgbClr val="513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2B85A32D-1A13-1395-EC16-C96926989352}"/>
                </a:ext>
              </a:extLst>
            </p:cNvPr>
            <p:cNvSpPr txBox="1"/>
            <p:nvPr/>
          </p:nvSpPr>
          <p:spPr>
            <a:xfrm>
              <a:off x="5535113" y="5367999"/>
              <a:ext cx="115410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he-IL" sz="3600" dirty="0">
                  <a:solidFill>
                    <a:srgbClr val="F2F9FA"/>
                  </a:solidFill>
                  <a:latin typeface="BN Zika" panose="02000000000000000000" pitchFamily="2" charset="-79"/>
                  <a:cs typeface="BN Zika" panose="02000000000000000000" pitchFamily="2" charset="-79"/>
                </a:rPr>
                <a:t>את צריכה לבדוק על מי את הכי סומכת, שיוביל אותך בדרך ישרה וטובה.</a:t>
              </a:r>
            </a:p>
          </p:txBody>
        </p:sp>
      </p:grpSp>
      <p:pic>
        <p:nvPicPr>
          <p:cNvPr id="9" name="תמונה 8">
            <a:extLst>
              <a:ext uri="{FF2B5EF4-FFF2-40B4-BE49-F238E27FC236}">
                <a16:creationId xmlns:a16="http://schemas.microsoft.com/office/drawing/2014/main" id="{ACD71BD3-8C69-8D90-F813-92724703FC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748" y="2096698"/>
            <a:ext cx="1730504" cy="34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1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491</Words>
  <Application>Microsoft Office PowerPoint</Application>
  <PresentationFormat>מסך רחב</PresentationFormat>
  <Paragraphs>71</Paragraphs>
  <Slides>15</Slides>
  <Notes>0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25" baseType="lpstr">
      <vt:lpstr>Calibri Light</vt:lpstr>
      <vt:lpstr>Calibri</vt:lpstr>
      <vt:lpstr>Times New Roman</vt:lpstr>
      <vt:lpstr>Arial</vt:lpstr>
      <vt:lpstr>Kapriza</vt:lpstr>
      <vt:lpstr>Omes v3 FM DemiBold</vt:lpstr>
      <vt:lpstr>FbSfaradi Medium</vt:lpstr>
      <vt:lpstr>Omes v3 FM</vt:lpstr>
      <vt:lpstr>BN Zika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IMOE001</dc:creator>
  <cp:lastModifiedBy>IMOE001</cp:lastModifiedBy>
  <cp:revision>25</cp:revision>
  <dcterms:created xsi:type="dcterms:W3CDTF">2022-12-07T07:30:35Z</dcterms:created>
  <dcterms:modified xsi:type="dcterms:W3CDTF">2022-12-07T14:21:58Z</dcterms:modified>
</cp:coreProperties>
</file>