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embedTrueTypeFonts="1">
  <p:sldMasterIdLst>
    <p:sldMasterId id="2147483648" r:id="rId1"/>
  </p:sldMasterIdLst>
  <p:sldIdLst>
    <p:sldId id="268" r:id="rId2"/>
    <p:sldId id="272" r:id="rId3"/>
    <p:sldId id="273" r:id="rId4"/>
    <p:sldId id="264" r:id="rId5"/>
    <p:sldId id="265" r:id="rId6"/>
    <p:sldId id="266" r:id="rId7"/>
    <p:sldId id="269" r:id="rId8"/>
    <p:sldId id="275" r:id="rId9"/>
    <p:sldId id="276" r:id="rId10"/>
    <p:sldId id="277" r:id="rId11"/>
    <p:sldId id="279" r:id="rId12"/>
    <p:sldId id="274" r:id="rId13"/>
    <p:sldId id="278" r:id="rId14"/>
    <p:sldId id="280" r:id="rId15"/>
  </p:sldIdLst>
  <p:sldSz cx="12192000" cy="6858000"/>
  <p:notesSz cx="6858000" cy="9144000"/>
  <p:embeddedFontLst>
    <p:embeddedFont>
      <p:font typeface="BN Zika" panose="02000000000000000000" pitchFamily="2" charset="-79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David" panose="020E0502060401010101" pitchFamily="34" charset="-79"/>
      <p:regular r:id="rId23"/>
      <p:bold r:id="rId24"/>
    </p:embeddedFont>
    <p:embeddedFont>
      <p:font typeface="FbSfaradi Medium" panose="02020603050405020304" pitchFamily="18" charset="-79"/>
      <p:regular r:id="rId25"/>
    </p:embeddedFont>
    <p:embeddedFont>
      <p:font typeface="Kapriza" pitchFamily="2" charset="-79"/>
      <p:regular r:id="rId26"/>
    </p:embeddedFont>
    <p:embeddedFont>
      <p:font typeface="NS_Komic" pitchFamily="2" charset="-79"/>
      <p:bold r:id="rId27"/>
    </p:embeddedFont>
  </p:embeddedFontLst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00B0163-9211-45ED-A213-56B89FB8D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937B8D99-3964-4B58-B71D-4662FF4D3D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668186B5-8FFF-4D81-A61A-9B7B808B6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7B20-C3B0-4828-92B1-4EBC73D43E7D}" type="datetimeFigureOut">
              <a:rPr lang="he-IL" smtClean="0"/>
              <a:t>י"ב/כסלו/תשפ"ג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222D7891-C0F3-4737-A278-76B1DD805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082A103-6F10-42F1-A520-05843735B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7ADAA-AA2C-49D4-92C9-D8A17386B6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18399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C32F344-DE88-487B-89C7-C24E24CBF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D3BBB0A2-0F5F-402E-8F8D-DE19E51C2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9BB4E3B-83F4-4E65-978D-E66F309BE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7B20-C3B0-4828-92B1-4EBC73D43E7D}" type="datetimeFigureOut">
              <a:rPr lang="he-IL" smtClean="0"/>
              <a:t>י"ב/כסלו/תשפ"ג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74199E42-70C0-42E7-91E1-F155DEF6A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7BAD3B75-C53A-4506-BD31-9668D6D2C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7ADAA-AA2C-49D4-92C9-D8A17386B6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15394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2030310F-6381-42CE-B35B-E174B27D78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A00CF645-46EA-475C-A86A-E3684C2EBD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1453ECA-9E5D-4FA5-989F-FF2AFFCBA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7B20-C3B0-4828-92B1-4EBC73D43E7D}" type="datetimeFigureOut">
              <a:rPr lang="he-IL" smtClean="0"/>
              <a:t>י"ב/כסלו/תשפ"ג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8DA0CBED-A425-4BC2-9F85-FADB84BBB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12A9C76-1464-4F56-A3B2-71852F16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7ADAA-AA2C-49D4-92C9-D8A17386B6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89580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A03B885-09D0-4295-B9B0-F3F09AF961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C8144E5-C977-4435-8E44-3BF581D09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FC7A327-D31F-460D-9215-DB8F76485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7B20-C3B0-4828-92B1-4EBC73D43E7D}" type="datetimeFigureOut">
              <a:rPr lang="he-IL" smtClean="0"/>
              <a:t>י"ב/כסלו/תשפ"ג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21A16E6-2049-4678-BA8F-9AFECC02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1A2BA680-734B-47FE-BA79-F61B0FF07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7ADAA-AA2C-49D4-92C9-D8A17386B6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92107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6FD149E6-5E27-4A8E-BD5F-618BBA114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8A21E4D1-8771-44DA-8DB7-DFC003A174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ED1DDCC5-8F9D-4DCF-9430-AD7D9EEED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7B20-C3B0-4828-92B1-4EBC73D43E7D}" type="datetimeFigureOut">
              <a:rPr lang="he-IL" smtClean="0"/>
              <a:t>י"ב/כסלו/תשפ"ג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6E5190D0-3191-470E-A1BE-A1DA1A3FE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8238781A-957D-482D-AB83-6CE09B2BB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7ADAA-AA2C-49D4-92C9-D8A17386B6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1517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7BD2B117-5D51-425C-A100-B3C288F1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39C762A0-F3D5-467B-92C4-50A5A56F8E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3B22B3FA-867C-47CD-B69A-3364EE4345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2409CAB2-9FE4-4D23-A0E5-DAB5092E4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7B20-C3B0-4828-92B1-4EBC73D43E7D}" type="datetimeFigureOut">
              <a:rPr lang="he-IL" smtClean="0"/>
              <a:t>י"ב/כסלו/תשפ"ג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EB387F0F-E0D3-4187-B104-F73553D5A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40358782-6CE7-4B3C-97C6-3C421376A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7ADAA-AA2C-49D4-92C9-D8A17386B6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09304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417AC5CF-E826-45FF-A073-4EFA6C4B5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79341B5C-A518-4E56-9761-27CE9FFF0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6AD3F112-0ED1-4873-BFE3-363E69348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2F5459E2-41C1-4040-90FF-76EFAF57BB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5ADC3C5-1D78-4997-A350-5166EA7CEC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595FF300-77BB-4739-B7B2-647BB4452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7B20-C3B0-4828-92B1-4EBC73D43E7D}" type="datetimeFigureOut">
              <a:rPr lang="he-IL" smtClean="0"/>
              <a:t>י"ב/כסלו/תשפ"ג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960F0CAE-2CBA-416F-BE42-A86F76673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A86212D6-D60B-44A8-A5AB-0A69BA4BC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7ADAA-AA2C-49D4-92C9-D8A17386B6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86814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1ECA8F4-78D0-497F-B235-3CA4ECF45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95645F2B-BF2F-4483-A027-477AA1D779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7B20-C3B0-4828-92B1-4EBC73D43E7D}" type="datetimeFigureOut">
              <a:rPr lang="he-IL" smtClean="0"/>
              <a:t>י"ב/כסלו/תשפ"ג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4D0FA747-9C71-4088-BF10-A46D70BCD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6874A0FD-0110-484B-ADDB-028F21729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7ADAA-AA2C-49D4-92C9-D8A17386B6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4523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760014BA-6114-4B79-A4B9-B825574D89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7B20-C3B0-4828-92B1-4EBC73D43E7D}" type="datetimeFigureOut">
              <a:rPr lang="he-IL" smtClean="0"/>
              <a:t>י"ב/כסלו/תשפ"ג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51BE8672-1ECC-4B3E-BBB1-D08AB569D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26B4A5B3-D915-4921-BB76-FA1780732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7ADAA-AA2C-49D4-92C9-D8A17386B6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80935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DB92B0C-CA92-4983-97F5-EFF055187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5E4E3820-1291-4895-B25D-042E7CA26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F493E575-917E-49EA-91F7-134B106AB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CD4A6C19-A3BA-4B84-8214-858F8906A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7B20-C3B0-4828-92B1-4EBC73D43E7D}" type="datetimeFigureOut">
              <a:rPr lang="he-IL" smtClean="0"/>
              <a:t>י"ב/כסלו/תשפ"ג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488BC5A1-C9E1-484D-8BB1-D32E14A96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EBE8FFB3-0584-4B60-84DA-AF8EA025E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7ADAA-AA2C-49D4-92C9-D8A17386B6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87504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279B07E-3BF1-4748-A6A7-AEB4E2804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227E35ED-D955-4C7D-B531-F5FCB14E98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E6E9278B-8FEF-418D-B165-9B76DAADB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7CF9D1BD-3643-419F-8C78-EBAF8B12A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D57B20-C3B0-4828-92B1-4EBC73D43E7D}" type="datetimeFigureOut">
              <a:rPr lang="he-IL" smtClean="0"/>
              <a:t>י"ב/כסלו/תשפ"ג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98CD3822-64A8-435A-8337-22C593550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5201D068-5F50-4EA3-BB39-9E2028F34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37ADAA-AA2C-49D4-92C9-D8A17386B6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926640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93FB7A13-2025-460D-B5D9-E6592110D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923251E-6D3B-49EC-B6AA-B1C6C43FD8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ערוך סגנונות טקסט של תבנית בסיס</a:t>
            </a:r>
          </a:p>
          <a:p>
            <a:pPr lvl="1"/>
            <a:r>
              <a:rPr lang="he-IL"/>
              <a:t>רמה שניה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10A68AA0-C7A0-4F04-B45F-B9B0673486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D57B20-C3B0-4828-92B1-4EBC73D43E7D}" type="datetimeFigureOut">
              <a:rPr lang="he-IL" smtClean="0"/>
              <a:t>י"ב/כסלו/תשפ"ג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4E4C99AB-7D72-44F8-A7F1-9791297AD8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6AD96082-B28A-45EE-864F-BD0ED0BBE5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7ADAA-AA2C-49D4-92C9-D8A17386B60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108492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media" Target="../media/media6.mp3"/><Relationship Id="rId7" Type="http://schemas.openxmlformats.org/officeDocument/2006/relationships/image" Target="../media/image17.png"/><Relationship Id="rId12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jpeg"/><Relationship Id="rId11" Type="http://schemas.openxmlformats.org/officeDocument/2006/relationships/image" Target="../media/image19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1.wdp"/><Relationship Id="rId4" Type="http://schemas.openxmlformats.org/officeDocument/2006/relationships/audio" Target="../media/media6.mp3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11.png"/><Relationship Id="rId4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g"/><Relationship Id="rId3" Type="http://schemas.microsoft.com/office/2007/relationships/media" Target="../media/media3.wav"/><Relationship Id="rId7" Type="http://schemas.openxmlformats.org/officeDocument/2006/relationships/image" Target="../media/image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wav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5.jpeg"/><Relationship Id="rId5" Type="http://schemas.openxmlformats.org/officeDocument/2006/relationships/image" Target="../media/image2.png"/><Relationship Id="rId4" Type="http://schemas.openxmlformats.org/officeDocument/2006/relationships/image" Target="../media/image3.jpe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microsoft.com/office/2007/relationships/hdphoto" Target="../media/hdphoto2.wdp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2ADC5A94-E3D1-4354-B17E-07C9CBDCE6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הורדת המנון שבוע החסידות מי בראש">
            <a:hlinkClick r:id="" action="ppaction://media"/>
            <a:extLst>
              <a:ext uri="{FF2B5EF4-FFF2-40B4-BE49-F238E27FC236}">
                <a16:creationId xmlns:a16="http://schemas.microsoft.com/office/drawing/2014/main" id="{CF53E802-6BF5-43B7-B6C6-2169B5F7FA9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19016.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4960" y="177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17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F0CA68A-C79C-4D18-A164-4D73B93DBA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8"/>
          <a:stretch/>
        </p:blipFill>
        <p:spPr>
          <a:xfrm>
            <a:off x="10782300" y="0"/>
            <a:ext cx="1409700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B8FB406-410D-4ED2-800C-A2B7B77FC1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9103"/>
          <a:stretch/>
        </p:blipFill>
        <p:spPr>
          <a:xfrm>
            <a:off x="0" y="0"/>
            <a:ext cx="2997200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C0483C3B-8C5D-4045-9BD7-05E863C32FF3}"/>
              </a:ext>
            </a:extLst>
          </p:cNvPr>
          <p:cNvSpPr txBox="1">
            <a:spLocks/>
          </p:cNvSpPr>
          <p:nvPr/>
        </p:nvSpPr>
        <p:spPr>
          <a:xfrm>
            <a:off x="2739478" y="599088"/>
            <a:ext cx="8505934" cy="822873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800" dirty="0">
                <a:latin typeface="BN Zika" panose="02000000000000000000" pitchFamily="2" charset="-79"/>
                <a:cs typeface="BN Zika" panose="02000000000000000000" pitchFamily="2" charset="-79"/>
              </a:rPr>
              <a:t>וככה זה נשמע מתוך הלב שלי...</a:t>
            </a: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F28E3DCA-F503-4C8A-A3CD-6ECD07A512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7" b="98602" l="1200" r="97067">
                        <a14:foregroundMark x1="2867" y1="89547" x2="24600" y2="88881"/>
                        <a14:foregroundMark x1="24600" y1="88881" x2="57667" y2="90679"/>
                        <a14:foregroundMark x1="57667" y1="90679" x2="92800" y2="85220"/>
                        <a14:foregroundMark x1="92800" y1="85220" x2="97133" y2="87017"/>
                        <a14:foregroundMark x1="97533" y1="89547" x2="65733" y2="91478"/>
                        <a14:foregroundMark x1="65733" y1="91478" x2="50467" y2="98469"/>
                        <a14:foregroundMark x1="50467" y1="98469" x2="17600" y2="98469"/>
                        <a14:foregroundMark x1="17600" y1="98469" x2="9400" y2="93742"/>
                        <a14:foregroundMark x1="9400" y1="93742" x2="5933" y2="85419"/>
                        <a14:foregroundMark x1="9867" y1="93609" x2="69533" y2="95872"/>
                        <a14:foregroundMark x1="69533" y1="95872" x2="90333" y2="93209"/>
                        <a14:foregroundMark x1="94667" y1="94075" x2="82733" y2="98602"/>
                        <a14:foregroundMark x1="82733" y1="98602" x2="61200" y2="96538"/>
                        <a14:foregroundMark x1="6800" y1="97537" x2="5933" y2="92810"/>
                        <a14:foregroundMark x1="1200" y1="87683" x2="4733" y2="87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33" y="1672484"/>
            <a:ext cx="5095578" cy="5102372"/>
          </a:xfrm>
          <a:prstGeom prst="rect">
            <a:avLst/>
          </a:prstGeom>
        </p:spPr>
      </p:pic>
      <p:pic>
        <p:nvPicPr>
          <p:cNvPr id="23" name="תמונה 22">
            <a:extLst>
              <a:ext uri="{FF2B5EF4-FFF2-40B4-BE49-F238E27FC236}">
                <a16:creationId xmlns:a16="http://schemas.microsoft.com/office/drawing/2014/main" id="{17EA8C46-E576-4BF5-8A86-67C2F1587DB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8990" b="96554" l="3272" r="294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544" r="74738"/>
          <a:stretch/>
        </p:blipFill>
        <p:spPr>
          <a:xfrm rot="21105754">
            <a:off x="226485" y="1531356"/>
            <a:ext cx="6357819" cy="3952880"/>
          </a:xfrm>
          <a:prstGeom prst="rect">
            <a:avLst/>
          </a:prstGeom>
        </p:spPr>
      </p:pic>
      <p:pic>
        <p:nvPicPr>
          <p:cNvPr id="24" name="תמונה 23">
            <a:extLst>
              <a:ext uri="{FF2B5EF4-FFF2-40B4-BE49-F238E27FC236}">
                <a16:creationId xmlns:a16="http://schemas.microsoft.com/office/drawing/2014/main" id="{51CC52E4-EBC4-491A-8AA2-BB772B14272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rgbClr val="ED7D31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951" b="36872" l="3213" r="29381">
                        <a14:foregroundMark x1="29089" y1="32181" x2="29089" y2="32181"/>
                        <a14:foregroundMark x1="27629" y1="32840" x2="27629" y2="32840"/>
                        <a14:foregroundMark x1="8178" y1="35638" x2="8178" y2="35638"/>
                        <a14:foregroundMark x1="7769" y1="36872" x2="7769" y2="36872"/>
                        <a14:foregroundMark x1="7301" y1="34239" x2="7301" y2="34239"/>
                        <a14:foregroundMark x1="5432" y1="10288" x2="5432" y2="10288"/>
                        <a14:foregroundMark x1="6893" y1="8971" x2="6893" y2="8971"/>
                        <a14:foregroundMark x1="24065" y1="5432" x2="24065" y2="5432"/>
                        <a14:foregroundMark x1="24591" y1="6914" x2="24591" y2="6914"/>
                        <a14:backgroundMark x1="24416" y1="6173" x2="24416" y2="6173"/>
                        <a14:backgroundMark x1="24474" y1="5761" x2="24474" y2="5761"/>
                        <a14:backgroundMark x1="24883" y1="5761" x2="24124" y2="65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278" b="60441"/>
          <a:stretch/>
        </p:blipFill>
        <p:spPr>
          <a:xfrm rot="1046258">
            <a:off x="7690404" y="892651"/>
            <a:ext cx="4968417" cy="4136531"/>
          </a:xfrm>
          <a:prstGeom prst="rect">
            <a:avLst/>
          </a:prstGeom>
        </p:spPr>
      </p:pic>
      <p:sp>
        <p:nvSpPr>
          <p:cNvPr id="25" name="מלבן 24">
            <a:extLst>
              <a:ext uri="{FF2B5EF4-FFF2-40B4-BE49-F238E27FC236}">
                <a16:creationId xmlns:a16="http://schemas.microsoft.com/office/drawing/2014/main" id="{3B2BD66B-0D75-47B6-B33A-39FF148B29F2}"/>
              </a:ext>
            </a:extLst>
          </p:cNvPr>
          <p:cNvSpPr/>
          <p:nvPr/>
        </p:nvSpPr>
        <p:spPr>
          <a:xfrm rot="396507">
            <a:off x="8690627" y="2411469"/>
            <a:ext cx="34396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/>
            <a:r>
              <a:rPr lang="he-IL" sz="28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אוף, כל הזמן נותנים לי </a:t>
            </a:r>
            <a:b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</a:br>
            <a:r>
              <a:rPr lang="he-IL" sz="28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את התפקיד הכי מעצבן, </a:t>
            </a:r>
            <a:b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</a:br>
            <a:r>
              <a:rPr lang="he-IL" sz="28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ואני שונאת לשטוף את הכלים. </a:t>
            </a:r>
            <a:br>
              <a:rPr lang="en-US" sz="28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</a:br>
            <a:r>
              <a:rPr lang="he-IL" sz="28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לא בא לי!</a:t>
            </a:r>
          </a:p>
        </p:txBody>
      </p:sp>
      <p:sp>
        <p:nvSpPr>
          <p:cNvPr id="26" name="מלבן 25">
            <a:extLst>
              <a:ext uri="{FF2B5EF4-FFF2-40B4-BE49-F238E27FC236}">
                <a16:creationId xmlns:a16="http://schemas.microsoft.com/office/drawing/2014/main" id="{4B538B24-4F4A-4946-92E4-79C83EA63185}"/>
              </a:ext>
            </a:extLst>
          </p:cNvPr>
          <p:cNvSpPr/>
          <p:nvPr/>
        </p:nvSpPr>
        <p:spPr>
          <a:xfrm rot="20950249">
            <a:off x="1998374" y="2599855"/>
            <a:ext cx="343967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e-IL" sz="2800" b="1" dirty="0">
                <a:solidFill>
                  <a:srgbClr val="202122"/>
                </a:solidFill>
                <a:latin typeface="David" panose="020E0502060401010101" pitchFamily="34" charset="-79"/>
                <a:cs typeface="Kapriza" pitchFamily="2" charset="-79"/>
              </a:rPr>
              <a:t>איזה כיף שאני יכולה לעזור בבית, סומכים עליי, גדלתי. ועוד מעט יהיה ממש כיף להיכנס למטבח נקי ומצוחצח</a:t>
            </a:r>
            <a:endParaRPr lang="he-IL" sz="2800" b="1" i="0" dirty="0">
              <a:solidFill>
                <a:srgbClr val="202122"/>
              </a:solidFill>
              <a:effectLst/>
              <a:latin typeface="David" panose="020E0502060401010101" pitchFamily="34" charset="-79"/>
              <a:cs typeface="Kapriza" pitchFamily="2" charset="-79"/>
            </a:endParaRPr>
          </a:p>
        </p:txBody>
      </p:sp>
      <p:pic>
        <p:nvPicPr>
          <p:cNvPr id="27" name="6aa2b16c-3c94-4f00-a7f6-e7e6d642a700">
            <a:hlinkClick r:id="" action="ppaction://media"/>
            <a:extLst>
              <a:ext uri="{FF2B5EF4-FFF2-40B4-BE49-F238E27FC236}">
                <a16:creationId xmlns:a16="http://schemas.microsoft.com/office/drawing/2014/main" id="{B53EE63F-E086-4519-BAB0-8060E4698F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7539" y="2292897"/>
            <a:ext cx="406400" cy="406400"/>
          </a:xfrm>
          <a:prstGeom prst="rect">
            <a:avLst/>
          </a:prstGeom>
        </p:spPr>
      </p:pic>
      <p:pic>
        <p:nvPicPr>
          <p:cNvPr id="28" name="ac95754e-18f2-47a9-8e07-e9dc1ee22c44">
            <a:hlinkClick r:id="" action="ppaction://media"/>
            <a:extLst>
              <a:ext uri="{FF2B5EF4-FFF2-40B4-BE49-F238E27FC236}">
                <a16:creationId xmlns:a16="http://schemas.microsoft.com/office/drawing/2014/main" id="{D995E66D-1A4A-47FB-B2D2-F4557CDB08D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57539" y="27900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82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99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24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2B0BD24F-3845-4D23-8474-60D6F22CC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כותרת 1">
            <a:extLst>
              <a:ext uri="{FF2B5EF4-FFF2-40B4-BE49-F238E27FC236}">
                <a16:creationId xmlns:a16="http://schemas.microsoft.com/office/drawing/2014/main" id="{8DD07931-2548-435D-BF6A-DD995593F51D}"/>
              </a:ext>
            </a:extLst>
          </p:cNvPr>
          <p:cNvSpPr txBox="1">
            <a:spLocks/>
          </p:cNvSpPr>
          <p:nvPr/>
        </p:nvSpPr>
        <p:spPr>
          <a:xfrm>
            <a:off x="2651760" y="977483"/>
            <a:ext cx="7239000" cy="838200"/>
          </a:xfrm>
          <a:prstGeom prst="rect">
            <a:avLst/>
          </a:prstGeom>
        </p:spPr>
        <p:txBody>
          <a:bodyPr vert="horz" lIns="91440" tIns="45720" rIns="91440" bIns="45720" rtlCol="1" anchor="b">
            <a:normAutofit fontScale="77500" lnSpcReduction="200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5800" dirty="0">
                <a:latin typeface="BN Zika" panose="02000000000000000000" pitchFamily="2" charset="-79"/>
                <a:cs typeface="BN Zika" panose="02000000000000000000" pitchFamily="2" charset="-79"/>
              </a:rPr>
              <a:t>לב – קבל צו גיוס לעבודת ה'!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B33522-D9B5-4CF6-A53C-05FC2AED1DC3}"/>
              </a:ext>
            </a:extLst>
          </p:cNvPr>
          <p:cNvSpPr txBox="1"/>
          <p:nvPr/>
        </p:nvSpPr>
        <p:spPr>
          <a:xfrm>
            <a:off x="2407920" y="2105461"/>
            <a:ext cx="7894320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יש מצוות שמקיימים עם הידיים,</a:t>
            </a:r>
          </a:p>
          <a:p>
            <a:pPr algn="ctr"/>
            <a:r>
              <a:rPr lang="he-IL" sz="40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 - עזרה לזולת, הדלקת נרות שבת – </a:t>
            </a:r>
          </a:p>
          <a:p>
            <a:pPr algn="ctr"/>
            <a:r>
              <a:rPr lang="he-IL" sz="48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יש מצוות שמקיימים עם הרגליים,</a:t>
            </a:r>
          </a:p>
          <a:p>
            <a:pPr algn="ctr"/>
            <a:r>
              <a:rPr lang="he-IL" sz="48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 </a:t>
            </a:r>
            <a:r>
              <a:rPr lang="he-IL" sz="40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- לכרוע בתפילה, לקום בפני מבוגר - </a:t>
            </a:r>
            <a:endParaRPr lang="he-IL" sz="4800" dirty="0">
              <a:solidFill>
                <a:srgbClr val="202122"/>
              </a:solidFill>
              <a:latin typeface="FbSfaradi Medium" panose="02020603050405020304" pitchFamily="18" charset="-79"/>
              <a:cs typeface="FbSfaradi Medium" panose="02020603050405020304" pitchFamily="18" charset="-79"/>
            </a:endParaRPr>
          </a:p>
          <a:p>
            <a:pPr algn="ctr"/>
            <a:r>
              <a:rPr lang="he-IL" sz="60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ויש מצוות שמקיימים עם הלב!</a:t>
            </a:r>
            <a:endParaRPr lang="he-IL" sz="4000" dirty="0">
              <a:solidFill>
                <a:srgbClr val="202122"/>
              </a:solidFill>
              <a:latin typeface="FbSfaradi Medium" panose="02020603050405020304" pitchFamily="18" charset="-79"/>
              <a:cs typeface="FbSfaradi Medium" panose="02020603050405020304" pitchFamily="18" charset="-79"/>
            </a:endParaRPr>
          </a:p>
        </p:txBody>
      </p:sp>
      <p:grpSp>
        <p:nvGrpSpPr>
          <p:cNvPr id="6" name="קבוצה 5">
            <a:extLst>
              <a:ext uri="{FF2B5EF4-FFF2-40B4-BE49-F238E27FC236}">
                <a16:creationId xmlns:a16="http://schemas.microsoft.com/office/drawing/2014/main" id="{1A88F14B-0245-44F8-830F-D8487D32AF9D}"/>
              </a:ext>
            </a:extLst>
          </p:cNvPr>
          <p:cNvGrpSpPr/>
          <p:nvPr/>
        </p:nvGrpSpPr>
        <p:grpSpPr>
          <a:xfrm>
            <a:off x="9784080" y="2267149"/>
            <a:ext cx="588100" cy="526017"/>
            <a:chOff x="7242159" y="5453946"/>
            <a:chExt cx="1158747" cy="1135797"/>
          </a:xfrm>
        </p:grpSpPr>
        <p:sp>
          <p:nvSpPr>
            <p:cNvPr id="7" name="אליפסה 6">
              <a:extLst>
                <a:ext uri="{FF2B5EF4-FFF2-40B4-BE49-F238E27FC236}">
                  <a16:creationId xmlns:a16="http://schemas.microsoft.com/office/drawing/2014/main" id="{BBF6E1D9-C9F6-4A3B-8C15-E2F6A8B7983D}"/>
                </a:ext>
              </a:extLst>
            </p:cNvPr>
            <p:cNvSpPr/>
            <p:nvPr/>
          </p:nvSpPr>
          <p:spPr>
            <a:xfrm>
              <a:off x="7242159" y="5453946"/>
              <a:ext cx="1158747" cy="1135797"/>
            </a:xfrm>
            <a:prstGeom prst="ellipse">
              <a:avLst/>
            </a:prstGeom>
            <a:solidFill>
              <a:srgbClr val="53668F"/>
            </a:solidFill>
            <a:ln>
              <a:solidFill>
                <a:srgbClr val="5366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8" name="תמונה 7">
              <a:extLst>
                <a:ext uri="{FF2B5EF4-FFF2-40B4-BE49-F238E27FC236}">
                  <a16:creationId xmlns:a16="http://schemas.microsoft.com/office/drawing/2014/main" id="{6C35E5F7-050E-4FB9-B50A-74E3354057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948" b="61276" l="2459" r="13956">
                          <a14:foregroundMark x1="8326" y1="39172" x2="8385" y2="38948"/>
                        </a14:backgroundRemoval>
                      </a14:imgEffect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2" t="36561" r="84583" b="35947"/>
            <a:stretch/>
          </p:blipFill>
          <p:spPr>
            <a:xfrm>
              <a:off x="7288453" y="5487301"/>
              <a:ext cx="1046653" cy="1059891"/>
            </a:xfrm>
            <a:prstGeom prst="rect">
              <a:avLst/>
            </a:prstGeom>
          </p:spPr>
        </p:pic>
      </p:grpSp>
      <p:grpSp>
        <p:nvGrpSpPr>
          <p:cNvPr id="12" name="קבוצה 11">
            <a:extLst>
              <a:ext uri="{FF2B5EF4-FFF2-40B4-BE49-F238E27FC236}">
                <a16:creationId xmlns:a16="http://schemas.microsoft.com/office/drawing/2014/main" id="{E9FC0F46-73DA-4303-97A7-E835198B80DC}"/>
              </a:ext>
            </a:extLst>
          </p:cNvPr>
          <p:cNvGrpSpPr/>
          <p:nvPr/>
        </p:nvGrpSpPr>
        <p:grpSpPr>
          <a:xfrm>
            <a:off x="9890760" y="3538818"/>
            <a:ext cx="588100" cy="526017"/>
            <a:chOff x="3701297" y="5697465"/>
            <a:chExt cx="1158747" cy="1135797"/>
          </a:xfrm>
        </p:grpSpPr>
        <p:sp>
          <p:nvSpPr>
            <p:cNvPr id="13" name="אליפסה 12">
              <a:extLst>
                <a:ext uri="{FF2B5EF4-FFF2-40B4-BE49-F238E27FC236}">
                  <a16:creationId xmlns:a16="http://schemas.microsoft.com/office/drawing/2014/main" id="{2E4C958E-E977-4C17-A435-B1FE040CFAC1}"/>
                </a:ext>
              </a:extLst>
            </p:cNvPr>
            <p:cNvSpPr/>
            <p:nvPr/>
          </p:nvSpPr>
          <p:spPr>
            <a:xfrm>
              <a:off x="3701297" y="5697465"/>
              <a:ext cx="1158747" cy="1135797"/>
            </a:xfrm>
            <a:prstGeom prst="ellipse">
              <a:avLst/>
            </a:prstGeom>
            <a:solidFill>
              <a:srgbClr val="F7A82A"/>
            </a:solidFill>
            <a:ln>
              <a:solidFill>
                <a:srgbClr val="F7A8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2EE545D6-D801-4997-A75D-91301A942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8278" b="99380" l="37195" r="60000">
                          <a14:foregroundMark x1="55475" y1="68525" x2="55566" y2="69269"/>
                          <a14:foregroundMark x1="51855" y1="93309" x2="55294" y2="98513"/>
                          <a14:foregroundMark x1="55294" y1="98513" x2="60000" y2="95539"/>
                          <a14:foregroundMark x1="60000" y1="95539" x2="59910" y2="94672"/>
                          <a14:foregroundMark x1="60090" y1="97150" x2="54932" y2="98513"/>
                          <a14:foregroundMark x1="54932" y1="98513" x2="53665" y2="96902"/>
                          <a14:foregroundMark x1="39457" y1="91326" x2="40543" y2="83767"/>
                          <a14:foregroundMark x1="44343" y1="83024" x2="45611" y2="82776"/>
                          <a14:foregroundMark x1="42445" y1="83395" x2="44343" y2="83024"/>
                          <a14:foregroundMark x1="40543" y1="83767" x2="42445" y2="83395"/>
                          <a14:foregroundMark x1="45611" y1="82776" x2="49050" y2="68278"/>
                          <a14:foregroundMark x1="42624" y1="77695" x2="43529" y2="78315"/>
                          <a14:foregroundMark x1="37919" y1="86741" x2="39548" y2="92565"/>
                          <a14:foregroundMark x1="37195" y1="90458" x2="37557" y2="86865"/>
                          <a14:foregroundMark x1="37195" y1="90335" x2="37376" y2="87608"/>
                          <a14:foregroundMark x1="37376" y1="89591" x2="37376" y2="88724"/>
                          <a14:foregroundMark x1="60543" y1="96530" x2="55837" y2="99380"/>
                          <a14:foregroundMark x1="55837" y1="99380" x2="53575" y2="97398"/>
                          <a14:backgroundMark x1="43348" y1="83395" x2="43348" y2="83395"/>
                          <a14:backgroundMark x1="43529" y1="83271" x2="43529" y2="83271"/>
                          <a14:backgroundMark x1="43620" y1="83271" x2="43620" y2="83271"/>
                          <a14:backgroundMark x1="43167" y1="83024" x2="43167" y2="830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71" t="66384" r="37925" b="-221"/>
            <a:stretch/>
          </p:blipFill>
          <p:spPr>
            <a:xfrm>
              <a:off x="3842498" y="5788258"/>
              <a:ext cx="876344" cy="849109"/>
            </a:xfrm>
            <a:prstGeom prst="rect">
              <a:avLst/>
            </a:prstGeom>
          </p:spPr>
        </p:pic>
      </p:grp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9D2A9915-02A8-49F8-956A-F338C0368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78" y="4421967"/>
            <a:ext cx="1974992" cy="1720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7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uiExpand="1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תמונה 4">
            <a:extLst>
              <a:ext uri="{FF2B5EF4-FFF2-40B4-BE49-F238E27FC236}">
                <a16:creationId xmlns:a16="http://schemas.microsoft.com/office/drawing/2014/main" id="{2B0BD24F-3845-4D23-8474-60D6F22CC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כותרת 1">
            <a:extLst>
              <a:ext uri="{FF2B5EF4-FFF2-40B4-BE49-F238E27FC236}">
                <a16:creationId xmlns:a16="http://schemas.microsoft.com/office/drawing/2014/main" id="{8DD07931-2548-435D-BF6A-DD995593F51D}"/>
              </a:ext>
            </a:extLst>
          </p:cNvPr>
          <p:cNvSpPr txBox="1">
            <a:spLocks/>
          </p:cNvSpPr>
          <p:nvPr/>
        </p:nvSpPr>
        <p:spPr>
          <a:xfrm>
            <a:off x="2743200" y="1011549"/>
            <a:ext cx="7239000" cy="838200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000" dirty="0">
                <a:latin typeface="BN Zika" panose="02000000000000000000" pitchFamily="2" charset="-79"/>
                <a:cs typeface="BN Zika" panose="02000000000000000000" pitchFamily="2" charset="-79"/>
              </a:rPr>
              <a:t>מן המקורות</a:t>
            </a:r>
            <a:br>
              <a:rPr lang="en-US" sz="4000" dirty="0">
                <a:latin typeface="BN Zika" panose="02000000000000000000" pitchFamily="2" charset="-79"/>
                <a:cs typeface="BN Zika" panose="02000000000000000000" pitchFamily="2" charset="-79"/>
              </a:rPr>
            </a:br>
            <a:br>
              <a:rPr lang="en-US" sz="1600" dirty="0">
                <a:latin typeface="BN Zika" panose="02000000000000000000" pitchFamily="2" charset="-79"/>
                <a:cs typeface="BN Zika" panose="02000000000000000000" pitchFamily="2" charset="-79"/>
              </a:rPr>
            </a:br>
            <a:r>
              <a:rPr lang="he-IL" sz="4400" dirty="0">
                <a:latin typeface="BN Zika" panose="02000000000000000000" pitchFamily="2" charset="-79"/>
                <a:cs typeface="BN Zika" panose="02000000000000000000" pitchFamily="2" charset="-79"/>
              </a:rPr>
              <a:t>לב – קבל צו גיוס לעבודת ה'!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5A75230-A53B-4DDB-A49D-EA1043ACCD61}"/>
              </a:ext>
            </a:extLst>
          </p:cNvPr>
          <p:cNvSpPr txBox="1"/>
          <p:nvPr/>
        </p:nvSpPr>
        <p:spPr>
          <a:xfrm>
            <a:off x="969320" y="2465059"/>
            <a:ext cx="9958070" cy="270843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dirty="0" err="1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וְאָהַבְתּ</a:t>
            </a:r>
            <a:r>
              <a:rPr lang="he-IL" sz="36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 אֵת ה' </a:t>
            </a:r>
            <a:r>
              <a:rPr lang="he-IL" sz="3600" dirty="0" err="1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אֱלֹקיך</a:t>
            </a:r>
            <a:r>
              <a:rPr lang="he-IL" sz="36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ָ </a:t>
            </a:r>
            <a:r>
              <a:rPr lang="he-IL" sz="3600" dirty="0" err="1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בְּכָל־לְבָבְך</a:t>
            </a:r>
            <a:r>
              <a:rPr lang="he-IL" sz="36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ָ... </a:t>
            </a:r>
            <a:r>
              <a:rPr lang="he-IL" sz="24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(דברים ו, ה)</a:t>
            </a:r>
          </a:p>
          <a:p>
            <a:pPr algn="ctr"/>
            <a:endParaRPr lang="he-IL" sz="1400" dirty="0">
              <a:solidFill>
                <a:srgbClr val="202122"/>
              </a:solidFill>
              <a:latin typeface="FbSfaradi Medium" panose="02020603050405020304" pitchFamily="18" charset="-79"/>
              <a:cs typeface="FbSfaradi Medium" panose="02020603050405020304" pitchFamily="18" charset="-79"/>
            </a:endParaRPr>
          </a:p>
          <a:p>
            <a:pPr algn="ctr"/>
            <a:r>
              <a:rPr lang="he-IL" sz="3600" dirty="0" err="1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לֹֽא־תִקֹּם</a:t>
            </a:r>
            <a:r>
              <a:rPr lang="he-IL" sz="36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 </a:t>
            </a:r>
            <a:r>
              <a:rPr lang="he-IL" sz="3600" dirty="0" err="1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וְלֹא־תִטֹּר</a:t>
            </a:r>
            <a:r>
              <a:rPr lang="he-IL" sz="36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... וְאָֽהַבְתָּ לְרֵעֲךָ כָּמוֹךָ </a:t>
            </a:r>
            <a:r>
              <a:rPr lang="he-IL" sz="24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(ויקרא </a:t>
            </a:r>
            <a:r>
              <a:rPr lang="he-IL" sz="2400" dirty="0" err="1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יט</a:t>
            </a:r>
            <a:r>
              <a:rPr lang="he-IL" sz="24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, </a:t>
            </a:r>
            <a:r>
              <a:rPr lang="he-IL" sz="2400" dirty="0" err="1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יח</a:t>
            </a:r>
            <a:r>
              <a:rPr lang="he-IL" sz="24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)</a:t>
            </a:r>
            <a:endParaRPr lang="he-IL" sz="3600" dirty="0">
              <a:solidFill>
                <a:srgbClr val="202122"/>
              </a:solidFill>
              <a:latin typeface="FbSfaradi Medium" panose="02020603050405020304" pitchFamily="18" charset="-79"/>
              <a:cs typeface="FbSfaradi Medium" panose="02020603050405020304" pitchFamily="18" charset="-79"/>
            </a:endParaRPr>
          </a:p>
          <a:p>
            <a:pPr algn="ctr"/>
            <a:endParaRPr lang="he-IL" sz="1100" dirty="0">
              <a:solidFill>
                <a:srgbClr val="202122"/>
              </a:solidFill>
              <a:latin typeface="FbSfaradi Medium" panose="02020603050405020304" pitchFamily="18" charset="-79"/>
              <a:cs typeface="FbSfaradi Medium" panose="02020603050405020304" pitchFamily="18" charset="-79"/>
            </a:endParaRPr>
          </a:p>
          <a:p>
            <a:pPr algn="ctr"/>
            <a:r>
              <a:rPr lang="he-IL" sz="36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ועוד דבר מעניין כתוב בספר הזוהר:</a:t>
            </a:r>
          </a:p>
          <a:p>
            <a:pPr algn="ctr"/>
            <a:r>
              <a:rPr lang="he-IL" sz="36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רחמנא </a:t>
            </a:r>
            <a:r>
              <a:rPr lang="he-IL" sz="3600" dirty="0" err="1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ליבא</a:t>
            </a:r>
            <a:r>
              <a:rPr lang="he-IL" sz="36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 בעי [=הקב"ה רוצה את הלב]. </a:t>
            </a:r>
            <a:r>
              <a:rPr lang="he-IL" sz="24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(זוהר תרומה, </a:t>
            </a:r>
            <a:r>
              <a:rPr lang="he-IL" sz="2400" dirty="0" err="1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קסב</a:t>
            </a:r>
            <a:r>
              <a:rPr lang="he-IL" sz="24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, ב)</a:t>
            </a:r>
            <a:endParaRPr lang="he-IL" sz="3600" dirty="0">
              <a:solidFill>
                <a:srgbClr val="202122"/>
              </a:solidFill>
              <a:latin typeface="FbSfaradi Medium" panose="02020603050405020304" pitchFamily="18" charset="-79"/>
              <a:cs typeface="FbSfaradi Medium" panose="02020603050405020304" pitchFamily="18" charset="-79"/>
            </a:endParaRPr>
          </a:p>
        </p:txBody>
      </p:sp>
      <p:pic>
        <p:nvPicPr>
          <p:cNvPr id="6" name="תמונה 5">
            <a:extLst>
              <a:ext uri="{FF2B5EF4-FFF2-40B4-BE49-F238E27FC236}">
                <a16:creationId xmlns:a16="http://schemas.microsoft.com/office/drawing/2014/main" id="{3EA357AE-F210-4CF7-AC99-0E4105A3B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608" y="2473388"/>
            <a:ext cx="826987" cy="720472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5F74623-35B6-4739-99A9-FD29F4F811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7560" y="3242829"/>
            <a:ext cx="826987" cy="720472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DD39966A-7EC4-427D-9FD2-DD914E4BFA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1053" y="4461349"/>
            <a:ext cx="826987" cy="720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2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6" presetClass="entr" presetSubtype="0" fill="hold" grpId="0" nodeType="afterEffect">
                                  <p:stCondLst>
                                    <p:cond delay="2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4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900"/>
                            </p:stCondLst>
                            <p:childTnLst>
                              <p:par>
                                <p:cTn id="29" presetID="56" presetClass="entr" presetSubtype="0" fill="hold" grpId="0" nodeType="afterEffect">
                                  <p:stCondLst>
                                    <p:cond delay="15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 advAuto="50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F0CA68A-C79C-4D18-A164-4D73B93DBA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8"/>
          <a:stretch/>
        </p:blipFill>
        <p:spPr>
          <a:xfrm>
            <a:off x="10782300" y="0"/>
            <a:ext cx="1409700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B8FB406-410D-4ED2-800C-A2B7B77FC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9103"/>
          <a:stretch/>
        </p:blipFill>
        <p:spPr>
          <a:xfrm>
            <a:off x="0" y="0"/>
            <a:ext cx="2997200" cy="6858000"/>
          </a:xfrm>
          <a:prstGeom prst="rect">
            <a:avLst/>
          </a:prstGeom>
        </p:spPr>
      </p:pic>
      <p:sp>
        <p:nvSpPr>
          <p:cNvPr id="7" name="כותרת 1">
            <a:extLst>
              <a:ext uri="{FF2B5EF4-FFF2-40B4-BE49-F238E27FC236}">
                <a16:creationId xmlns:a16="http://schemas.microsoft.com/office/drawing/2014/main" id="{932CA705-023E-4696-A0C7-C60C06660CBD}"/>
              </a:ext>
            </a:extLst>
          </p:cNvPr>
          <p:cNvSpPr txBox="1">
            <a:spLocks/>
          </p:cNvSpPr>
          <p:nvPr/>
        </p:nvSpPr>
        <p:spPr>
          <a:xfrm>
            <a:off x="2743200" y="1011549"/>
            <a:ext cx="7239000" cy="838200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000" dirty="0">
                <a:latin typeface="BN Zika" panose="02000000000000000000" pitchFamily="2" charset="-79"/>
                <a:cs typeface="BN Zika" panose="02000000000000000000" pitchFamily="2" charset="-79"/>
              </a:rPr>
              <a:t>מן המקורות</a:t>
            </a:r>
            <a:br>
              <a:rPr lang="en-US" sz="4000" dirty="0">
                <a:latin typeface="BN Zika" panose="02000000000000000000" pitchFamily="2" charset="-79"/>
                <a:cs typeface="BN Zika" panose="02000000000000000000" pitchFamily="2" charset="-79"/>
              </a:rPr>
            </a:br>
            <a:br>
              <a:rPr lang="en-US" sz="1600" dirty="0">
                <a:latin typeface="BN Zika" panose="02000000000000000000" pitchFamily="2" charset="-79"/>
                <a:cs typeface="BN Zika" panose="02000000000000000000" pitchFamily="2" charset="-79"/>
              </a:rPr>
            </a:br>
            <a:r>
              <a:rPr lang="he-IL" sz="4400" dirty="0">
                <a:latin typeface="BN Zika" panose="02000000000000000000" pitchFamily="2" charset="-79"/>
                <a:cs typeface="BN Zika" panose="02000000000000000000" pitchFamily="2" charset="-79"/>
              </a:rPr>
              <a:t>לב – קבל צו גיוס לעבודת ה'!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0457CE-B2CE-42F8-8C5D-730AE2F31A99}"/>
              </a:ext>
            </a:extLst>
          </p:cNvPr>
          <p:cNvSpPr txBox="1"/>
          <p:nvPr/>
        </p:nvSpPr>
        <p:spPr>
          <a:xfrm>
            <a:off x="1740167" y="1849749"/>
            <a:ext cx="10142220" cy="456278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dirty="0">
                <a:cs typeface="Kapriza" pitchFamily="2" charset="-79"/>
              </a:rPr>
              <a:t>ללב יש תפקיד מרכזי בעבודת השם.</a:t>
            </a:r>
          </a:p>
          <a:p>
            <a:pPr algn="ctr"/>
            <a:endParaRPr lang="he-IL" dirty="0">
              <a:solidFill>
                <a:srgbClr val="202122"/>
              </a:solidFill>
              <a:latin typeface="FbSfaradi Medium" panose="02020603050405020304" pitchFamily="18" charset="-79"/>
              <a:cs typeface="Kapriza" pitchFamily="2" charset="-79"/>
            </a:endParaRPr>
          </a:p>
          <a:p>
            <a:pPr algn="ctr"/>
            <a:r>
              <a:rPr lang="he-IL" sz="32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"...לעורר את האהבה כרשפי אש בחלל הימני שבליבו, </a:t>
            </a:r>
            <a:br>
              <a:rPr lang="en-US" sz="32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</a:br>
            <a:r>
              <a:rPr lang="he-IL" sz="32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לדבקה בו בקיום התורה ומצוותיה מאהבה, </a:t>
            </a:r>
            <a:br>
              <a:rPr lang="en-US" sz="32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</a:br>
            <a:r>
              <a:rPr lang="he-IL" sz="3200" dirty="0">
                <a:solidFill>
                  <a:srgbClr val="202122"/>
                </a:solidFill>
                <a:latin typeface="FbSfaradi Medium" panose="02020603050405020304" pitchFamily="18" charset="-79"/>
                <a:cs typeface="FbSfaradi Medium" panose="02020603050405020304" pitchFamily="18" charset="-79"/>
              </a:rPr>
              <a:t>שזהו עניין המבואר בקריאת שמע דאורייתא…"(תניא, פרק י"ב)</a:t>
            </a:r>
            <a:endParaRPr lang="he-IL" sz="5400" dirty="0">
              <a:solidFill>
                <a:srgbClr val="202122"/>
              </a:solidFill>
              <a:latin typeface="FbSfaradi Medium" panose="02020603050405020304" pitchFamily="18" charset="-79"/>
              <a:cs typeface="FbSfaradi Medium" panose="02020603050405020304" pitchFamily="18" charset="-79"/>
            </a:endParaRPr>
          </a:p>
          <a:p>
            <a:pPr algn="ctr"/>
            <a:endParaRPr lang="he-IL" dirty="0">
              <a:solidFill>
                <a:srgbClr val="202122"/>
              </a:solidFill>
              <a:latin typeface="FbSfaradi Medium" panose="02020603050405020304" pitchFamily="18" charset="-79"/>
              <a:cs typeface="FbSfaradi Medium" panose="02020603050405020304" pitchFamily="18" charset="-79"/>
            </a:endParaRPr>
          </a:p>
          <a:p>
            <a:pPr algn="ctr"/>
            <a:r>
              <a:rPr lang="he-IL" sz="4000" dirty="0">
                <a:cs typeface="Kapriza" pitchFamily="2" charset="-79"/>
              </a:rPr>
              <a:t>כדי לקיים את מצוות השם ברצון ובשמחה, אנחנו מוכרחים את הרגש שבלב.</a:t>
            </a:r>
          </a:p>
          <a:p>
            <a:pPr algn="ctr"/>
            <a:r>
              <a:rPr lang="he-IL" sz="4000" dirty="0">
                <a:cs typeface="Kapriza" pitchFamily="2" charset="-79"/>
              </a:rPr>
              <a:t>בנוסף, יש מצוות יסודיות שתלויות רק בלב. כמו למשל אהבת השם ויראת השם.</a:t>
            </a:r>
            <a:endParaRPr lang="he-IL" sz="4000" b="0" dirty="0">
              <a:effectLst/>
              <a:cs typeface="Kapriza" pitchFamily="2" charset="-79"/>
            </a:endParaRPr>
          </a:p>
          <a:p>
            <a:br>
              <a:rPr lang="he-IL" dirty="0"/>
            </a:b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52390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CEA6591-500B-4C62-B758-CFA784C2B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מלבן 7">
            <a:extLst>
              <a:ext uri="{FF2B5EF4-FFF2-40B4-BE49-F238E27FC236}">
                <a16:creationId xmlns:a16="http://schemas.microsoft.com/office/drawing/2014/main" id="{F0D65C6F-BDD4-45EA-9D18-5C31A93F7974}"/>
              </a:ext>
            </a:extLst>
          </p:cNvPr>
          <p:cNvSpPr/>
          <p:nvPr/>
        </p:nvSpPr>
        <p:spPr>
          <a:xfrm>
            <a:off x="2988604" y="4072383"/>
            <a:ext cx="7171396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/>
            <a:r>
              <a:rPr lang="he-IL" sz="96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עכשיו תורכן!</a:t>
            </a:r>
            <a:br>
              <a:rPr lang="en-US" sz="96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</a:br>
            <a:r>
              <a:rPr lang="he-IL" sz="28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המחישו סיטואציות שונות בהן הלב מפעיל אותנו. </a:t>
            </a:r>
            <a:r>
              <a:rPr lang="he-IL" sz="2800" b="1" dirty="0">
                <a:cs typeface="Kapriza" pitchFamily="2" charset="-79"/>
              </a:rPr>
              <a:t>מתי השימוש בלב מוסיף ומקדם אותנו בעבודת ה', ומתי חסר בעבודת ה'?</a:t>
            </a:r>
            <a:endParaRPr lang="he-IL" sz="2000" b="1" dirty="0">
              <a:solidFill>
                <a:srgbClr val="000000"/>
              </a:solidFill>
              <a:latin typeface="Arial" panose="020B0604020202020204" pitchFamily="34" charset="0"/>
              <a:cs typeface="Kapriza" pitchFamily="2" charset="-79"/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C974DDD2-0206-4DEA-9F66-9C29EB711A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5894" y="740355"/>
            <a:ext cx="4748382" cy="413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723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F0CA68A-C79C-4D18-A164-4D73B93DBA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8"/>
          <a:stretch/>
        </p:blipFill>
        <p:spPr>
          <a:xfrm>
            <a:off x="10782300" y="0"/>
            <a:ext cx="1409700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B8FB406-410D-4ED2-800C-A2B7B77FC17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9103"/>
          <a:stretch/>
        </p:blipFill>
        <p:spPr>
          <a:xfrm>
            <a:off x="0" y="0"/>
            <a:ext cx="2997200" cy="6858000"/>
          </a:xfrm>
          <a:prstGeom prst="rect">
            <a:avLst/>
          </a:prstGeom>
        </p:spPr>
      </p:pic>
      <p:sp>
        <p:nvSpPr>
          <p:cNvPr id="23" name="כותרת 1">
            <a:extLst>
              <a:ext uri="{FF2B5EF4-FFF2-40B4-BE49-F238E27FC236}">
                <a16:creationId xmlns:a16="http://schemas.microsoft.com/office/drawing/2014/main" id="{EA472330-A181-40FA-9574-92E0FDD1648B}"/>
              </a:ext>
            </a:extLst>
          </p:cNvPr>
          <p:cNvSpPr txBox="1">
            <a:spLocks/>
          </p:cNvSpPr>
          <p:nvPr/>
        </p:nvSpPr>
        <p:spPr>
          <a:xfrm>
            <a:off x="3270250" y="680720"/>
            <a:ext cx="7239000" cy="1238385"/>
          </a:xfrm>
          <a:prstGeom prst="rect">
            <a:avLst/>
          </a:prstGeom>
        </p:spPr>
        <p:txBody>
          <a:bodyPr vert="horz" lIns="91440" tIns="45720" rIns="91440" bIns="45720" rtlCol="1" anchor="b">
            <a:no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he-IL" sz="3200" dirty="0">
              <a:latin typeface="BN Zika" panose="02000000000000000000" pitchFamily="2" charset="-79"/>
              <a:cs typeface="BN Zika" panose="02000000000000000000" pitchFamily="2" charset="-79"/>
            </a:endParaRPr>
          </a:p>
          <a:p>
            <a:r>
              <a:rPr lang="he-IL" sz="4000" dirty="0">
                <a:latin typeface="BN Zika" panose="02000000000000000000" pitchFamily="2" charset="-79"/>
                <a:cs typeface="BN Zika" panose="02000000000000000000" pitchFamily="2" charset="-79"/>
              </a:rPr>
              <a:t>מה, אתן כבר כאן...? </a:t>
            </a:r>
            <a:br>
              <a:rPr lang="en-US" sz="4000" dirty="0">
                <a:latin typeface="BN Zika" panose="02000000000000000000" pitchFamily="2" charset="-79"/>
                <a:cs typeface="BN Zika" panose="02000000000000000000" pitchFamily="2" charset="-79"/>
              </a:rPr>
            </a:br>
            <a:r>
              <a:rPr lang="he-IL" sz="4000" dirty="0">
                <a:latin typeface="BN Zika" panose="02000000000000000000" pitchFamily="2" charset="-79"/>
                <a:cs typeface="BN Zika" panose="02000000000000000000" pitchFamily="2" charset="-79"/>
              </a:rPr>
              <a:t>זה בוקר או לילה עדיין?</a:t>
            </a:r>
          </a:p>
        </p:txBody>
      </p:sp>
      <p:grpSp>
        <p:nvGrpSpPr>
          <p:cNvPr id="24" name="קבוצה 23">
            <a:extLst>
              <a:ext uri="{FF2B5EF4-FFF2-40B4-BE49-F238E27FC236}">
                <a16:creationId xmlns:a16="http://schemas.microsoft.com/office/drawing/2014/main" id="{22B5F4D6-56DA-41FD-B6E8-67D6D2926F4F}"/>
              </a:ext>
            </a:extLst>
          </p:cNvPr>
          <p:cNvGrpSpPr/>
          <p:nvPr/>
        </p:nvGrpSpPr>
        <p:grpSpPr>
          <a:xfrm>
            <a:off x="3743352" y="2331231"/>
            <a:ext cx="6292796" cy="4148913"/>
            <a:chOff x="3005840" y="2540000"/>
            <a:chExt cx="5310648" cy="3848100"/>
          </a:xfrm>
        </p:grpSpPr>
        <p:pic>
          <p:nvPicPr>
            <p:cNvPr id="25" name="רובוט בוקר טוב">
              <a:hlinkClick r:id="" action="ppaction://media"/>
              <a:extLst>
                <a:ext uri="{FF2B5EF4-FFF2-40B4-BE49-F238E27FC236}">
                  <a16:creationId xmlns:a16="http://schemas.microsoft.com/office/drawing/2014/main" id="{9E57DDC8-C7D2-4403-884C-8BD432194D04}"/>
                </a:ext>
              </a:extLst>
            </p:cNvPr>
            <p:cNvPicPr>
              <a:picLocks noChangeAspect="1"/>
            </p:cNvPicPr>
            <p:nvPr>
              <a:audioFile r:link="rId4"/>
              <p:extLst>
                <p:ext uri="{DAA4B4D4-6D71-4841-9C94-3DE7FCFB9230}">
                  <p14:media xmlns:p14="http://schemas.microsoft.com/office/powerpoint/2010/main" r:embed="rId3"/>
                </p:ext>
              </p:extLst>
            </p:nvPr>
          </p:nvPicPr>
          <p:blipFill>
            <a:blip r:embed="rId7"/>
            <a:stretch>
              <a:fillRect/>
            </a:stretch>
          </p:blipFill>
          <p:spPr>
            <a:xfrm>
              <a:off x="3082040" y="2657206"/>
              <a:ext cx="406400" cy="406400"/>
            </a:xfrm>
            <a:prstGeom prst="rect">
              <a:avLst/>
            </a:prstGeom>
          </p:spPr>
        </p:pic>
        <p:pic>
          <p:nvPicPr>
            <p:cNvPr id="26" name="תמונה 25">
              <a:extLst>
                <a:ext uri="{FF2B5EF4-FFF2-40B4-BE49-F238E27FC236}">
                  <a16:creationId xmlns:a16="http://schemas.microsoft.com/office/drawing/2014/main" id="{2B55206F-113D-491F-8254-5AE17F670B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75" t="12029" b="14069"/>
            <a:stretch/>
          </p:blipFill>
          <p:spPr>
            <a:xfrm>
              <a:off x="3005840" y="2540000"/>
              <a:ext cx="5310648" cy="3848100"/>
            </a:xfrm>
            <a:prstGeom prst="rect">
              <a:avLst/>
            </a:prstGeom>
          </p:spPr>
        </p:pic>
        <p:sp>
          <p:nvSpPr>
            <p:cNvPr id="27" name="צורה חופשית: צורה 26">
              <a:extLst>
                <a:ext uri="{FF2B5EF4-FFF2-40B4-BE49-F238E27FC236}">
                  <a16:creationId xmlns:a16="http://schemas.microsoft.com/office/drawing/2014/main" id="{91E32A6D-C00D-4AC2-B29A-39634853F0F5}"/>
                </a:ext>
              </a:extLst>
            </p:cNvPr>
            <p:cNvSpPr/>
            <p:nvPr/>
          </p:nvSpPr>
          <p:spPr>
            <a:xfrm>
              <a:off x="4014428" y="4972050"/>
              <a:ext cx="852474" cy="228600"/>
            </a:xfrm>
            <a:custGeom>
              <a:avLst/>
              <a:gdLst>
                <a:gd name="connsiteX0" fmla="*/ 1574 w 865174"/>
                <a:gd name="connsiteY0" fmla="*/ 241300 h 285750"/>
                <a:gd name="connsiteX1" fmla="*/ 52374 w 865174"/>
                <a:gd name="connsiteY1" fmla="*/ 228600 h 285750"/>
                <a:gd name="connsiteX2" fmla="*/ 71424 w 865174"/>
                <a:gd name="connsiteY2" fmla="*/ 209550 h 285750"/>
                <a:gd name="connsiteX3" fmla="*/ 90474 w 865174"/>
                <a:gd name="connsiteY3" fmla="*/ 203200 h 285750"/>
                <a:gd name="connsiteX4" fmla="*/ 109524 w 865174"/>
                <a:gd name="connsiteY4" fmla="*/ 190500 h 285750"/>
                <a:gd name="connsiteX5" fmla="*/ 122224 w 865174"/>
                <a:gd name="connsiteY5" fmla="*/ 171450 h 285750"/>
                <a:gd name="connsiteX6" fmla="*/ 141274 w 865174"/>
                <a:gd name="connsiteY6" fmla="*/ 165100 h 285750"/>
                <a:gd name="connsiteX7" fmla="*/ 160324 w 865174"/>
                <a:gd name="connsiteY7" fmla="*/ 152400 h 285750"/>
                <a:gd name="connsiteX8" fmla="*/ 179374 w 865174"/>
                <a:gd name="connsiteY8" fmla="*/ 146050 h 285750"/>
                <a:gd name="connsiteX9" fmla="*/ 198424 w 865174"/>
                <a:gd name="connsiteY9" fmla="*/ 133350 h 285750"/>
                <a:gd name="connsiteX10" fmla="*/ 236524 w 865174"/>
                <a:gd name="connsiteY10" fmla="*/ 114300 h 285750"/>
                <a:gd name="connsiteX11" fmla="*/ 274624 w 865174"/>
                <a:gd name="connsiteY11" fmla="*/ 120650 h 285750"/>
                <a:gd name="connsiteX12" fmla="*/ 280974 w 865174"/>
                <a:gd name="connsiteY12" fmla="*/ 152400 h 285750"/>
                <a:gd name="connsiteX13" fmla="*/ 293674 w 865174"/>
                <a:gd name="connsiteY13" fmla="*/ 171450 h 285750"/>
                <a:gd name="connsiteX14" fmla="*/ 331774 w 865174"/>
                <a:gd name="connsiteY14" fmla="*/ 196850 h 285750"/>
                <a:gd name="connsiteX15" fmla="*/ 357174 w 865174"/>
                <a:gd name="connsiteY15" fmla="*/ 190500 h 285750"/>
                <a:gd name="connsiteX16" fmla="*/ 363524 w 865174"/>
                <a:gd name="connsiteY16" fmla="*/ 171450 h 285750"/>
                <a:gd name="connsiteX17" fmla="*/ 376224 w 865174"/>
                <a:gd name="connsiteY17" fmla="*/ 127000 h 285750"/>
                <a:gd name="connsiteX18" fmla="*/ 369874 w 865174"/>
                <a:gd name="connsiteY18" fmla="*/ 82550 h 285750"/>
                <a:gd name="connsiteX19" fmla="*/ 363524 w 865174"/>
                <a:gd name="connsiteY19" fmla="*/ 63500 h 285750"/>
                <a:gd name="connsiteX20" fmla="*/ 357174 w 865174"/>
                <a:gd name="connsiteY20" fmla="*/ 82550 h 285750"/>
                <a:gd name="connsiteX21" fmla="*/ 484174 w 865174"/>
                <a:gd name="connsiteY21" fmla="*/ 82550 h 285750"/>
                <a:gd name="connsiteX22" fmla="*/ 503224 w 865174"/>
                <a:gd name="connsiteY22" fmla="*/ 76200 h 285750"/>
                <a:gd name="connsiteX23" fmla="*/ 522274 w 865174"/>
                <a:gd name="connsiteY23" fmla="*/ 63500 h 285750"/>
                <a:gd name="connsiteX24" fmla="*/ 560374 w 865174"/>
                <a:gd name="connsiteY24" fmla="*/ 50800 h 285750"/>
                <a:gd name="connsiteX25" fmla="*/ 579424 w 865174"/>
                <a:gd name="connsiteY25" fmla="*/ 44450 h 285750"/>
                <a:gd name="connsiteX26" fmla="*/ 617524 w 865174"/>
                <a:gd name="connsiteY26" fmla="*/ 19050 h 285750"/>
                <a:gd name="connsiteX27" fmla="*/ 636574 w 865174"/>
                <a:gd name="connsiteY27" fmla="*/ 12700 h 285750"/>
                <a:gd name="connsiteX28" fmla="*/ 693724 w 865174"/>
                <a:gd name="connsiteY28" fmla="*/ 0 h 285750"/>
                <a:gd name="connsiteX29" fmla="*/ 776274 w 865174"/>
                <a:gd name="connsiteY29" fmla="*/ 6350 h 285750"/>
                <a:gd name="connsiteX30" fmla="*/ 782624 w 865174"/>
                <a:gd name="connsiteY30" fmla="*/ 38100 h 285750"/>
                <a:gd name="connsiteX31" fmla="*/ 801674 w 865174"/>
                <a:gd name="connsiteY31" fmla="*/ 50800 h 285750"/>
                <a:gd name="connsiteX32" fmla="*/ 820724 w 865174"/>
                <a:gd name="connsiteY32" fmla="*/ 88900 h 285750"/>
                <a:gd name="connsiteX33" fmla="*/ 833424 w 865174"/>
                <a:gd name="connsiteY33" fmla="*/ 107950 h 285750"/>
                <a:gd name="connsiteX34" fmla="*/ 846124 w 865174"/>
                <a:gd name="connsiteY34" fmla="*/ 146050 h 285750"/>
                <a:gd name="connsiteX35" fmla="*/ 865174 w 865174"/>
                <a:gd name="connsiteY35" fmla="*/ 184150 h 285750"/>
                <a:gd name="connsiteX36" fmla="*/ 858824 w 865174"/>
                <a:gd name="connsiteY36" fmla="*/ 215900 h 285750"/>
                <a:gd name="connsiteX37" fmla="*/ 719124 w 865174"/>
                <a:gd name="connsiteY37" fmla="*/ 203200 h 285750"/>
                <a:gd name="connsiteX38" fmla="*/ 661974 w 865174"/>
                <a:gd name="connsiteY38" fmla="*/ 215900 h 285750"/>
                <a:gd name="connsiteX39" fmla="*/ 642924 w 865174"/>
                <a:gd name="connsiteY39" fmla="*/ 228600 h 285750"/>
                <a:gd name="connsiteX40" fmla="*/ 611174 w 865174"/>
                <a:gd name="connsiteY40" fmla="*/ 234950 h 285750"/>
                <a:gd name="connsiteX41" fmla="*/ 585774 w 865174"/>
                <a:gd name="connsiteY41" fmla="*/ 241300 h 285750"/>
                <a:gd name="connsiteX42" fmla="*/ 522274 w 865174"/>
                <a:gd name="connsiteY42" fmla="*/ 260350 h 285750"/>
                <a:gd name="connsiteX43" fmla="*/ 407974 w 865174"/>
                <a:gd name="connsiteY43" fmla="*/ 266700 h 285750"/>
                <a:gd name="connsiteX44" fmla="*/ 293674 w 865174"/>
                <a:gd name="connsiteY44" fmla="*/ 279400 h 285750"/>
                <a:gd name="connsiteX45" fmla="*/ 274624 w 865174"/>
                <a:gd name="connsiteY45" fmla="*/ 285750 h 285750"/>
                <a:gd name="connsiteX46" fmla="*/ 134924 w 865174"/>
                <a:gd name="connsiteY46" fmla="*/ 279400 h 285750"/>
                <a:gd name="connsiteX47" fmla="*/ 77774 w 865174"/>
                <a:gd name="connsiteY47" fmla="*/ 260350 h 285750"/>
                <a:gd name="connsiteX48" fmla="*/ 58724 w 865174"/>
                <a:gd name="connsiteY48" fmla="*/ 254000 h 285750"/>
                <a:gd name="connsiteX49" fmla="*/ 14274 w 865174"/>
                <a:gd name="connsiteY49" fmla="*/ 247650 h 285750"/>
                <a:gd name="connsiteX50" fmla="*/ 1574 w 865174"/>
                <a:gd name="connsiteY50" fmla="*/ 24130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865174" h="285750">
                  <a:moveTo>
                    <a:pt x="1574" y="241300"/>
                  </a:moveTo>
                  <a:cubicBezTo>
                    <a:pt x="7924" y="238125"/>
                    <a:pt x="44006" y="234179"/>
                    <a:pt x="52374" y="228600"/>
                  </a:cubicBezTo>
                  <a:cubicBezTo>
                    <a:pt x="59846" y="223619"/>
                    <a:pt x="63952" y="214531"/>
                    <a:pt x="71424" y="209550"/>
                  </a:cubicBezTo>
                  <a:cubicBezTo>
                    <a:pt x="76993" y="205837"/>
                    <a:pt x="84487" y="206193"/>
                    <a:pt x="90474" y="203200"/>
                  </a:cubicBezTo>
                  <a:cubicBezTo>
                    <a:pt x="97300" y="199787"/>
                    <a:pt x="103174" y="194733"/>
                    <a:pt x="109524" y="190500"/>
                  </a:cubicBezTo>
                  <a:cubicBezTo>
                    <a:pt x="113757" y="184150"/>
                    <a:pt x="116265" y="176218"/>
                    <a:pt x="122224" y="171450"/>
                  </a:cubicBezTo>
                  <a:cubicBezTo>
                    <a:pt x="127451" y="167269"/>
                    <a:pt x="135287" y="168093"/>
                    <a:pt x="141274" y="165100"/>
                  </a:cubicBezTo>
                  <a:cubicBezTo>
                    <a:pt x="148100" y="161687"/>
                    <a:pt x="153498" y="155813"/>
                    <a:pt x="160324" y="152400"/>
                  </a:cubicBezTo>
                  <a:cubicBezTo>
                    <a:pt x="166311" y="149407"/>
                    <a:pt x="173387" y="149043"/>
                    <a:pt x="179374" y="146050"/>
                  </a:cubicBezTo>
                  <a:cubicBezTo>
                    <a:pt x="186200" y="142637"/>
                    <a:pt x="191598" y="136763"/>
                    <a:pt x="198424" y="133350"/>
                  </a:cubicBezTo>
                  <a:cubicBezTo>
                    <a:pt x="251004" y="107060"/>
                    <a:pt x="181929" y="150696"/>
                    <a:pt x="236524" y="114300"/>
                  </a:cubicBezTo>
                  <a:cubicBezTo>
                    <a:pt x="249224" y="116417"/>
                    <a:pt x="264848" y="112271"/>
                    <a:pt x="274624" y="120650"/>
                  </a:cubicBezTo>
                  <a:cubicBezTo>
                    <a:pt x="282819" y="127674"/>
                    <a:pt x="277184" y="142294"/>
                    <a:pt x="280974" y="152400"/>
                  </a:cubicBezTo>
                  <a:cubicBezTo>
                    <a:pt x="283654" y="159546"/>
                    <a:pt x="287931" y="166424"/>
                    <a:pt x="293674" y="171450"/>
                  </a:cubicBezTo>
                  <a:cubicBezTo>
                    <a:pt x="305161" y="181501"/>
                    <a:pt x="331774" y="196850"/>
                    <a:pt x="331774" y="196850"/>
                  </a:cubicBezTo>
                  <a:cubicBezTo>
                    <a:pt x="340241" y="194733"/>
                    <a:pt x="350359" y="195952"/>
                    <a:pt x="357174" y="190500"/>
                  </a:cubicBezTo>
                  <a:cubicBezTo>
                    <a:pt x="362401" y="186319"/>
                    <a:pt x="361685" y="177886"/>
                    <a:pt x="363524" y="171450"/>
                  </a:cubicBezTo>
                  <a:cubicBezTo>
                    <a:pt x="379471" y="115636"/>
                    <a:pt x="360999" y="172675"/>
                    <a:pt x="376224" y="127000"/>
                  </a:cubicBezTo>
                  <a:cubicBezTo>
                    <a:pt x="374107" y="112183"/>
                    <a:pt x="372809" y="97226"/>
                    <a:pt x="369874" y="82550"/>
                  </a:cubicBezTo>
                  <a:cubicBezTo>
                    <a:pt x="368561" y="75986"/>
                    <a:pt x="370217" y="63500"/>
                    <a:pt x="363524" y="63500"/>
                  </a:cubicBezTo>
                  <a:cubicBezTo>
                    <a:pt x="356831" y="63500"/>
                    <a:pt x="359291" y="76200"/>
                    <a:pt x="357174" y="82550"/>
                  </a:cubicBezTo>
                  <a:cubicBezTo>
                    <a:pt x="408397" y="99624"/>
                    <a:pt x="380435" y="92924"/>
                    <a:pt x="484174" y="82550"/>
                  </a:cubicBezTo>
                  <a:cubicBezTo>
                    <a:pt x="490834" y="81884"/>
                    <a:pt x="497237" y="79193"/>
                    <a:pt x="503224" y="76200"/>
                  </a:cubicBezTo>
                  <a:cubicBezTo>
                    <a:pt x="510050" y="72787"/>
                    <a:pt x="515300" y="66600"/>
                    <a:pt x="522274" y="63500"/>
                  </a:cubicBezTo>
                  <a:cubicBezTo>
                    <a:pt x="534507" y="58063"/>
                    <a:pt x="547674" y="55033"/>
                    <a:pt x="560374" y="50800"/>
                  </a:cubicBezTo>
                  <a:cubicBezTo>
                    <a:pt x="566724" y="48683"/>
                    <a:pt x="573855" y="48163"/>
                    <a:pt x="579424" y="44450"/>
                  </a:cubicBezTo>
                  <a:cubicBezTo>
                    <a:pt x="592124" y="35983"/>
                    <a:pt x="603044" y="23877"/>
                    <a:pt x="617524" y="19050"/>
                  </a:cubicBezTo>
                  <a:cubicBezTo>
                    <a:pt x="623874" y="16933"/>
                    <a:pt x="630138" y="14539"/>
                    <a:pt x="636574" y="12700"/>
                  </a:cubicBezTo>
                  <a:cubicBezTo>
                    <a:pt x="657499" y="6722"/>
                    <a:pt x="671900" y="4365"/>
                    <a:pt x="693724" y="0"/>
                  </a:cubicBezTo>
                  <a:lnTo>
                    <a:pt x="776274" y="6350"/>
                  </a:lnTo>
                  <a:cubicBezTo>
                    <a:pt x="786194" y="10602"/>
                    <a:pt x="777269" y="28729"/>
                    <a:pt x="782624" y="38100"/>
                  </a:cubicBezTo>
                  <a:cubicBezTo>
                    <a:pt x="786410" y="44726"/>
                    <a:pt x="795324" y="46567"/>
                    <a:pt x="801674" y="50800"/>
                  </a:cubicBezTo>
                  <a:cubicBezTo>
                    <a:pt x="838070" y="105395"/>
                    <a:pt x="794434" y="36320"/>
                    <a:pt x="820724" y="88900"/>
                  </a:cubicBezTo>
                  <a:cubicBezTo>
                    <a:pt x="824137" y="95726"/>
                    <a:pt x="830324" y="100976"/>
                    <a:pt x="833424" y="107950"/>
                  </a:cubicBezTo>
                  <a:cubicBezTo>
                    <a:pt x="838861" y="120183"/>
                    <a:pt x="838698" y="134911"/>
                    <a:pt x="846124" y="146050"/>
                  </a:cubicBezTo>
                  <a:cubicBezTo>
                    <a:pt x="862537" y="170669"/>
                    <a:pt x="856411" y="157860"/>
                    <a:pt x="865174" y="184150"/>
                  </a:cubicBezTo>
                  <a:cubicBezTo>
                    <a:pt x="863057" y="194733"/>
                    <a:pt x="869407" y="213783"/>
                    <a:pt x="858824" y="215900"/>
                  </a:cubicBezTo>
                  <a:cubicBezTo>
                    <a:pt x="791806" y="229304"/>
                    <a:pt x="766355" y="218944"/>
                    <a:pt x="719124" y="203200"/>
                  </a:cubicBezTo>
                  <a:cubicBezTo>
                    <a:pt x="704491" y="205639"/>
                    <a:pt x="677606" y="208084"/>
                    <a:pt x="661974" y="215900"/>
                  </a:cubicBezTo>
                  <a:cubicBezTo>
                    <a:pt x="655148" y="219313"/>
                    <a:pt x="650070" y="225920"/>
                    <a:pt x="642924" y="228600"/>
                  </a:cubicBezTo>
                  <a:cubicBezTo>
                    <a:pt x="632818" y="232390"/>
                    <a:pt x="621710" y="232609"/>
                    <a:pt x="611174" y="234950"/>
                  </a:cubicBezTo>
                  <a:cubicBezTo>
                    <a:pt x="602655" y="236843"/>
                    <a:pt x="594133" y="238792"/>
                    <a:pt x="585774" y="241300"/>
                  </a:cubicBezTo>
                  <a:cubicBezTo>
                    <a:pt x="576803" y="243991"/>
                    <a:pt x="536274" y="259077"/>
                    <a:pt x="522274" y="260350"/>
                  </a:cubicBezTo>
                  <a:cubicBezTo>
                    <a:pt x="484272" y="263805"/>
                    <a:pt x="446036" y="263981"/>
                    <a:pt x="407974" y="266700"/>
                  </a:cubicBezTo>
                  <a:cubicBezTo>
                    <a:pt x="370416" y="269383"/>
                    <a:pt x="331148" y="274716"/>
                    <a:pt x="293674" y="279400"/>
                  </a:cubicBezTo>
                  <a:cubicBezTo>
                    <a:pt x="287324" y="281517"/>
                    <a:pt x="281317" y="285750"/>
                    <a:pt x="274624" y="285750"/>
                  </a:cubicBezTo>
                  <a:cubicBezTo>
                    <a:pt x="228009" y="285750"/>
                    <a:pt x="181273" y="284366"/>
                    <a:pt x="134924" y="279400"/>
                  </a:cubicBezTo>
                  <a:lnTo>
                    <a:pt x="77774" y="260350"/>
                  </a:lnTo>
                  <a:cubicBezTo>
                    <a:pt x="71424" y="258233"/>
                    <a:pt x="65350" y="254947"/>
                    <a:pt x="58724" y="254000"/>
                  </a:cubicBezTo>
                  <a:cubicBezTo>
                    <a:pt x="43907" y="251883"/>
                    <a:pt x="28288" y="252905"/>
                    <a:pt x="14274" y="247650"/>
                  </a:cubicBezTo>
                  <a:cubicBezTo>
                    <a:pt x="9842" y="245988"/>
                    <a:pt x="-4776" y="244475"/>
                    <a:pt x="1574" y="241300"/>
                  </a:cubicBezTo>
                  <a:close/>
                </a:path>
              </a:pathLst>
            </a:custGeom>
            <a:solidFill>
              <a:srgbClr val="F74C6E"/>
            </a:solidFill>
            <a:ln>
              <a:solidFill>
                <a:srgbClr val="F74C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8" name="מלבן 27">
              <a:extLst>
                <a:ext uri="{FF2B5EF4-FFF2-40B4-BE49-F238E27FC236}">
                  <a16:creationId xmlns:a16="http://schemas.microsoft.com/office/drawing/2014/main" id="{96DC5B58-7352-4C75-8BF5-140035B9B3AF}"/>
                </a:ext>
              </a:extLst>
            </p:cNvPr>
            <p:cNvSpPr/>
            <p:nvPr/>
          </p:nvSpPr>
          <p:spPr>
            <a:xfrm>
              <a:off x="4014428" y="5124450"/>
              <a:ext cx="978994" cy="115827"/>
            </a:xfrm>
            <a:prstGeom prst="rect">
              <a:avLst/>
            </a:prstGeom>
            <a:solidFill>
              <a:srgbClr val="F74C6E"/>
            </a:solidFill>
            <a:ln>
              <a:solidFill>
                <a:srgbClr val="F74C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29" name="משולש שווה-שוקיים 28">
              <a:extLst>
                <a:ext uri="{FF2B5EF4-FFF2-40B4-BE49-F238E27FC236}">
                  <a16:creationId xmlns:a16="http://schemas.microsoft.com/office/drawing/2014/main" id="{6E835D5B-5EDB-4043-99EC-A9ED86B9644F}"/>
                </a:ext>
              </a:extLst>
            </p:cNvPr>
            <p:cNvSpPr/>
            <p:nvPr/>
          </p:nvSpPr>
          <p:spPr>
            <a:xfrm rot="18950372">
              <a:off x="3901851" y="5077413"/>
              <a:ext cx="234548" cy="112987"/>
            </a:xfrm>
            <a:prstGeom prst="triangle">
              <a:avLst/>
            </a:prstGeom>
            <a:solidFill>
              <a:srgbClr val="A8D6D6"/>
            </a:solidFill>
            <a:ln>
              <a:solidFill>
                <a:srgbClr val="A8D6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CF113C22-E84D-4974-9C7B-ECFC58DB2333}"/>
                </a:ext>
              </a:extLst>
            </p:cNvPr>
            <p:cNvSpPr/>
            <p:nvPr/>
          </p:nvSpPr>
          <p:spPr>
            <a:xfrm rot="6436963">
              <a:off x="4480510" y="4741184"/>
              <a:ext cx="512210" cy="272948"/>
            </a:xfrm>
            <a:prstGeom prst="rect">
              <a:avLst/>
            </a:prstGeom>
            <a:solidFill>
              <a:srgbClr val="F74C6E"/>
            </a:solidFill>
            <a:ln>
              <a:solidFill>
                <a:srgbClr val="F74C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19EFF90F-1F09-437A-976B-153275D72465}"/>
                </a:ext>
              </a:extLst>
            </p:cNvPr>
            <p:cNvSpPr/>
            <p:nvPr/>
          </p:nvSpPr>
          <p:spPr>
            <a:xfrm rot="7874516">
              <a:off x="4533476" y="4876639"/>
              <a:ext cx="161506" cy="143402"/>
            </a:xfrm>
            <a:prstGeom prst="rect">
              <a:avLst/>
            </a:prstGeom>
            <a:solidFill>
              <a:srgbClr val="F74C6E"/>
            </a:solidFill>
            <a:ln>
              <a:solidFill>
                <a:srgbClr val="F74C6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</p:grpSp>
      <p:pic>
        <p:nvPicPr>
          <p:cNvPr id="6" name="def8853c-3a9c-45d9-8e3c-4566a4300a83">
            <a:hlinkClick r:id="" action="ppaction://media"/>
            <a:extLst>
              <a:ext uri="{FF2B5EF4-FFF2-40B4-BE49-F238E27FC236}">
                <a16:creationId xmlns:a16="http://schemas.microsoft.com/office/drawing/2014/main" id="{36F0BF99-0E52-4C14-B415-57BFD9B7C7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2800" y="225586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980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 numSld="999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F0CA68A-C79C-4D18-A164-4D73B93DBA0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8"/>
          <a:stretch/>
        </p:blipFill>
        <p:spPr>
          <a:xfrm>
            <a:off x="10782300" y="0"/>
            <a:ext cx="1409700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B8FB406-410D-4ED2-800C-A2B7B77FC1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9103"/>
          <a:stretch/>
        </p:blipFill>
        <p:spPr>
          <a:xfrm>
            <a:off x="0" y="0"/>
            <a:ext cx="2997200" cy="6858000"/>
          </a:xfrm>
          <a:prstGeom prst="rect">
            <a:avLst/>
          </a:prstGeom>
        </p:spPr>
      </p:pic>
      <p:pic>
        <p:nvPicPr>
          <p:cNvPr id="4" name="fff245cc-9eae-4192-a3c9-c99f8f063192">
            <a:hlinkClick r:id="" action="ppaction://media"/>
            <a:extLst>
              <a:ext uri="{FF2B5EF4-FFF2-40B4-BE49-F238E27FC236}">
                <a16:creationId xmlns:a16="http://schemas.microsoft.com/office/drawing/2014/main" id="{23B66B5F-9EC1-49DA-95B0-B03810F24E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7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1840" y="2280920"/>
            <a:ext cx="406400" cy="406400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9B81F9DB-003A-4926-B082-26BDE019718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11"/>
          <a:stretch/>
        </p:blipFill>
        <p:spPr>
          <a:xfrm>
            <a:off x="3501857" y="3005846"/>
            <a:ext cx="6775785" cy="3578986"/>
          </a:xfrm>
          <a:prstGeom prst="rect">
            <a:avLst/>
          </a:prstGeom>
        </p:spPr>
      </p:pic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E631DB07-A2C2-4EEB-80AF-08C5B09E86BA}"/>
              </a:ext>
            </a:extLst>
          </p:cNvPr>
          <p:cNvGrpSpPr/>
          <p:nvPr/>
        </p:nvGrpSpPr>
        <p:grpSpPr>
          <a:xfrm>
            <a:off x="3803439" y="188332"/>
            <a:ext cx="4250719" cy="2958252"/>
            <a:chOff x="3803439" y="188332"/>
            <a:chExt cx="4250719" cy="2958252"/>
          </a:xfrm>
        </p:grpSpPr>
        <p:pic>
          <p:nvPicPr>
            <p:cNvPr id="14" name="תמונה 13">
              <a:extLst>
                <a:ext uri="{FF2B5EF4-FFF2-40B4-BE49-F238E27FC236}">
                  <a16:creationId xmlns:a16="http://schemas.microsoft.com/office/drawing/2014/main" id="{FA3EE709-EDD7-47A5-86FC-5AE7F785D3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959" b="93086" l="9930" r="93750">
                          <a14:foregroundMark x1="71028" y1="52428" x2="88551" y2="48807"/>
                          <a14:foregroundMark x1="88551" y1="48807" x2="88727" y2="48395"/>
                          <a14:foregroundMark x1="93458" y1="47984" x2="93750" y2="52840"/>
                          <a14:foregroundMark x1="53329" y1="83704" x2="60339" y2="82387"/>
                          <a14:foregroundMark x1="60339" y1="82387" x2="65187" y2="84938"/>
                          <a14:foregroundMark x1="65187" y1="84938" x2="65713" y2="85761"/>
                          <a14:foregroundMark x1="55549" y1="73992" x2="57710" y2="73992"/>
                          <a14:foregroundMark x1="54381" y1="75309" x2="51928" y2="79753"/>
                          <a14:foregroundMark x1="59112" y1="73086" x2="61741" y2="73580"/>
                          <a14:foregroundMark x1="67932" y1="81893" x2="65129" y2="76049"/>
                          <a14:foregroundMark x1="65129" y1="76049" x2="64778" y2="75720"/>
                          <a14:foregroundMark x1="32535" y1="69465" x2="39836" y2="93086"/>
                          <a14:foregroundMark x1="29790" y1="72263" x2="30607" y2="87078"/>
                          <a14:foregroundMark x1="52220" y1="88148" x2="56308" y2="92346"/>
                          <a14:foregroundMark x1="56308" y1="92346" x2="60631" y2="92675"/>
                          <a14:foregroundMark x1="65713" y1="90288" x2="67699" y2="83868"/>
                          <a14:foregroundMark x1="67699" y1="83868" x2="67699" y2="83704"/>
                          <a14:foregroundMark x1="42465" y1="45185" x2="51636" y2="37695"/>
                          <a14:foregroundMark x1="51636" y1="37695" x2="55549" y2="38436"/>
                          <a14:foregroundMark x1="53738" y1="53745" x2="53797" y2="56955"/>
                          <a14:foregroundMark x1="58002" y1="47572" x2="58645" y2="45103"/>
                          <a14:foregroundMark x1="45853" y1="32675" x2="49793" y2="32613"/>
                          <a14:foregroundMark x1="53804" y1="34658" x2="55549" y2="35967"/>
                          <a14:foregroundMark x1="55549" y1="35967" x2="55549" y2="35967"/>
                          <a14:backgroundMark x1="51051" y1="32263" x2="52570" y2="34156"/>
                          <a14:backgroundMark x1="52570" y1="34156" x2="54030" y2="34156"/>
                          <a14:backgroundMark x1="50117" y1="32099" x2="51343" y2="3292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105" t="29867" r="39369" b="36276"/>
            <a:stretch/>
          </p:blipFill>
          <p:spPr>
            <a:xfrm>
              <a:off x="3803439" y="188332"/>
              <a:ext cx="4250719" cy="2958252"/>
            </a:xfrm>
            <a:prstGeom prst="rect">
              <a:avLst/>
            </a:prstGeom>
          </p:spPr>
        </p:pic>
        <p:pic>
          <p:nvPicPr>
            <p:cNvPr id="7" name="תמונה 6">
              <a:extLst>
                <a:ext uri="{FF2B5EF4-FFF2-40B4-BE49-F238E27FC236}">
                  <a16:creationId xmlns:a16="http://schemas.microsoft.com/office/drawing/2014/main" id="{5CBBBBF2-9A29-4DB5-9E30-942B447DB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1743" y="273168"/>
              <a:ext cx="2770338" cy="2414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56978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6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0"/>
                            </p:stCondLst>
                            <p:childTnLst>
                              <p:par>
                                <p:cTn id="1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35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40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6" presetID="6" presetClass="emph" presetSubtype="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48"/>
            </p:par>
            <p:audio>
              <p:cMediaNode vol="80000" numSld="999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CEA6591-500B-4C62-B758-CFA784C2B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879A5A2C-DBC6-4B8E-B74C-2E5FD2E34D41}"/>
              </a:ext>
            </a:extLst>
          </p:cNvPr>
          <p:cNvSpPr txBox="1">
            <a:spLocks/>
          </p:cNvSpPr>
          <p:nvPr/>
        </p:nvSpPr>
        <p:spPr>
          <a:xfrm>
            <a:off x="2030967" y="2682934"/>
            <a:ext cx="8130066" cy="1492132"/>
          </a:xfrm>
          <a:prstGeom prst="rect">
            <a:avLst/>
          </a:prstGeom>
        </p:spPr>
        <p:txBody>
          <a:bodyPr vert="horz" lIns="91440" tIns="45720" rIns="91440" bIns="45720" rtlCol="1" anchor="b">
            <a:normAutofit fontScale="92500" lnSpcReduction="100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dirty="0">
                <a:latin typeface="BN Zika" panose="02000000000000000000" pitchFamily="2" charset="-79"/>
                <a:cs typeface="BN Zika" panose="02000000000000000000" pitchFamily="2" charset="-79"/>
              </a:rPr>
              <a:t>ואיזה קולות מלווים את התארגנות הבוקר שלך?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102A9767-B342-4668-96E3-247CC4193F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9" b="93086" l="9930" r="93750">
                        <a14:foregroundMark x1="71028" y1="52428" x2="88551" y2="48807"/>
                        <a14:foregroundMark x1="88551" y1="48807" x2="88727" y2="48395"/>
                        <a14:foregroundMark x1="93458" y1="47984" x2="93750" y2="52840"/>
                        <a14:foregroundMark x1="53329" y1="83704" x2="60339" y2="82387"/>
                        <a14:foregroundMark x1="60339" y1="82387" x2="65187" y2="84938"/>
                        <a14:foregroundMark x1="65187" y1="84938" x2="65713" y2="85761"/>
                        <a14:foregroundMark x1="55549" y1="73992" x2="57710" y2="73992"/>
                        <a14:foregroundMark x1="54381" y1="75309" x2="51928" y2="79753"/>
                        <a14:foregroundMark x1="59112" y1="73086" x2="61741" y2="73580"/>
                        <a14:foregroundMark x1="67932" y1="81893" x2="65129" y2="76049"/>
                        <a14:foregroundMark x1="65129" y1="76049" x2="64778" y2="75720"/>
                        <a14:foregroundMark x1="32535" y1="69465" x2="39836" y2="93086"/>
                        <a14:foregroundMark x1="29790" y1="72263" x2="30607" y2="87078"/>
                        <a14:foregroundMark x1="52220" y1="88148" x2="56308" y2="92346"/>
                        <a14:foregroundMark x1="56308" y1="92346" x2="60631" y2="92675"/>
                        <a14:foregroundMark x1="65713" y1="90288" x2="67699" y2="83868"/>
                        <a14:foregroundMark x1="67699" y1="83868" x2="67699" y2="83704"/>
                        <a14:foregroundMark x1="42465" y1="45185" x2="51636" y2="37695"/>
                        <a14:foregroundMark x1="51636" y1="37695" x2="55549" y2="38436"/>
                        <a14:foregroundMark x1="53738" y1="53745" x2="53797" y2="56955"/>
                        <a14:foregroundMark x1="58002" y1="47572" x2="58645" y2="45103"/>
                        <a14:foregroundMark x1="45853" y1="32675" x2="49793" y2="32613"/>
                        <a14:foregroundMark x1="53804" y1="34658" x2="55549" y2="35967"/>
                        <a14:foregroundMark x1="55549" y1="35967" x2="55549" y2="35967"/>
                        <a14:backgroundMark x1="51051" y1="32263" x2="52570" y2="34156"/>
                        <a14:backgroundMark x1="52570" y1="34156" x2="54030" y2="34156"/>
                        <a14:backgroundMark x1="50117" y1="32099" x2="51343" y2="32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09" t="62407" r="54863" b="1852"/>
          <a:stretch/>
        </p:blipFill>
        <p:spPr>
          <a:xfrm rot="4499982">
            <a:off x="2976043" y="4268489"/>
            <a:ext cx="1587500" cy="2451100"/>
          </a:xfrm>
          <a:prstGeom prst="rect">
            <a:avLst/>
          </a:prstGeom>
        </p:spPr>
      </p:pic>
      <p:pic>
        <p:nvPicPr>
          <p:cNvPr id="8" name="תמונה 7">
            <a:extLst>
              <a:ext uri="{FF2B5EF4-FFF2-40B4-BE49-F238E27FC236}">
                <a16:creationId xmlns:a16="http://schemas.microsoft.com/office/drawing/2014/main" id="{316298EA-49EE-4BEB-9620-419772A64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9" b="93086" l="9930" r="93750">
                        <a14:foregroundMark x1="71028" y1="52428" x2="88551" y2="48807"/>
                        <a14:foregroundMark x1="88551" y1="48807" x2="88727" y2="48395"/>
                        <a14:foregroundMark x1="93458" y1="47984" x2="93750" y2="52840"/>
                        <a14:foregroundMark x1="53329" y1="83704" x2="60339" y2="82387"/>
                        <a14:foregroundMark x1="60339" y1="82387" x2="65187" y2="84938"/>
                        <a14:foregroundMark x1="65187" y1="84938" x2="65713" y2="85761"/>
                        <a14:foregroundMark x1="55549" y1="73992" x2="57710" y2="73992"/>
                        <a14:foregroundMark x1="54381" y1="75309" x2="51928" y2="79753"/>
                        <a14:foregroundMark x1="59112" y1="73086" x2="61741" y2="73580"/>
                        <a14:foregroundMark x1="67932" y1="81893" x2="65129" y2="76049"/>
                        <a14:foregroundMark x1="65129" y1="76049" x2="64778" y2="75720"/>
                        <a14:foregroundMark x1="32535" y1="69465" x2="39836" y2="93086"/>
                        <a14:foregroundMark x1="29790" y1="72263" x2="30607" y2="87078"/>
                        <a14:foregroundMark x1="52220" y1="88148" x2="56308" y2="92346"/>
                        <a14:foregroundMark x1="56308" y1="92346" x2="60631" y2="92675"/>
                        <a14:foregroundMark x1="65713" y1="90288" x2="67699" y2="83868"/>
                        <a14:foregroundMark x1="67699" y1="83868" x2="67699" y2="83704"/>
                        <a14:foregroundMark x1="42465" y1="45185" x2="51636" y2="37695"/>
                        <a14:foregroundMark x1="51636" y1="37695" x2="55549" y2="38436"/>
                        <a14:foregroundMark x1="53738" y1="53745" x2="53797" y2="56955"/>
                        <a14:foregroundMark x1="58002" y1="47572" x2="58645" y2="45103"/>
                        <a14:foregroundMark x1="45853" y1="32675" x2="49793" y2="32613"/>
                        <a14:foregroundMark x1="53804" y1="34658" x2="55549" y2="35967"/>
                        <a14:foregroundMark x1="55549" y1="35967" x2="55549" y2="35967"/>
                        <a14:backgroundMark x1="51051" y1="32263" x2="52570" y2="34156"/>
                        <a14:backgroundMark x1="52570" y1="34156" x2="54030" y2="34156"/>
                        <a14:backgroundMark x1="50117" y1="32099" x2="51343" y2="32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32" t="71614" r="30417"/>
          <a:stretch/>
        </p:blipFill>
        <p:spPr>
          <a:xfrm>
            <a:off x="6908084" y="4309540"/>
            <a:ext cx="2433454" cy="2520334"/>
          </a:xfrm>
          <a:prstGeom prst="rect">
            <a:avLst/>
          </a:prstGeom>
        </p:spPr>
      </p:pic>
      <p:pic>
        <p:nvPicPr>
          <p:cNvPr id="9" name="תמונה 8">
            <a:extLst>
              <a:ext uri="{FF2B5EF4-FFF2-40B4-BE49-F238E27FC236}">
                <a16:creationId xmlns:a16="http://schemas.microsoft.com/office/drawing/2014/main" id="{21162FE5-0041-4B53-9CCD-F20AFFCCDF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9" b="93086" l="9930" r="93750">
                        <a14:foregroundMark x1="71028" y1="52428" x2="88551" y2="48807"/>
                        <a14:foregroundMark x1="88551" y1="48807" x2="88727" y2="48395"/>
                        <a14:foregroundMark x1="93458" y1="47984" x2="93750" y2="52840"/>
                        <a14:foregroundMark x1="53329" y1="83704" x2="60339" y2="82387"/>
                        <a14:foregroundMark x1="60339" y1="82387" x2="65187" y2="84938"/>
                        <a14:foregroundMark x1="65187" y1="84938" x2="65713" y2="85761"/>
                        <a14:foregroundMark x1="55549" y1="73992" x2="57710" y2="73992"/>
                        <a14:foregroundMark x1="54381" y1="75309" x2="51928" y2="79753"/>
                        <a14:foregroundMark x1="59112" y1="73086" x2="61741" y2="73580"/>
                        <a14:foregroundMark x1="67932" y1="81893" x2="65129" y2="76049"/>
                        <a14:foregroundMark x1="65129" y1="76049" x2="64778" y2="75720"/>
                        <a14:foregroundMark x1="32535" y1="69465" x2="39836" y2="93086"/>
                        <a14:foregroundMark x1="29790" y1="72263" x2="30607" y2="87078"/>
                        <a14:foregroundMark x1="52220" y1="88148" x2="56308" y2="92346"/>
                        <a14:foregroundMark x1="56308" y1="92346" x2="60631" y2="92675"/>
                        <a14:foregroundMark x1="65713" y1="90288" x2="67699" y2="83868"/>
                        <a14:foregroundMark x1="67699" y1="83868" x2="67699" y2="83704"/>
                        <a14:foregroundMark x1="42465" y1="45185" x2="51636" y2="37695"/>
                        <a14:foregroundMark x1="51636" y1="37695" x2="55549" y2="38436"/>
                        <a14:foregroundMark x1="53738" y1="53745" x2="53797" y2="56955"/>
                        <a14:foregroundMark x1="58002" y1="47572" x2="58645" y2="45103"/>
                        <a14:foregroundMark x1="45853" y1="32675" x2="49793" y2="32613"/>
                        <a14:foregroundMark x1="53804" y1="34658" x2="55549" y2="35967"/>
                        <a14:foregroundMark x1="55549" y1="35967" x2="55549" y2="35967"/>
                        <a14:backgroundMark x1="51051" y1="32263" x2="52570" y2="34156"/>
                        <a14:backgroundMark x1="52570" y1="34156" x2="54030" y2="34156"/>
                        <a14:backgroundMark x1="50117" y1="32099" x2="51343" y2="32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697" t="41156" r="3149" b="37087"/>
          <a:stretch/>
        </p:blipFill>
        <p:spPr>
          <a:xfrm>
            <a:off x="6451599" y="775927"/>
            <a:ext cx="3402132" cy="1492132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3DA19FB0-B053-4DC5-9559-9DE4DB0AAF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59" b="93086" l="9930" r="93750">
                        <a14:foregroundMark x1="71028" y1="52428" x2="88551" y2="48807"/>
                        <a14:foregroundMark x1="88551" y1="48807" x2="88727" y2="48395"/>
                        <a14:foregroundMark x1="93458" y1="47984" x2="93750" y2="52840"/>
                        <a14:foregroundMark x1="53329" y1="83704" x2="60339" y2="82387"/>
                        <a14:foregroundMark x1="60339" y1="82387" x2="65187" y2="84938"/>
                        <a14:foregroundMark x1="65187" y1="84938" x2="65713" y2="85761"/>
                        <a14:foregroundMark x1="55549" y1="73992" x2="57710" y2="73992"/>
                        <a14:foregroundMark x1="54381" y1="75309" x2="51928" y2="79753"/>
                        <a14:foregroundMark x1="59112" y1="73086" x2="61741" y2="73580"/>
                        <a14:foregroundMark x1="67932" y1="81893" x2="65129" y2="76049"/>
                        <a14:foregroundMark x1="65129" y1="76049" x2="64778" y2="75720"/>
                        <a14:foregroundMark x1="32535" y1="69465" x2="39836" y2="93086"/>
                        <a14:foregroundMark x1="29790" y1="72263" x2="30607" y2="87078"/>
                        <a14:foregroundMark x1="52220" y1="88148" x2="56308" y2="92346"/>
                        <a14:foregroundMark x1="56308" y1="92346" x2="60631" y2="92675"/>
                        <a14:foregroundMark x1="65713" y1="90288" x2="67699" y2="83868"/>
                        <a14:foregroundMark x1="67699" y1="83868" x2="67699" y2="83704"/>
                        <a14:foregroundMark x1="42465" y1="45185" x2="51636" y2="37695"/>
                        <a14:foregroundMark x1="51636" y1="37695" x2="55549" y2="38436"/>
                        <a14:foregroundMark x1="53738" y1="53745" x2="53797" y2="56955"/>
                        <a14:foregroundMark x1="58002" y1="47572" x2="58645" y2="45103"/>
                        <a14:foregroundMark x1="45853" y1="32675" x2="49793" y2="32613"/>
                        <a14:foregroundMark x1="53804" y1="34658" x2="55549" y2="35967"/>
                        <a14:foregroundMark x1="55549" y1="35967" x2="55549" y2="35967"/>
                        <a14:backgroundMark x1="51051" y1="32263" x2="52570" y2="34156"/>
                        <a14:backgroundMark x1="52570" y1="34156" x2="54030" y2="34156"/>
                        <a14:backgroundMark x1="50117" y1="32099" x2="51343" y2="329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05" t="29867" r="39369" b="36276"/>
          <a:stretch/>
        </p:blipFill>
        <p:spPr>
          <a:xfrm>
            <a:off x="2759681" y="361052"/>
            <a:ext cx="3336318" cy="232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3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CEA6591-500B-4C62-B758-CFA784C2B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879A5A2C-DBC6-4B8E-B74C-2E5FD2E34D41}"/>
              </a:ext>
            </a:extLst>
          </p:cNvPr>
          <p:cNvSpPr txBox="1">
            <a:spLocks/>
          </p:cNvSpPr>
          <p:nvPr/>
        </p:nvSpPr>
        <p:spPr>
          <a:xfrm>
            <a:off x="2534652" y="1866900"/>
            <a:ext cx="8130066" cy="1774766"/>
          </a:xfrm>
          <a:prstGeom prst="rect">
            <a:avLst/>
          </a:prstGeom>
        </p:spPr>
        <p:txBody>
          <a:bodyPr vert="horz" lIns="91440" tIns="45720" rIns="91440" bIns="45720" rtlCol="1" anchor="b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dirty="0">
                <a:latin typeface="BN Zika" panose="02000000000000000000" pitchFamily="2" charset="-79"/>
                <a:cs typeface="BN Zika" panose="02000000000000000000" pitchFamily="2" charset="-79"/>
              </a:rPr>
              <a:t>כן, זה שוב אנחנו,</a:t>
            </a:r>
            <a:br>
              <a:rPr lang="en-US" dirty="0">
                <a:latin typeface="BN Zika" panose="02000000000000000000" pitchFamily="2" charset="-79"/>
                <a:cs typeface="BN Zika" panose="02000000000000000000" pitchFamily="2" charset="-79"/>
              </a:rPr>
            </a:br>
            <a:r>
              <a:rPr lang="he-IL" dirty="0">
                <a:latin typeface="BN Zika" panose="02000000000000000000" pitchFamily="2" charset="-79"/>
                <a:cs typeface="BN Zika" panose="02000000000000000000" pitchFamily="2" charset="-79"/>
              </a:rPr>
              <a:t>האיברים שלך!</a:t>
            </a:r>
          </a:p>
        </p:txBody>
      </p:sp>
      <p:sp>
        <p:nvSpPr>
          <p:cNvPr id="11" name="מלבן 10">
            <a:extLst>
              <a:ext uri="{FF2B5EF4-FFF2-40B4-BE49-F238E27FC236}">
                <a16:creationId xmlns:a16="http://schemas.microsoft.com/office/drawing/2014/main" id="{AF3B9F84-C911-458B-A184-CC56261D8246}"/>
              </a:ext>
            </a:extLst>
          </p:cNvPr>
          <p:cNvSpPr/>
          <p:nvPr/>
        </p:nvSpPr>
        <p:spPr>
          <a:xfrm>
            <a:off x="1692382" y="3543300"/>
            <a:ext cx="92256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l"/>
            <a:r>
              <a:rPr lang="he-IL" sz="48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מי </a:t>
            </a:r>
            <a:r>
              <a:rPr lang="he-IL" sz="4800" b="1" dirty="0" err="1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מאיתנו</a:t>
            </a:r>
            <a:r>
              <a:rPr lang="he-IL" sz="48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 אחראי על הקולות האלה שנשמעים בתוכך...?</a:t>
            </a:r>
          </a:p>
        </p:txBody>
      </p:sp>
      <p:pic>
        <p:nvPicPr>
          <p:cNvPr id="16" name="תמונה 15">
            <a:extLst>
              <a:ext uri="{FF2B5EF4-FFF2-40B4-BE49-F238E27FC236}">
                <a16:creationId xmlns:a16="http://schemas.microsoft.com/office/drawing/2014/main" id="{594B1F55-A0AE-497F-AC2C-1DD021B8C30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832" b="62810" l="52938" r="67447">
                        <a14:foregroundMark x1="62350" y1="46942" x2="58346" y2="47273"/>
                        <a14:foregroundMark x1="59854" y1="50579" x2="60010" y2="57851"/>
                        <a14:foregroundMark x1="61154" y1="56198" x2="57826" y2="53939"/>
                        <a14:foregroundMark x1="57358" y1="52507" x2="63651" y2="53444"/>
                        <a14:foregroundMark x1="60530" y1="50413" x2="59282" y2="57851"/>
                        <a14:foregroundMark x1="59282" y1="57851" x2="58502" y2="55647"/>
                        <a14:foregroundMark x1="57566" y1="56584" x2="59542" y2="58898"/>
                        <a14:foregroundMark x1="60738" y1="55592" x2="62298" y2="50964"/>
                        <a14:foregroundMark x1="67291" y1="52507" x2="67447" y2="57245"/>
                        <a14:foregroundMark x1="52938" y1="52893" x2="53354" y2="57355"/>
                        <a14:foregroundMark x1="58346" y1="52562" x2="62194" y2="50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526" t="45374" r="30995" b="35101"/>
          <a:stretch/>
        </p:blipFill>
        <p:spPr>
          <a:xfrm>
            <a:off x="4090817" y="170267"/>
            <a:ext cx="1691905" cy="1783825"/>
          </a:xfrm>
          <a:prstGeom prst="rect">
            <a:avLst/>
          </a:prstGeom>
        </p:spPr>
      </p:pic>
      <p:pic>
        <p:nvPicPr>
          <p:cNvPr id="18" name="תמונה 17">
            <a:extLst>
              <a:ext uri="{FF2B5EF4-FFF2-40B4-BE49-F238E27FC236}">
                <a16:creationId xmlns:a16="http://schemas.microsoft.com/office/drawing/2014/main" id="{AF733FE6-3D22-4B22-A18E-74EDE06831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537" b="31791" l="52522" r="67707">
                        <a14:foregroundMark x1="58970" y1="15647" x2="61986" y2="16088"/>
                        <a14:foregroundMark x1="67707" y1="23471" x2="67707" y2="25069"/>
                        <a14:foregroundMark x1="58606" y1="31405" x2="61050" y2="31791"/>
                        <a14:foregroundMark x1="52522" y1="22700" x2="53042" y2="25895"/>
                        <a14:foregroundMark x1="54758" y1="22149" x2="62090" y2="23691"/>
                        <a14:foregroundMark x1="62090" y1="23691" x2="60322" y2="23251"/>
                        <a14:foregroundMark x1="58450" y1="21212" x2="65003" y2="19559"/>
                        <a14:foregroundMark x1="65003" y1="19559" x2="65679" y2="26777"/>
                        <a14:foregroundMark x1="65679" y1="26777" x2="58502" y2="25895"/>
                        <a14:foregroundMark x1="58502" y1="25895" x2="60634" y2="22534"/>
                        <a14:foregroundMark x1="60738" y1="20771" x2="57514" y2="22700"/>
                        <a14:foregroundMark x1="54966" y1="24022" x2="61934" y2="24132"/>
                        <a14:foregroundMark x1="61934" y1="24132" x2="64223" y2="25289"/>
                        <a14:foregroundMark x1="58242" y1="20110" x2="64483" y2="22645"/>
                        <a14:foregroundMark x1="64483" y1="22645" x2="64483" y2="22645"/>
                        <a14:foregroundMark x1="62559" y1="19614" x2="56058" y2="20826"/>
                        <a14:foregroundMark x1="56058" y1="20826" x2="60114" y2="26501"/>
                        <a14:foregroundMark x1="60114" y1="26501" x2="63547" y2="20331"/>
                        <a14:foregroundMark x1="63547" y1="20331" x2="62507" y2="19063"/>
                        <a14:foregroundMark x1="64639" y1="21377" x2="63807" y2="25399"/>
                        <a14:foregroundMark x1="62454" y1="22865" x2="65367" y2="24848"/>
                        <a14:foregroundMark x1="60738" y1="22259" x2="60946" y2="22259"/>
                        <a14:foregroundMark x1="61570" y1="19945" x2="55434" y2="22645"/>
                        <a14:foregroundMark x1="55434" y1="22645" x2="55226" y2="23361"/>
                        <a14:foregroundMark x1="60322" y1="26336" x2="61674" y2="29036"/>
                        <a14:foregroundMark x1="56214" y1="24353" x2="59646" y2="26116"/>
                        <a14:foregroundMark x1="54862" y1="21983" x2="61414" y2="19614"/>
                        <a14:foregroundMark x1="61414" y1="19614" x2="62454" y2="19890"/>
                        <a14:foregroundMark x1="61258" y1="18898" x2="54654" y2="20275"/>
                        <a14:foregroundMark x1="54654" y1="20275" x2="55694" y2="234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52" t="14321" r="30471" b="66848"/>
          <a:stretch/>
        </p:blipFill>
        <p:spPr>
          <a:xfrm>
            <a:off x="7338887" y="228426"/>
            <a:ext cx="1759582" cy="1720456"/>
          </a:xfrm>
          <a:prstGeom prst="rect">
            <a:avLst/>
          </a:prstGeom>
        </p:spPr>
      </p:pic>
      <p:grpSp>
        <p:nvGrpSpPr>
          <p:cNvPr id="23" name="קבוצה 22">
            <a:extLst>
              <a:ext uri="{FF2B5EF4-FFF2-40B4-BE49-F238E27FC236}">
                <a16:creationId xmlns:a16="http://schemas.microsoft.com/office/drawing/2014/main" id="{DC06826B-0A86-4811-A9E3-90341042488C}"/>
              </a:ext>
            </a:extLst>
          </p:cNvPr>
          <p:cNvGrpSpPr/>
          <p:nvPr/>
        </p:nvGrpSpPr>
        <p:grpSpPr>
          <a:xfrm>
            <a:off x="4413435" y="5121388"/>
            <a:ext cx="1493668" cy="1482676"/>
            <a:chOff x="3701297" y="5697465"/>
            <a:chExt cx="1158747" cy="1135797"/>
          </a:xfrm>
        </p:grpSpPr>
        <p:sp>
          <p:nvSpPr>
            <p:cNvPr id="19" name="אליפסה 18">
              <a:extLst>
                <a:ext uri="{FF2B5EF4-FFF2-40B4-BE49-F238E27FC236}">
                  <a16:creationId xmlns:a16="http://schemas.microsoft.com/office/drawing/2014/main" id="{B4242BEB-1B95-4709-97DC-CF0B787B6A5B}"/>
                </a:ext>
              </a:extLst>
            </p:cNvPr>
            <p:cNvSpPr/>
            <p:nvPr/>
          </p:nvSpPr>
          <p:spPr>
            <a:xfrm>
              <a:off x="3701297" y="5697465"/>
              <a:ext cx="1158747" cy="1135797"/>
            </a:xfrm>
            <a:prstGeom prst="ellipse">
              <a:avLst/>
            </a:prstGeom>
            <a:solidFill>
              <a:srgbClr val="F7A82A"/>
            </a:solidFill>
            <a:ln>
              <a:solidFill>
                <a:srgbClr val="F7A82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13" name="תמונה 12">
              <a:extLst>
                <a:ext uri="{FF2B5EF4-FFF2-40B4-BE49-F238E27FC236}">
                  <a16:creationId xmlns:a16="http://schemas.microsoft.com/office/drawing/2014/main" id="{C624992A-FA1C-43A4-A4EF-CB201B411F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68278" b="99380" l="37195" r="60000">
                          <a14:foregroundMark x1="55475" y1="68525" x2="55566" y2="69269"/>
                          <a14:foregroundMark x1="51855" y1="93309" x2="55294" y2="98513"/>
                          <a14:foregroundMark x1="55294" y1="98513" x2="60000" y2="95539"/>
                          <a14:foregroundMark x1="60000" y1="95539" x2="59910" y2="94672"/>
                          <a14:foregroundMark x1="60090" y1="97150" x2="54932" y2="98513"/>
                          <a14:foregroundMark x1="54932" y1="98513" x2="53665" y2="96902"/>
                          <a14:foregroundMark x1="39457" y1="91326" x2="40543" y2="83767"/>
                          <a14:foregroundMark x1="44343" y1="83024" x2="45611" y2="82776"/>
                          <a14:foregroundMark x1="42445" y1="83395" x2="44343" y2="83024"/>
                          <a14:foregroundMark x1="40543" y1="83767" x2="42445" y2="83395"/>
                          <a14:foregroundMark x1="45611" y1="82776" x2="49050" y2="68278"/>
                          <a14:foregroundMark x1="42624" y1="77695" x2="43529" y2="78315"/>
                          <a14:foregroundMark x1="37919" y1="86741" x2="39548" y2="92565"/>
                          <a14:foregroundMark x1="37195" y1="90458" x2="37557" y2="86865"/>
                          <a14:foregroundMark x1="37195" y1="90335" x2="37376" y2="87608"/>
                          <a14:foregroundMark x1="37376" y1="89591" x2="37376" y2="88724"/>
                          <a14:foregroundMark x1="60543" y1="96530" x2="55837" y2="99380"/>
                          <a14:foregroundMark x1="55837" y1="99380" x2="53575" y2="97398"/>
                          <a14:backgroundMark x1="43348" y1="83395" x2="43348" y2="83395"/>
                          <a14:backgroundMark x1="43529" y1="83271" x2="43529" y2="83271"/>
                          <a14:backgroundMark x1="43620" y1="83271" x2="43620" y2="83271"/>
                          <a14:backgroundMark x1="43167" y1="83024" x2="43167" y2="8302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71" t="66384" r="37925" b="-221"/>
            <a:stretch/>
          </p:blipFill>
          <p:spPr>
            <a:xfrm>
              <a:off x="3842498" y="5788258"/>
              <a:ext cx="876344" cy="849109"/>
            </a:xfrm>
            <a:prstGeom prst="rect">
              <a:avLst/>
            </a:prstGeom>
          </p:spPr>
        </p:pic>
      </p:grpSp>
      <p:pic>
        <p:nvPicPr>
          <p:cNvPr id="15" name="תמונה 14">
            <a:extLst>
              <a:ext uri="{FF2B5EF4-FFF2-40B4-BE49-F238E27FC236}">
                <a16:creationId xmlns:a16="http://schemas.microsoft.com/office/drawing/2014/main" id="{616C3765-7E17-4FC4-AABC-F230DD58A25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7631" b="93278" l="27561" r="42486">
                        <a14:foregroundMark x1="33333" y1="77631" x2="37129" y2="77741"/>
                        <a14:foregroundMark x1="42486" y1="84408" x2="42486" y2="87052"/>
                        <a14:foregroundMark x1="33385" y1="93333" x2="36713" y2="93168"/>
                        <a14:foregroundMark x1="27561" y1="84353" x2="27561" y2="86667"/>
                        <a14:foregroundMark x1="38482" y1="83857" x2="30889" y2="85895"/>
                        <a14:foregroundMark x1="31565" y1="82534" x2="36401" y2="87934"/>
                        <a14:foregroundMark x1="36401" y1="87934" x2="37181" y2="89752"/>
                        <a14:foregroundMark x1="30941" y1="88375" x2="34113" y2="82259"/>
                        <a14:foregroundMark x1="34113" y1="82259" x2="38066" y2="87989"/>
                        <a14:foregroundMark x1="38066" y1="87989" x2="30993" y2="91129"/>
                        <a14:foregroundMark x1="30993" y1="91129" x2="31565" y2="86006"/>
                        <a14:foregroundMark x1="31981" y1="87163" x2="35413" y2="88264"/>
                        <a14:foregroundMark x1="37858" y1="85510" x2="36453" y2="81708"/>
                        <a14:foregroundMark x1="39054" y1="82975" x2="37910" y2="82810"/>
                        <a14:foregroundMark x1="35725" y1="81267" x2="36713" y2="81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08" t="76173" r="55814" b="4996"/>
          <a:stretch/>
        </p:blipFill>
        <p:spPr>
          <a:xfrm>
            <a:off x="6639563" y="5099048"/>
            <a:ext cx="1759583" cy="1720456"/>
          </a:xfrm>
          <a:prstGeom prst="rect">
            <a:avLst/>
          </a:prstGeom>
        </p:spPr>
      </p:pic>
      <p:grpSp>
        <p:nvGrpSpPr>
          <p:cNvPr id="22" name="קבוצה 21">
            <a:extLst>
              <a:ext uri="{FF2B5EF4-FFF2-40B4-BE49-F238E27FC236}">
                <a16:creationId xmlns:a16="http://schemas.microsoft.com/office/drawing/2014/main" id="{C6D8F3E9-BAC7-4709-8887-E0C7DBA4E562}"/>
              </a:ext>
            </a:extLst>
          </p:cNvPr>
          <p:cNvGrpSpPr/>
          <p:nvPr/>
        </p:nvGrpSpPr>
        <p:grpSpPr>
          <a:xfrm>
            <a:off x="8787556" y="4502471"/>
            <a:ext cx="1512554" cy="1456805"/>
            <a:chOff x="7242159" y="5453946"/>
            <a:chExt cx="1158747" cy="1135797"/>
          </a:xfrm>
        </p:grpSpPr>
        <p:sp>
          <p:nvSpPr>
            <p:cNvPr id="20" name="אליפסה 19">
              <a:extLst>
                <a:ext uri="{FF2B5EF4-FFF2-40B4-BE49-F238E27FC236}">
                  <a16:creationId xmlns:a16="http://schemas.microsoft.com/office/drawing/2014/main" id="{544275D3-0A8A-48CA-B871-9D3E41BA288C}"/>
                </a:ext>
              </a:extLst>
            </p:cNvPr>
            <p:cNvSpPr/>
            <p:nvPr/>
          </p:nvSpPr>
          <p:spPr>
            <a:xfrm>
              <a:off x="7242159" y="5453946"/>
              <a:ext cx="1158747" cy="1135797"/>
            </a:xfrm>
            <a:prstGeom prst="ellipse">
              <a:avLst/>
            </a:prstGeom>
            <a:solidFill>
              <a:srgbClr val="53668F"/>
            </a:solidFill>
            <a:ln>
              <a:solidFill>
                <a:srgbClr val="5366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pic>
          <p:nvPicPr>
            <p:cNvPr id="6" name="תמונה 5">
              <a:extLst>
                <a:ext uri="{FF2B5EF4-FFF2-40B4-BE49-F238E27FC236}">
                  <a16:creationId xmlns:a16="http://schemas.microsoft.com/office/drawing/2014/main" id="{275D1AA3-0481-4117-BAF6-CD36C4E408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38948" b="61276" l="2459" r="13956">
                          <a14:foregroundMark x1="8326" y1="39172" x2="8385" y2="38948"/>
                        </a14:backgroundRemoval>
                      </a14:imgEffect>
                      <a14:imgEffect>
                        <a14:artisticGlowDiffused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2" t="36561" r="84583" b="35947"/>
            <a:stretch/>
          </p:blipFill>
          <p:spPr>
            <a:xfrm>
              <a:off x="7288453" y="5487301"/>
              <a:ext cx="1046653" cy="1059891"/>
            </a:xfrm>
            <a:prstGeom prst="rect">
              <a:avLst/>
            </a:prstGeom>
          </p:spPr>
        </p:pic>
      </p:grpSp>
      <p:pic>
        <p:nvPicPr>
          <p:cNvPr id="17" name="תמונה 16">
            <a:extLst>
              <a:ext uri="{FF2B5EF4-FFF2-40B4-BE49-F238E27FC236}">
                <a16:creationId xmlns:a16="http://schemas.microsoft.com/office/drawing/2014/main" id="{00A75EAC-483D-44E6-B83F-5F258A2B5D8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47" b="32176" l="27249" r="42902">
                        <a14:foregroundMark x1="36349" y1="15647" x2="33437" y2="15868"/>
                        <a14:foregroundMark x1="29745" y1="23361" x2="36557" y2="22645"/>
                        <a14:foregroundMark x1="36557" y1="22645" x2="32605" y2="24628"/>
                        <a14:foregroundMark x1="31357" y1="24628" x2="36609" y2="24463"/>
                        <a14:foregroundMark x1="37546" y1="22259" x2="31461" y2="25620"/>
                        <a14:foregroundMark x1="31461" y1="25620" x2="29849" y2="22920"/>
                        <a14:foregroundMark x1="32085" y1="25785" x2="33697" y2="28981"/>
                        <a14:foregroundMark x1="32865" y1="25730" x2="37181" y2="26226"/>
                        <a14:foregroundMark x1="37702" y1="25675" x2="40042" y2="232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09" t="13787" r="55116" b="65737"/>
          <a:stretch/>
        </p:blipFill>
        <p:spPr>
          <a:xfrm>
            <a:off x="1977781" y="4390687"/>
            <a:ext cx="1894934" cy="187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6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CEA6591-500B-4C62-B758-CFA784C2B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533235A5-DDFF-4C8E-9CFE-4BEED39F97BF}"/>
              </a:ext>
            </a:extLst>
          </p:cNvPr>
          <p:cNvSpPr txBox="1">
            <a:spLocks/>
          </p:cNvSpPr>
          <p:nvPr/>
        </p:nvSpPr>
        <p:spPr>
          <a:xfrm>
            <a:off x="5045454" y="285224"/>
            <a:ext cx="4666248" cy="1063566"/>
          </a:xfrm>
          <a:prstGeom prst="rect">
            <a:avLst/>
          </a:prstGeom>
        </p:spPr>
        <p:txBody>
          <a:bodyPr vert="horz" lIns="91440" tIns="45720" rIns="91440" bIns="45720" rtlCol="1" anchor="b">
            <a:normAutofit fontScale="85000" lnSpcReduction="100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dirty="0">
                <a:latin typeface="BN Zika" panose="02000000000000000000" pitchFamily="2" charset="-79"/>
                <a:cs typeface="BN Zika" panose="02000000000000000000" pitchFamily="2" charset="-79"/>
              </a:rPr>
              <a:t>הי, נעים להכיר!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37FB0CF9-AC0D-4846-ACF9-536ECB0E14EC}"/>
              </a:ext>
            </a:extLst>
          </p:cNvPr>
          <p:cNvSpPr/>
          <p:nvPr/>
        </p:nvSpPr>
        <p:spPr>
          <a:xfrm>
            <a:off x="2502495" y="2293414"/>
            <a:ext cx="8762335" cy="43704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ctr"/>
            <a:r>
              <a:rPr lang="he-IL" sz="44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שמעתי שאתמול למדת על המוח, היום תורי!</a:t>
            </a:r>
          </a:p>
          <a:p>
            <a:pPr marL="457200"/>
            <a:endParaRPr lang="he-IL" sz="1400" b="1" dirty="0">
              <a:solidFill>
                <a:srgbClr val="000000"/>
              </a:solidFill>
              <a:latin typeface="Arial" panose="020B0604020202020204" pitchFamily="34" charset="0"/>
              <a:cs typeface="Kapriza" pitchFamily="2" charset="-79"/>
            </a:endParaRPr>
          </a:p>
          <a:p>
            <a:pPr marL="457200"/>
            <a:r>
              <a:rPr lang="he-IL" sz="44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יודעת מה התפקיד שלי? </a:t>
            </a:r>
          </a:p>
          <a:p>
            <a:pPr marL="457200"/>
            <a:r>
              <a:rPr lang="he-IL" sz="44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ואת האופי שלי את מכירה? </a:t>
            </a:r>
          </a:p>
          <a:p>
            <a:pPr marL="457200"/>
            <a:r>
              <a:rPr lang="he-IL" sz="44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מי מ2 הנפשות שנתן לך ה' מתגוררת בתוכי?</a:t>
            </a:r>
          </a:p>
          <a:p>
            <a:pPr marL="457200"/>
            <a:r>
              <a:rPr lang="he-IL" sz="44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את התפקיד של המוח שלך בעבודת ה' את בטח זוכרת...</a:t>
            </a:r>
            <a:b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</a:br>
            <a:r>
              <a:rPr lang="he-IL" sz="44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			ומה איתי גם לי יש חלק?</a:t>
            </a: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922AF7CC-9F6F-4845-BDE4-31DDC18C2226}"/>
              </a:ext>
            </a:extLst>
          </p:cNvPr>
          <p:cNvSpPr/>
          <p:nvPr/>
        </p:nvSpPr>
        <p:spPr>
          <a:xfrm>
            <a:off x="266700" y="285224"/>
            <a:ext cx="2514600" cy="2051576"/>
          </a:xfrm>
          <a:prstGeom prst="ellipse">
            <a:avLst/>
          </a:prstGeom>
          <a:solidFill>
            <a:srgbClr val="BDE5ED"/>
          </a:solidFill>
          <a:ln>
            <a:solidFill>
              <a:srgbClr val="BDE5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F0D65C6F-BDD4-45EA-9D18-5C31A93F7974}"/>
              </a:ext>
            </a:extLst>
          </p:cNvPr>
          <p:cNvSpPr/>
          <p:nvPr/>
        </p:nvSpPr>
        <p:spPr>
          <a:xfrm>
            <a:off x="4724394" y="1370084"/>
            <a:ext cx="29835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algn="ctr"/>
            <a:r>
              <a:rPr lang="he-IL" sz="54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אני הלב שלך!</a:t>
            </a:r>
            <a:endParaRPr lang="he-IL" sz="4400" b="1" dirty="0">
              <a:solidFill>
                <a:srgbClr val="000000"/>
              </a:solidFill>
              <a:latin typeface="Arial" panose="020B0604020202020204" pitchFamily="34" charset="0"/>
              <a:cs typeface="Kapriza" pitchFamily="2" charset="-79"/>
            </a:endParaRP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79BDA78F-CFDF-4616-B73B-C5AF631B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08" y="110435"/>
            <a:ext cx="4748382" cy="413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321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0"/>
                            </p:stCondLst>
                            <p:childTnLst>
                              <p:par>
                                <p:cTn id="34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9500"/>
                            </p:stCondLst>
                            <p:childTnLst>
                              <p:par>
                                <p:cTn id="40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 bldLvl="3" advAuto="100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תמונה 2">
            <a:extLst>
              <a:ext uri="{FF2B5EF4-FFF2-40B4-BE49-F238E27FC236}">
                <a16:creationId xmlns:a16="http://schemas.microsoft.com/office/drawing/2014/main" id="{1CEA6591-500B-4C62-B758-CFA784C2B5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533235A5-DDFF-4C8E-9CFE-4BEED39F97BF}"/>
              </a:ext>
            </a:extLst>
          </p:cNvPr>
          <p:cNvSpPr txBox="1">
            <a:spLocks/>
          </p:cNvSpPr>
          <p:nvPr/>
        </p:nvSpPr>
        <p:spPr>
          <a:xfrm>
            <a:off x="4561310" y="466005"/>
            <a:ext cx="4666248" cy="1063566"/>
          </a:xfrm>
          <a:prstGeom prst="rect">
            <a:avLst/>
          </a:prstGeom>
        </p:spPr>
        <p:txBody>
          <a:bodyPr vert="horz" lIns="91440" tIns="45720" rIns="91440" bIns="45720" rtlCol="1" anchor="b">
            <a:normAutofit fontScale="47500" lnSpcReduction="200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dirty="0">
                <a:latin typeface="BN Zika" panose="02000000000000000000" pitchFamily="2" charset="-79"/>
                <a:cs typeface="BN Zika" panose="02000000000000000000" pitchFamily="2" charset="-79"/>
              </a:rPr>
              <a:t>טוב, אז בא נראה את כל מה שאמרתן בצורה מסודרת..</a:t>
            </a: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37FB0CF9-AC0D-4846-ACF9-536ECB0E14EC}"/>
              </a:ext>
            </a:extLst>
          </p:cNvPr>
          <p:cNvSpPr/>
          <p:nvPr/>
        </p:nvSpPr>
        <p:spPr>
          <a:xfrm>
            <a:off x="1398822" y="2455623"/>
            <a:ext cx="9113457" cy="48320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sz="4400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והתפקיד שלי הוא</a:t>
            </a:r>
            <a:r>
              <a:rPr lang="he-IL" sz="4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Kapriza" pitchFamily="2" charset="-79"/>
              </a:rPr>
              <a:t> לספק דם לכל איברי הגוף</a:t>
            </a:r>
            <a:r>
              <a:rPr lang="he-IL" sz="4400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, לתת להם חיים!</a:t>
            </a:r>
            <a:endParaRPr lang="he-IL" sz="4400" b="0" i="0" dirty="0">
              <a:solidFill>
                <a:srgbClr val="000000"/>
              </a:solidFill>
              <a:effectLst/>
              <a:latin typeface="Arial" panose="020B0604020202020204" pitchFamily="34" charset="0"/>
              <a:cs typeface="Kapriza" pitchFamily="2" charset="-79"/>
            </a:endParaRPr>
          </a:p>
          <a:p>
            <a:r>
              <a:rPr lang="he-IL" sz="4400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אני חם מזג, (מכירה את הביטוי "דם-חם"?)</a:t>
            </a:r>
          </a:p>
          <a:p>
            <a:r>
              <a:rPr lang="he-IL" sz="4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Kapriza" pitchFamily="2" charset="-79"/>
              </a:rPr>
              <a:t>והנפש השוכנת בי, היא הנפש הבהמית, היא דואגת שתחיי!</a:t>
            </a:r>
          </a:p>
          <a:p>
            <a:r>
              <a:rPr lang="he-IL" sz="4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Kapriza" pitchFamily="2" charset="-79"/>
              </a:rPr>
              <a:t>אז איך אני קשור לעבודת ה' שלך, את שואלת?</a:t>
            </a:r>
            <a:b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</a:br>
            <a:r>
              <a:rPr lang="he-IL" sz="4400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כי הרגשות שבי הם לא רק שליליים...</a:t>
            </a:r>
            <a:b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</a:br>
            <a:r>
              <a:rPr lang="he-IL" sz="4400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אני כאן כדי לעורר בך התלהבות, חיות ושמחה בעבודת ה'!</a:t>
            </a:r>
          </a:p>
          <a:p>
            <a:endParaRPr lang="he-IL" sz="4400" b="0" i="0" dirty="0">
              <a:solidFill>
                <a:srgbClr val="222222"/>
              </a:solidFill>
              <a:effectLst/>
              <a:latin typeface="Arial" panose="020B0604020202020204" pitchFamily="34" charset="0"/>
              <a:cs typeface="Kapriza" pitchFamily="2" charset="-79"/>
            </a:endParaRPr>
          </a:p>
        </p:txBody>
      </p:sp>
      <p:sp>
        <p:nvSpPr>
          <p:cNvPr id="7" name="אליפסה 6">
            <a:extLst>
              <a:ext uri="{FF2B5EF4-FFF2-40B4-BE49-F238E27FC236}">
                <a16:creationId xmlns:a16="http://schemas.microsoft.com/office/drawing/2014/main" id="{922AF7CC-9F6F-4845-BDE4-31DDC18C2226}"/>
              </a:ext>
            </a:extLst>
          </p:cNvPr>
          <p:cNvSpPr/>
          <p:nvPr/>
        </p:nvSpPr>
        <p:spPr>
          <a:xfrm>
            <a:off x="266700" y="285224"/>
            <a:ext cx="2514600" cy="2051576"/>
          </a:xfrm>
          <a:prstGeom prst="ellipse">
            <a:avLst/>
          </a:prstGeom>
          <a:solidFill>
            <a:srgbClr val="BDE5ED"/>
          </a:solidFill>
          <a:ln>
            <a:solidFill>
              <a:srgbClr val="BDE5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F0D65C6F-BDD4-45EA-9D18-5C31A93F7974}"/>
              </a:ext>
            </a:extLst>
          </p:cNvPr>
          <p:cNvSpPr/>
          <p:nvPr/>
        </p:nvSpPr>
        <p:spPr>
          <a:xfrm>
            <a:off x="7689069" y="1494341"/>
            <a:ext cx="282321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/>
            <a:r>
              <a:rPr lang="he-IL" sz="5400" b="1" dirty="0">
                <a:solidFill>
                  <a:srgbClr val="000000"/>
                </a:solidFill>
                <a:latin typeface="Arial" panose="020B0604020202020204" pitchFamily="34" charset="0"/>
                <a:cs typeface="Kapriza" pitchFamily="2" charset="-79"/>
              </a:rPr>
              <a:t>אז אני הלב,</a:t>
            </a:r>
            <a:endParaRPr lang="he-IL" sz="4400" b="1" dirty="0">
              <a:solidFill>
                <a:srgbClr val="000000"/>
              </a:solidFill>
              <a:latin typeface="Arial" panose="020B0604020202020204" pitchFamily="34" charset="0"/>
              <a:cs typeface="Kapriza" pitchFamily="2" charset="-79"/>
            </a:endParaRPr>
          </a:p>
        </p:txBody>
      </p:sp>
      <p:pic>
        <p:nvPicPr>
          <p:cNvPr id="9" name="תמונה 8">
            <a:extLst>
              <a:ext uri="{FF2B5EF4-FFF2-40B4-BE49-F238E27FC236}">
                <a16:creationId xmlns:a16="http://schemas.microsoft.com/office/drawing/2014/main" id="{245AB1C2-13C1-4483-83F1-01398B0F5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51" y="129272"/>
            <a:ext cx="3133472" cy="2730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8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uiExpand="1" build="p" bldLvl="3" advAuto="100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F0CA68A-C79C-4D18-A164-4D73B93DBA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8"/>
          <a:stretch/>
        </p:blipFill>
        <p:spPr>
          <a:xfrm>
            <a:off x="10782300" y="0"/>
            <a:ext cx="1409700" cy="6858000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B8FB406-410D-4ED2-800C-A2B7B77FC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9103"/>
          <a:stretch/>
        </p:blipFill>
        <p:spPr>
          <a:xfrm>
            <a:off x="0" y="0"/>
            <a:ext cx="2997200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C0483C3B-8C5D-4045-9BD7-05E863C32FF3}"/>
              </a:ext>
            </a:extLst>
          </p:cNvPr>
          <p:cNvSpPr txBox="1">
            <a:spLocks/>
          </p:cNvSpPr>
          <p:nvPr/>
        </p:nvSpPr>
        <p:spPr>
          <a:xfrm>
            <a:off x="2908300" y="241300"/>
            <a:ext cx="7239000" cy="1727200"/>
          </a:xfrm>
          <a:prstGeom prst="rect">
            <a:avLst/>
          </a:prstGeom>
        </p:spPr>
        <p:txBody>
          <a:bodyPr vert="horz" lIns="91440" tIns="45720" rIns="91440" bIns="45720" rtlCol="1" anchor="b">
            <a:normAutofit fontScale="925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800" dirty="0">
                <a:latin typeface="BN Zika" panose="02000000000000000000" pitchFamily="2" charset="-79"/>
                <a:cs typeface="BN Zika" panose="02000000000000000000" pitchFamily="2" charset="-79"/>
              </a:rPr>
              <a:t>כמו כל דבר בעולם,</a:t>
            </a:r>
          </a:p>
          <a:p>
            <a:r>
              <a:rPr lang="he-IL" sz="4800" dirty="0">
                <a:latin typeface="BN Zika" panose="02000000000000000000" pitchFamily="2" charset="-79"/>
                <a:cs typeface="BN Zika" panose="02000000000000000000" pitchFamily="2" charset="-79"/>
              </a:rPr>
              <a:t>גם לי יש יתרונות וחסרונות...</a:t>
            </a:r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74C77DC1-ADB0-4B78-A7E3-E33729217415}"/>
              </a:ext>
            </a:extLst>
          </p:cNvPr>
          <p:cNvGrpSpPr/>
          <p:nvPr/>
        </p:nvGrpSpPr>
        <p:grpSpPr>
          <a:xfrm rot="21421737">
            <a:off x="7242081" y="4177584"/>
            <a:ext cx="1733919" cy="807829"/>
            <a:chOff x="5241589" y="3033019"/>
            <a:chExt cx="1733919" cy="80782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מלבן: פינות מעוגלות 19">
              <a:extLst>
                <a:ext uri="{FF2B5EF4-FFF2-40B4-BE49-F238E27FC236}">
                  <a16:creationId xmlns:a16="http://schemas.microsoft.com/office/drawing/2014/main" id="{8E10EB83-3DB2-420A-B775-217E137DA448}"/>
                </a:ext>
              </a:extLst>
            </p:cNvPr>
            <p:cNvSpPr/>
            <p:nvPr/>
          </p:nvSpPr>
          <p:spPr>
            <a:xfrm rot="240000">
              <a:off x="5241589" y="3033019"/>
              <a:ext cx="1733919" cy="807829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מלבן: פינות מעוגלות 4">
              <a:extLst>
                <a:ext uri="{FF2B5EF4-FFF2-40B4-BE49-F238E27FC236}">
                  <a16:creationId xmlns:a16="http://schemas.microsoft.com/office/drawing/2014/main" id="{035EE349-1DE2-4618-950C-7656BD8B55AC}"/>
                </a:ext>
              </a:extLst>
            </p:cNvPr>
            <p:cNvSpPr txBox="1"/>
            <p:nvPr/>
          </p:nvSpPr>
          <p:spPr>
            <a:xfrm rot="240000">
              <a:off x="5281024" y="3072454"/>
              <a:ext cx="1655049" cy="7289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400" dirty="0">
                  <a:cs typeface="NS_Komic" pitchFamily="2" charset="-79"/>
                </a:rPr>
                <a:t>מעורר התלהבות ושמחה בעבודת ה'</a:t>
              </a:r>
            </a:p>
          </p:txBody>
        </p:sp>
      </p:grp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8EDBB0D5-331E-4B2C-888B-1C6EADDAE5DA}"/>
              </a:ext>
            </a:extLst>
          </p:cNvPr>
          <p:cNvGrpSpPr/>
          <p:nvPr/>
        </p:nvGrpSpPr>
        <p:grpSpPr>
          <a:xfrm rot="21421737">
            <a:off x="7254737" y="3280151"/>
            <a:ext cx="1733919" cy="807829"/>
            <a:chOff x="5304342" y="2164131"/>
            <a:chExt cx="1733919" cy="80782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מלבן: פינות מעוגלות 17">
              <a:extLst>
                <a:ext uri="{FF2B5EF4-FFF2-40B4-BE49-F238E27FC236}">
                  <a16:creationId xmlns:a16="http://schemas.microsoft.com/office/drawing/2014/main" id="{A6042B9D-2D32-4985-900B-5D1A96842268}"/>
                </a:ext>
              </a:extLst>
            </p:cNvPr>
            <p:cNvSpPr/>
            <p:nvPr/>
          </p:nvSpPr>
          <p:spPr>
            <a:xfrm rot="240000">
              <a:off x="5304342" y="2164131"/>
              <a:ext cx="1733919" cy="807829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122130"/>
                <a:satOff val="-3976"/>
                <a:lumOff val="6765"/>
                <a:alphaOff val="0"/>
              </a:schemeClr>
            </a:fillRef>
            <a:effectRef idx="2">
              <a:schemeClr val="accent2">
                <a:hueOff val="-2122130"/>
                <a:satOff val="-3976"/>
                <a:lumOff val="6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מלבן: פינות מעוגלות 6">
              <a:extLst>
                <a:ext uri="{FF2B5EF4-FFF2-40B4-BE49-F238E27FC236}">
                  <a16:creationId xmlns:a16="http://schemas.microsoft.com/office/drawing/2014/main" id="{B53E77F5-F4AE-475F-AEB6-93DE42278089}"/>
                </a:ext>
              </a:extLst>
            </p:cNvPr>
            <p:cNvSpPr txBox="1"/>
            <p:nvPr/>
          </p:nvSpPr>
          <p:spPr>
            <a:xfrm rot="240000">
              <a:off x="5343777" y="2203566"/>
              <a:ext cx="1655049" cy="7289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e-IL" sz="2100" dirty="0">
                  <a:cs typeface="NS_Komic" pitchFamily="2" charset="-79"/>
                </a:rPr>
                <a:t>רגש שמניע לפעולה</a:t>
              </a:r>
            </a:p>
          </p:txBody>
        </p:sp>
      </p:grp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98828F7A-DD1C-42E4-9121-F211716C315C}"/>
              </a:ext>
            </a:extLst>
          </p:cNvPr>
          <p:cNvGrpSpPr/>
          <p:nvPr/>
        </p:nvGrpSpPr>
        <p:grpSpPr>
          <a:xfrm rot="21340076">
            <a:off x="4125428" y="3248736"/>
            <a:ext cx="1733919" cy="807829"/>
            <a:chOff x="2755604" y="2859242"/>
            <a:chExt cx="1733919" cy="80782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מלבן: פינות מעוגלות 13">
              <a:extLst>
                <a:ext uri="{FF2B5EF4-FFF2-40B4-BE49-F238E27FC236}">
                  <a16:creationId xmlns:a16="http://schemas.microsoft.com/office/drawing/2014/main" id="{F1729B36-0FD6-44A6-9B2E-A527ED7D38BE}"/>
                </a:ext>
              </a:extLst>
            </p:cNvPr>
            <p:cNvSpPr/>
            <p:nvPr/>
          </p:nvSpPr>
          <p:spPr>
            <a:xfrm rot="240000">
              <a:off x="2755604" y="2859242"/>
              <a:ext cx="1733919" cy="807829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6366391"/>
                <a:satOff val="-11927"/>
                <a:lumOff val="20294"/>
                <a:alphaOff val="0"/>
              </a:schemeClr>
            </a:fillRef>
            <a:effectRef idx="2">
              <a:schemeClr val="accent2">
                <a:hueOff val="-6366391"/>
                <a:satOff val="-11927"/>
                <a:lumOff val="202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מלבן: פינות מעוגלות 10">
              <a:extLst>
                <a:ext uri="{FF2B5EF4-FFF2-40B4-BE49-F238E27FC236}">
                  <a16:creationId xmlns:a16="http://schemas.microsoft.com/office/drawing/2014/main" id="{AA60809E-09A3-4F2D-820E-34EB80F2D79E}"/>
                </a:ext>
              </a:extLst>
            </p:cNvPr>
            <p:cNvSpPr txBox="1"/>
            <p:nvPr/>
          </p:nvSpPr>
          <p:spPr>
            <a:xfrm rot="240000">
              <a:off x="2795039" y="2898677"/>
              <a:ext cx="1655049" cy="7289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/>
              <a:r>
                <a:rPr lang="he-IL" sz="2000" dirty="0">
                  <a:cs typeface="NS_Komic" pitchFamily="2" charset="-79"/>
                </a:rPr>
                <a:t>פועל במהירות, ללא שיקול דעת</a:t>
              </a:r>
            </a:p>
          </p:txBody>
        </p:sp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759BA881-8ABA-499B-8F7B-DBB3BFCA9B04}"/>
              </a:ext>
            </a:extLst>
          </p:cNvPr>
          <p:cNvGrpSpPr/>
          <p:nvPr/>
        </p:nvGrpSpPr>
        <p:grpSpPr>
          <a:xfrm rot="21351255">
            <a:off x="4125429" y="4152810"/>
            <a:ext cx="1733919" cy="807829"/>
            <a:chOff x="2818357" y="1990354"/>
            <a:chExt cx="1733919" cy="80782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מלבן: פינות מעוגלות 11">
              <a:extLst>
                <a:ext uri="{FF2B5EF4-FFF2-40B4-BE49-F238E27FC236}">
                  <a16:creationId xmlns:a16="http://schemas.microsoft.com/office/drawing/2014/main" id="{DB2FA3FF-C549-46A7-A9B2-F385CAE88B52}"/>
                </a:ext>
              </a:extLst>
            </p:cNvPr>
            <p:cNvSpPr/>
            <p:nvPr/>
          </p:nvSpPr>
          <p:spPr>
            <a:xfrm rot="240000">
              <a:off x="2818357" y="1990354"/>
              <a:ext cx="1733919" cy="807829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8488521"/>
                <a:satOff val="-15903"/>
                <a:lumOff val="27058"/>
                <a:alphaOff val="0"/>
              </a:schemeClr>
            </a:fillRef>
            <a:effectRef idx="2">
              <a:schemeClr val="accent2">
                <a:hueOff val="-8488521"/>
                <a:satOff val="-15903"/>
                <a:lumOff val="270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מלבן: פינות מעוגלות 12">
              <a:extLst>
                <a:ext uri="{FF2B5EF4-FFF2-40B4-BE49-F238E27FC236}">
                  <a16:creationId xmlns:a16="http://schemas.microsoft.com/office/drawing/2014/main" id="{05D6E822-34EB-4A34-BD5A-4EEE47E6727B}"/>
                </a:ext>
              </a:extLst>
            </p:cNvPr>
            <p:cNvSpPr txBox="1"/>
            <p:nvPr/>
          </p:nvSpPr>
          <p:spPr>
            <a:xfrm rot="240000">
              <a:off x="2857792" y="2029789"/>
              <a:ext cx="1655049" cy="7289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algn="ctr"/>
              <a:r>
                <a:rPr lang="he-IL" sz="2100" dirty="0">
                  <a:cs typeface="NS_Komic" pitchFamily="2" charset="-79"/>
                </a:rPr>
                <a:t>נמשך לתאוות העולם הזה</a:t>
              </a:r>
            </a:p>
          </p:txBody>
        </p:sp>
      </p:grpSp>
      <p:pic>
        <p:nvPicPr>
          <p:cNvPr id="22" name="תמונה 21">
            <a:extLst>
              <a:ext uri="{FF2B5EF4-FFF2-40B4-BE49-F238E27FC236}">
                <a16:creationId xmlns:a16="http://schemas.microsoft.com/office/drawing/2014/main" id="{F89C692F-D475-421E-AFAF-2B796E4B1B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3" r="-371" b="66305"/>
          <a:stretch/>
        </p:blipFill>
        <p:spPr>
          <a:xfrm>
            <a:off x="3130550" y="5021440"/>
            <a:ext cx="6883400" cy="134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1986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>
            <a:extLst>
              <a:ext uri="{FF2B5EF4-FFF2-40B4-BE49-F238E27FC236}">
                <a16:creationId xmlns:a16="http://schemas.microsoft.com/office/drawing/2014/main" id="{7F0CA68A-C79C-4D18-A164-4D73B93DBA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68"/>
          <a:stretch/>
        </p:blipFill>
        <p:spPr>
          <a:xfrm>
            <a:off x="10782300" y="0"/>
            <a:ext cx="1409700" cy="6858000"/>
          </a:xfrm>
          <a:prstGeom prst="rect">
            <a:avLst/>
          </a:prstGeom>
        </p:spPr>
      </p:pic>
      <p:pic>
        <p:nvPicPr>
          <p:cNvPr id="22" name="תמונה 21">
            <a:extLst>
              <a:ext uri="{FF2B5EF4-FFF2-40B4-BE49-F238E27FC236}">
                <a16:creationId xmlns:a16="http://schemas.microsoft.com/office/drawing/2014/main" id="{189908C6-5944-42B0-A83B-3A84EEFA1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 t="35249" r="17816" b="38238"/>
          <a:stretch/>
        </p:blipFill>
        <p:spPr>
          <a:xfrm>
            <a:off x="4333988" y="4645909"/>
            <a:ext cx="4582510" cy="1818291"/>
          </a:xfrm>
          <a:prstGeom prst="rect">
            <a:avLst/>
          </a:prstGeom>
        </p:spPr>
      </p:pic>
      <p:pic>
        <p:nvPicPr>
          <p:cNvPr id="3" name="תמונה 2">
            <a:extLst>
              <a:ext uri="{FF2B5EF4-FFF2-40B4-BE49-F238E27FC236}">
                <a16:creationId xmlns:a16="http://schemas.microsoft.com/office/drawing/2014/main" id="{2B8FB406-410D-4ED2-800C-A2B7B77FC1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9103"/>
          <a:stretch/>
        </p:blipFill>
        <p:spPr>
          <a:xfrm>
            <a:off x="0" y="0"/>
            <a:ext cx="2997200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C0483C3B-8C5D-4045-9BD7-05E863C32FF3}"/>
              </a:ext>
            </a:extLst>
          </p:cNvPr>
          <p:cNvSpPr txBox="1">
            <a:spLocks/>
          </p:cNvSpPr>
          <p:nvPr/>
        </p:nvSpPr>
        <p:spPr>
          <a:xfrm>
            <a:off x="2908300" y="241300"/>
            <a:ext cx="7239000" cy="1727200"/>
          </a:xfrm>
          <a:prstGeom prst="rect">
            <a:avLst/>
          </a:prstGeom>
        </p:spPr>
        <p:txBody>
          <a:bodyPr vert="horz" lIns="91440" tIns="45720" rIns="91440" bIns="45720" rtlCol="1" anchor="b">
            <a:normAutofit fontScale="92500"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e-IL" sz="4800" dirty="0">
                <a:latin typeface="BN Zika" panose="02000000000000000000" pitchFamily="2" charset="-79"/>
                <a:cs typeface="BN Zika" panose="02000000000000000000" pitchFamily="2" charset="-79"/>
              </a:rPr>
              <a:t>כמו כל דבר בעולם,</a:t>
            </a:r>
          </a:p>
          <a:p>
            <a:r>
              <a:rPr lang="he-IL" sz="4800" dirty="0">
                <a:latin typeface="BN Zika" panose="02000000000000000000" pitchFamily="2" charset="-79"/>
                <a:cs typeface="BN Zika" panose="02000000000000000000" pitchFamily="2" charset="-79"/>
              </a:rPr>
              <a:t>גם לי יש יתרונות וחסרונות...</a:t>
            </a:r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74C77DC1-ADB0-4B78-A7E3-E33729217415}"/>
              </a:ext>
            </a:extLst>
          </p:cNvPr>
          <p:cNvGrpSpPr/>
          <p:nvPr/>
        </p:nvGrpSpPr>
        <p:grpSpPr>
          <a:xfrm rot="21421737">
            <a:off x="7220467" y="3947690"/>
            <a:ext cx="1733919" cy="807829"/>
            <a:chOff x="5241589" y="3033019"/>
            <a:chExt cx="1733919" cy="80782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מלבן: פינות מעוגלות 19">
              <a:extLst>
                <a:ext uri="{FF2B5EF4-FFF2-40B4-BE49-F238E27FC236}">
                  <a16:creationId xmlns:a16="http://schemas.microsoft.com/office/drawing/2014/main" id="{8E10EB83-3DB2-420A-B775-217E137DA448}"/>
                </a:ext>
              </a:extLst>
            </p:cNvPr>
            <p:cNvSpPr/>
            <p:nvPr/>
          </p:nvSpPr>
          <p:spPr>
            <a:xfrm rot="240000">
              <a:off x="5241589" y="3033019"/>
              <a:ext cx="1733919" cy="807829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מלבן: פינות מעוגלות 4">
              <a:extLst>
                <a:ext uri="{FF2B5EF4-FFF2-40B4-BE49-F238E27FC236}">
                  <a16:creationId xmlns:a16="http://schemas.microsoft.com/office/drawing/2014/main" id="{035EE349-1DE2-4618-950C-7656BD8B55AC}"/>
                </a:ext>
              </a:extLst>
            </p:cNvPr>
            <p:cNvSpPr txBox="1"/>
            <p:nvPr/>
          </p:nvSpPr>
          <p:spPr>
            <a:xfrm rot="240000">
              <a:off x="5281024" y="3072454"/>
              <a:ext cx="1655049" cy="7289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1600" kern="1200" dirty="0">
                  <a:cs typeface="NS_Komic" pitchFamily="2" charset="-79"/>
                </a:rPr>
                <a:t>מעורר התלהבות ושמחה בעבודת ה'</a:t>
              </a:r>
            </a:p>
          </p:txBody>
        </p:sp>
      </p:grpSp>
      <p:grpSp>
        <p:nvGrpSpPr>
          <p:cNvPr id="8" name="קבוצה 7">
            <a:extLst>
              <a:ext uri="{FF2B5EF4-FFF2-40B4-BE49-F238E27FC236}">
                <a16:creationId xmlns:a16="http://schemas.microsoft.com/office/drawing/2014/main" id="{8EDBB0D5-331E-4B2C-888B-1C6EADDAE5DA}"/>
              </a:ext>
            </a:extLst>
          </p:cNvPr>
          <p:cNvGrpSpPr/>
          <p:nvPr/>
        </p:nvGrpSpPr>
        <p:grpSpPr>
          <a:xfrm rot="21421737">
            <a:off x="7217530" y="3089312"/>
            <a:ext cx="1733919" cy="807829"/>
            <a:chOff x="5304342" y="2164131"/>
            <a:chExt cx="1733919" cy="80782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8" name="מלבן: פינות מעוגלות 17">
              <a:extLst>
                <a:ext uri="{FF2B5EF4-FFF2-40B4-BE49-F238E27FC236}">
                  <a16:creationId xmlns:a16="http://schemas.microsoft.com/office/drawing/2014/main" id="{A6042B9D-2D32-4985-900B-5D1A96842268}"/>
                </a:ext>
              </a:extLst>
            </p:cNvPr>
            <p:cNvSpPr/>
            <p:nvPr/>
          </p:nvSpPr>
          <p:spPr>
            <a:xfrm rot="240000">
              <a:off x="5304342" y="2164131"/>
              <a:ext cx="1733919" cy="807829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122130"/>
                <a:satOff val="-3976"/>
                <a:lumOff val="6765"/>
                <a:alphaOff val="0"/>
              </a:schemeClr>
            </a:fillRef>
            <a:effectRef idx="2">
              <a:schemeClr val="accent2">
                <a:hueOff val="-2122130"/>
                <a:satOff val="-3976"/>
                <a:lumOff val="6765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מלבן: פינות מעוגלות 6">
              <a:extLst>
                <a:ext uri="{FF2B5EF4-FFF2-40B4-BE49-F238E27FC236}">
                  <a16:creationId xmlns:a16="http://schemas.microsoft.com/office/drawing/2014/main" id="{B53E77F5-F4AE-475F-AEB6-93DE42278089}"/>
                </a:ext>
              </a:extLst>
            </p:cNvPr>
            <p:cNvSpPr txBox="1"/>
            <p:nvPr/>
          </p:nvSpPr>
          <p:spPr>
            <a:xfrm rot="240000">
              <a:off x="5343777" y="2203566"/>
              <a:ext cx="1655049" cy="7289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100" kern="1200" dirty="0">
                  <a:cs typeface="NS_Komic" pitchFamily="2" charset="-79"/>
                </a:rPr>
                <a:t>רגש שמניע לפעולה</a:t>
              </a:r>
            </a:p>
          </p:txBody>
        </p:sp>
      </p:grp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0F162843-A699-4616-B041-4AF58B2363B1}"/>
              </a:ext>
            </a:extLst>
          </p:cNvPr>
          <p:cNvGrpSpPr/>
          <p:nvPr/>
        </p:nvGrpSpPr>
        <p:grpSpPr>
          <a:xfrm rot="21349429">
            <a:off x="4239860" y="2899360"/>
            <a:ext cx="1733919" cy="807829"/>
            <a:chOff x="5367095" y="1314552"/>
            <a:chExt cx="1733919" cy="80782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6" name="מלבן: פינות מעוגלות 15">
              <a:extLst>
                <a:ext uri="{FF2B5EF4-FFF2-40B4-BE49-F238E27FC236}">
                  <a16:creationId xmlns:a16="http://schemas.microsoft.com/office/drawing/2014/main" id="{FC7A70C4-0087-42E1-B5DD-A4B47AABE3F9}"/>
                </a:ext>
              </a:extLst>
            </p:cNvPr>
            <p:cNvSpPr/>
            <p:nvPr/>
          </p:nvSpPr>
          <p:spPr>
            <a:xfrm rot="240000">
              <a:off x="5367095" y="1314552"/>
              <a:ext cx="1733919" cy="807829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4244261"/>
                <a:satOff val="-7952"/>
                <a:lumOff val="13529"/>
                <a:alphaOff val="0"/>
              </a:schemeClr>
            </a:fillRef>
            <a:effectRef idx="2">
              <a:schemeClr val="accent2">
                <a:hueOff val="-4244261"/>
                <a:satOff val="-7952"/>
                <a:lumOff val="13529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מלבן: פינות מעוגלות 8">
              <a:extLst>
                <a:ext uri="{FF2B5EF4-FFF2-40B4-BE49-F238E27FC236}">
                  <a16:creationId xmlns:a16="http://schemas.microsoft.com/office/drawing/2014/main" id="{F2DED42C-E927-4988-A822-26A450123536}"/>
                </a:ext>
              </a:extLst>
            </p:cNvPr>
            <p:cNvSpPr txBox="1"/>
            <p:nvPr/>
          </p:nvSpPr>
          <p:spPr>
            <a:xfrm rot="178263">
              <a:off x="5406530" y="1353987"/>
              <a:ext cx="1655049" cy="7289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marL="0" lvl="0" indent="0" algn="ctr" defTabSz="9334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e-IL" sz="2100" kern="1200" dirty="0">
                  <a:cs typeface="NS_Komic" pitchFamily="2" charset="-79"/>
                </a:rPr>
                <a:t>לא יציב</a:t>
              </a:r>
            </a:p>
          </p:txBody>
        </p:sp>
      </p:grpSp>
      <p:grpSp>
        <p:nvGrpSpPr>
          <p:cNvPr id="10" name="קבוצה 9">
            <a:extLst>
              <a:ext uri="{FF2B5EF4-FFF2-40B4-BE49-F238E27FC236}">
                <a16:creationId xmlns:a16="http://schemas.microsoft.com/office/drawing/2014/main" id="{98828F7A-DD1C-42E4-9121-F211716C315C}"/>
              </a:ext>
            </a:extLst>
          </p:cNvPr>
          <p:cNvGrpSpPr/>
          <p:nvPr/>
        </p:nvGrpSpPr>
        <p:grpSpPr>
          <a:xfrm rot="21340076">
            <a:off x="4239861" y="3791412"/>
            <a:ext cx="1733919" cy="807829"/>
            <a:chOff x="2755604" y="2859242"/>
            <a:chExt cx="1733919" cy="80782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מלבן: פינות מעוגלות 13">
              <a:extLst>
                <a:ext uri="{FF2B5EF4-FFF2-40B4-BE49-F238E27FC236}">
                  <a16:creationId xmlns:a16="http://schemas.microsoft.com/office/drawing/2014/main" id="{F1729B36-0FD6-44A6-9B2E-A527ED7D38BE}"/>
                </a:ext>
              </a:extLst>
            </p:cNvPr>
            <p:cNvSpPr/>
            <p:nvPr/>
          </p:nvSpPr>
          <p:spPr>
            <a:xfrm rot="240000">
              <a:off x="2755604" y="2859242"/>
              <a:ext cx="1733919" cy="807829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6366391"/>
                <a:satOff val="-11927"/>
                <a:lumOff val="20294"/>
                <a:alphaOff val="0"/>
              </a:schemeClr>
            </a:fillRef>
            <a:effectRef idx="2">
              <a:schemeClr val="accent2">
                <a:hueOff val="-6366391"/>
                <a:satOff val="-11927"/>
                <a:lumOff val="20294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מלבן: פינות מעוגלות 10">
              <a:extLst>
                <a:ext uri="{FF2B5EF4-FFF2-40B4-BE49-F238E27FC236}">
                  <a16:creationId xmlns:a16="http://schemas.microsoft.com/office/drawing/2014/main" id="{AA60809E-09A3-4F2D-820E-34EB80F2D79E}"/>
                </a:ext>
              </a:extLst>
            </p:cNvPr>
            <p:cNvSpPr txBox="1"/>
            <p:nvPr/>
          </p:nvSpPr>
          <p:spPr>
            <a:xfrm rot="240000">
              <a:off x="2795039" y="2898677"/>
              <a:ext cx="1655049" cy="7289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lvl="0" algn="ctr"/>
              <a:r>
                <a:rPr lang="he-IL" sz="2000" dirty="0">
                  <a:cs typeface="NS_Komic" pitchFamily="2" charset="-79"/>
                </a:rPr>
                <a:t>פועל במהירות, ללא שיקול דעת</a:t>
              </a:r>
            </a:p>
          </p:txBody>
        </p:sp>
      </p:grpSp>
      <p:grpSp>
        <p:nvGrpSpPr>
          <p:cNvPr id="11" name="קבוצה 10">
            <a:extLst>
              <a:ext uri="{FF2B5EF4-FFF2-40B4-BE49-F238E27FC236}">
                <a16:creationId xmlns:a16="http://schemas.microsoft.com/office/drawing/2014/main" id="{759BA881-8ABA-499B-8F7B-DBB3BFCA9B04}"/>
              </a:ext>
            </a:extLst>
          </p:cNvPr>
          <p:cNvGrpSpPr/>
          <p:nvPr/>
        </p:nvGrpSpPr>
        <p:grpSpPr>
          <a:xfrm rot="21351255">
            <a:off x="4250022" y="4686598"/>
            <a:ext cx="1733919" cy="807829"/>
            <a:chOff x="2818357" y="1990354"/>
            <a:chExt cx="1733919" cy="807829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מלבן: פינות מעוגלות 11">
              <a:extLst>
                <a:ext uri="{FF2B5EF4-FFF2-40B4-BE49-F238E27FC236}">
                  <a16:creationId xmlns:a16="http://schemas.microsoft.com/office/drawing/2014/main" id="{DB2FA3FF-C549-46A7-A9B2-F385CAE88B52}"/>
                </a:ext>
              </a:extLst>
            </p:cNvPr>
            <p:cNvSpPr/>
            <p:nvPr/>
          </p:nvSpPr>
          <p:spPr>
            <a:xfrm rot="240000">
              <a:off x="2818357" y="1990354"/>
              <a:ext cx="1733919" cy="807829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8488521"/>
                <a:satOff val="-15903"/>
                <a:lumOff val="27058"/>
                <a:alphaOff val="0"/>
              </a:schemeClr>
            </a:fillRef>
            <a:effectRef idx="2">
              <a:schemeClr val="accent2">
                <a:hueOff val="-8488521"/>
                <a:satOff val="-15903"/>
                <a:lumOff val="27058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מלבן: פינות מעוגלות 12">
              <a:extLst>
                <a:ext uri="{FF2B5EF4-FFF2-40B4-BE49-F238E27FC236}">
                  <a16:creationId xmlns:a16="http://schemas.microsoft.com/office/drawing/2014/main" id="{05D6E822-34EB-4A34-BD5A-4EEE47E6727B}"/>
                </a:ext>
              </a:extLst>
            </p:cNvPr>
            <p:cNvSpPr txBox="1"/>
            <p:nvPr/>
          </p:nvSpPr>
          <p:spPr>
            <a:xfrm rot="240000">
              <a:off x="2857792" y="2029789"/>
              <a:ext cx="1655049" cy="728959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algn="ctr"/>
              <a:r>
                <a:rPr lang="he-IL" sz="2100" dirty="0">
                  <a:cs typeface="NS_Komic" pitchFamily="2" charset="-79"/>
                </a:rPr>
                <a:t>נמשך לתאוות העולם הזה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3202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523</Words>
  <Application>Microsoft Office PowerPoint</Application>
  <PresentationFormat>מסך רחב</PresentationFormat>
  <Paragraphs>57</Paragraphs>
  <Slides>14</Slides>
  <Notes>0</Notes>
  <HiddenSlides>0</HiddenSlides>
  <MMClips>6</MMClips>
  <ScaleCrop>false</ScaleCrop>
  <HeadingPairs>
    <vt:vector size="6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14</vt:i4>
      </vt:variant>
    </vt:vector>
  </HeadingPairs>
  <TitlesOfParts>
    <vt:vector size="24" baseType="lpstr">
      <vt:lpstr>David</vt:lpstr>
      <vt:lpstr>FbSfaradi Medium</vt:lpstr>
      <vt:lpstr>Kapriza</vt:lpstr>
      <vt:lpstr>Calibri Light</vt:lpstr>
      <vt:lpstr>BN Zika</vt:lpstr>
      <vt:lpstr>Calibri</vt:lpstr>
      <vt:lpstr>Times New Roman</vt:lpstr>
      <vt:lpstr>Arial</vt:lpstr>
      <vt:lpstr>NS_Komic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IMOE001</dc:creator>
  <cp:lastModifiedBy>IMOE001</cp:lastModifiedBy>
  <cp:revision>22</cp:revision>
  <dcterms:created xsi:type="dcterms:W3CDTF">2022-12-06T10:06:03Z</dcterms:created>
  <dcterms:modified xsi:type="dcterms:W3CDTF">2022-12-06T15:52:09Z</dcterms:modified>
</cp:coreProperties>
</file>