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sldIdLst>
    <p:sldId id="261" r:id="rId2"/>
    <p:sldId id="263" r:id="rId3"/>
    <p:sldId id="264" r:id="rId4"/>
    <p:sldId id="269" r:id="rId5"/>
    <p:sldId id="270" r:id="rId6"/>
    <p:sldId id="272" r:id="rId7"/>
    <p:sldId id="304" r:id="rId8"/>
    <p:sldId id="275" r:id="rId9"/>
    <p:sldId id="278" r:id="rId10"/>
    <p:sldId id="276" r:id="rId11"/>
    <p:sldId id="279" r:id="rId12"/>
    <p:sldId id="281" r:id="rId13"/>
    <p:sldId id="282" r:id="rId14"/>
    <p:sldId id="283" r:id="rId15"/>
    <p:sldId id="295" r:id="rId16"/>
    <p:sldId id="284" r:id="rId17"/>
    <p:sldId id="286" r:id="rId18"/>
    <p:sldId id="288" r:id="rId19"/>
    <p:sldId id="289" r:id="rId20"/>
    <p:sldId id="290" r:id="rId21"/>
    <p:sldId id="280" r:id="rId22"/>
    <p:sldId id="303" r:id="rId23"/>
    <p:sldId id="294" r:id="rId24"/>
    <p:sldId id="292" r:id="rId25"/>
    <p:sldId id="293" r:id="rId26"/>
    <p:sldId id="291" r:id="rId27"/>
    <p:sldId id="296" r:id="rId28"/>
    <p:sldId id="297" r:id="rId29"/>
    <p:sldId id="287" r:id="rId30"/>
    <p:sldId id="306" r:id="rId31"/>
    <p:sldId id="271" r:id="rId32"/>
    <p:sldId id="298" r:id="rId33"/>
    <p:sldId id="299" r:id="rId34"/>
    <p:sldId id="301" r:id="rId35"/>
    <p:sldId id="302" r:id="rId36"/>
    <p:sldId id="305" r:id="rId37"/>
    <p:sldId id="300" r:id="rId38"/>
  </p:sldIdLst>
  <p:sldSz cx="12192000" cy="6858000"/>
  <p:notesSz cx="6858000" cy="9144000"/>
  <p:embeddedFontLst>
    <p:embeddedFont>
      <p:font typeface="Almoni ML v5 AAA" panose="00000500000000000000" pitchFamily="50" charset="-79"/>
      <p:regular r:id="rId39"/>
      <p:bold r:id="rId40"/>
    </p:embeddedFont>
    <p:embeddedFont>
      <p:font typeface="Almoni Tzar ML v5 AAA" panose="00000806000000000000" pitchFamily="50" charset="-79"/>
      <p:bold r:id="rId41"/>
    </p:embeddedFont>
    <p:embeddedFont>
      <p:font typeface="Almoni Tzar ML v5 AAA Light" panose="00000406000000000000" pitchFamily="50" charset="-79"/>
      <p:regular r:id="rId42"/>
    </p:embeddedFont>
    <p:embeddedFont>
      <p:font typeface="Almoni Tzar ML v5 AAA Medium" panose="00000606000000000000" pitchFamily="50" charset="-79"/>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Fb Empatica" panose="02020503050405020304" pitchFamily="18" charset="-79"/>
      <p:regular r:id="rId50"/>
      <p:bold r:id="rId51"/>
    </p:embeddedFont>
    <p:embeddedFont>
      <p:font typeface="Kedem ML v1 AAA Black" panose="00000500000000000000" pitchFamily="2" charset="-79"/>
      <p:regular r:id="rId52"/>
      <p:bold r:id="rId53"/>
    </p:embeddedFont>
    <p:embeddedFont>
      <p:font typeface="Kedem ML v1 AAA Bold" panose="00000500000000000000" pitchFamily="2" charset="-79"/>
      <p:regular r:id="rId54"/>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4EC"/>
    <a:srgbClr val="523995"/>
    <a:srgbClr val="BAE4F3"/>
    <a:srgbClr val="27B3CF"/>
    <a:srgbClr val="F0F0F0"/>
    <a:srgbClr val="CE70AE"/>
    <a:srgbClr val="4C3A92"/>
    <a:srgbClr val="5CC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975" autoAdjust="0"/>
    <p:restoredTop sz="94660"/>
  </p:normalViewPr>
  <p:slideViewPr>
    <p:cSldViewPr snapToGrid="0">
      <p:cViewPr varScale="1">
        <p:scale>
          <a:sx n="83" d="100"/>
          <a:sy n="83" d="100"/>
        </p:scale>
        <p:origin x="59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5:07:20.092"/>
    </inkml:context>
    <inkml:brush xml:id="br0">
      <inkml:brushProperty name="width" value="0.1" units="cm"/>
      <inkml:brushProperty name="height" value="0.1" units="cm"/>
      <inkml:brushProperty name="color" value="#4C3A92"/>
    </inkml:brush>
  </inkml:definitions>
  <inkml:trace contextRef="#ctx0" brushRef="#br0">0 324 24575,'0'-4'0,"4"-5"0,9-10 0,10-5 0,28-3 0,44-4 0,106-14 0,181-7 0,223 6-3276,201 10 1094,137 15-1095,28 11 1578,-16 16-1578,-89 15 3226,-135 16 51,-156 9 0,-160 6-1088,-151-7 7747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61E413-359E-7EF1-A4E3-EF7B634955F8}"/>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4C083B0-B1BD-7F29-B592-9C5CC83A37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F3361BB-E133-D591-C0BF-D24B30672EDC}"/>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5" name="מציין מיקום של כותרת תחתונה 4">
            <a:extLst>
              <a:ext uri="{FF2B5EF4-FFF2-40B4-BE49-F238E27FC236}">
                <a16:creationId xmlns:a16="http://schemas.microsoft.com/office/drawing/2014/main" id="{44F51AC5-A556-CF7C-9215-4BEB30FF9F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6AA3063-AFEF-C455-EEB1-C87C841A6AEC}"/>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76084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85BB4F-3035-E40F-6F4B-308218848BB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6F09591-46E5-CE75-4920-DAEEE59490CC}"/>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42C4963-DD41-56F6-AEBB-1E160001A4A2}"/>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5" name="מציין מיקום של כותרת תחתונה 4">
            <a:extLst>
              <a:ext uri="{FF2B5EF4-FFF2-40B4-BE49-F238E27FC236}">
                <a16:creationId xmlns:a16="http://schemas.microsoft.com/office/drawing/2014/main" id="{B784544C-0880-6478-47C1-6548E3A46FB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D422554-A703-0530-E38F-FBF53F74F860}"/>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240790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ED2A93C-DA59-8E16-5342-DEC19EE3BFD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BBB54C6-7093-A1F2-24FF-E73A5D58712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0EC6049-2089-9685-FDE8-6D8D04555660}"/>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5" name="מציין מיקום של כותרת תחתונה 4">
            <a:extLst>
              <a:ext uri="{FF2B5EF4-FFF2-40B4-BE49-F238E27FC236}">
                <a16:creationId xmlns:a16="http://schemas.microsoft.com/office/drawing/2014/main" id="{95D452FB-9F6F-CE6F-E55D-CD4DA640E1D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1144AB4-2F85-C8CB-AD6F-07419DB61434}"/>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289527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4D565C-F447-D35E-EE0E-7F54EF1D530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A256BB-C4B1-4AAC-7BCB-2AAC94449161}"/>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F0A79C0-FD5C-BFDB-DB9E-830D6D3A4E95}"/>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5" name="מציין מיקום של כותרת תחתונה 4">
            <a:extLst>
              <a:ext uri="{FF2B5EF4-FFF2-40B4-BE49-F238E27FC236}">
                <a16:creationId xmlns:a16="http://schemas.microsoft.com/office/drawing/2014/main" id="{628DB03F-3863-C0D8-C81F-EAB21A3C6A2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229CE2D-8B15-6486-3B06-058F27E116E0}"/>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2928712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C1009C-A773-CD64-3166-2CF90FFB063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4279C07-FEC9-CC4E-E918-7D10F67966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C9C4B10D-CEA5-34CA-7F29-A10F89C36F8B}"/>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5" name="מציין מיקום של כותרת תחתונה 4">
            <a:extLst>
              <a:ext uri="{FF2B5EF4-FFF2-40B4-BE49-F238E27FC236}">
                <a16:creationId xmlns:a16="http://schemas.microsoft.com/office/drawing/2014/main" id="{ADF46128-8091-83ED-C8D1-B909F2942C1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F9876B0-C266-F791-0347-E83A832F2C97}"/>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1127951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1B04A9-6F45-5C26-99C5-78835CCF184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466C06B-E288-B795-88FD-64A5BC60B18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C2C5582-4004-0CBE-9B28-2C4063694CA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4156A669-1020-D0A2-4286-FEE87DA1D8BF}"/>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6" name="מציין מיקום של כותרת תחתונה 5">
            <a:extLst>
              <a:ext uri="{FF2B5EF4-FFF2-40B4-BE49-F238E27FC236}">
                <a16:creationId xmlns:a16="http://schemas.microsoft.com/office/drawing/2014/main" id="{DBBFA859-07A7-CA42-D722-9C8D7783A05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9B7DE3A-55E4-F24B-6ED4-4ECA575A9168}"/>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3010441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CD00F5-B8D1-AF67-FB1C-F028E50FF12A}"/>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F1A212A-01B6-7671-0103-8A995C5E7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819CBAB-704A-3C1D-74A8-1F09408731C4}"/>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4720E24-A40A-AE88-D9B0-45CD55DEAC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A5DA6B2-0416-374D-F223-14152600016B}"/>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50831490-DB78-A018-EBBD-EF4ACC918566}"/>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8" name="מציין מיקום של כותרת תחתונה 7">
            <a:extLst>
              <a:ext uri="{FF2B5EF4-FFF2-40B4-BE49-F238E27FC236}">
                <a16:creationId xmlns:a16="http://schemas.microsoft.com/office/drawing/2014/main" id="{426E9965-F972-8029-C1DF-EBCB2DF3E0F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4D99AAB-42FE-BEE4-E20C-5BEC9A0BFC45}"/>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376562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A1B5CF-DCE8-FCF6-81C1-F8E78BEA232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9FE91D7-C55B-A02C-299B-AF8A8A30CD47}"/>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4" name="מציין מיקום של כותרת תחתונה 3">
            <a:extLst>
              <a:ext uri="{FF2B5EF4-FFF2-40B4-BE49-F238E27FC236}">
                <a16:creationId xmlns:a16="http://schemas.microsoft.com/office/drawing/2014/main" id="{5CBF80CF-542C-9FBC-005C-B1BF8B10885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FE3AF48-1B83-AB2F-F85A-02BB1EF2E668}"/>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147141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CAF7900-156E-88FE-4D19-17F5EDE569D6}"/>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3" name="מציין מיקום של כותרת תחתונה 2">
            <a:extLst>
              <a:ext uri="{FF2B5EF4-FFF2-40B4-BE49-F238E27FC236}">
                <a16:creationId xmlns:a16="http://schemas.microsoft.com/office/drawing/2014/main" id="{BB108405-F3D8-6888-303E-965DD455A78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9E3D55A-0A5D-8A8F-F436-2BD390BB3647}"/>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244260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E41B0E-8347-96B9-C422-ED3117D17AF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3B91A9F-6864-1981-8913-8245AAF78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1AC1DE3-1551-EC5B-D8F9-AE6F24AF8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3E173B9-9048-B117-F90C-94400B740A5B}"/>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6" name="מציין מיקום של כותרת תחתונה 5">
            <a:extLst>
              <a:ext uri="{FF2B5EF4-FFF2-40B4-BE49-F238E27FC236}">
                <a16:creationId xmlns:a16="http://schemas.microsoft.com/office/drawing/2014/main" id="{2CD7716C-84C3-1DBC-553C-28BE08DDB8A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C806059-7B39-974E-71E0-0D5DFE75DFBE}"/>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225232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ADAC007-6C1F-A154-493B-4C6DED7498F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4DB2FB9-BBAF-4B75-C8C1-BB8B6933A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2E13B0E-FCBD-4020-A9C0-3608CFDA9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9D16ED7-403D-FCCF-53DE-043B8E29BDAD}"/>
              </a:ext>
            </a:extLst>
          </p:cNvPr>
          <p:cNvSpPr>
            <a:spLocks noGrp="1"/>
          </p:cNvSpPr>
          <p:nvPr>
            <p:ph type="dt" sz="half" idx="10"/>
          </p:nvPr>
        </p:nvSpPr>
        <p:spPr/>
        <p:txBody>
          <a:bodyPr/>
          <a:lstStyle/>
          <a:p>
            <a:fld id="{2CA7A0D1-2EAF-4310-ADB3-8678D079F56F}" type="datetimeFigureOut">
              <a:rPr lang="he-IL" smtClean="0"/>
              <a:t>כ"ב/טבת/תשפ"ג</a:t>
            </a:fld>
            <a:endParaRPr lang="he-IL"/>
          </a:p>
        </p:txBody>
      </p:sp>
      <p:sp>
        <p:nvSpPr>
          <p:cNvPr id="6" name="מציין מיקום של כותרת תחתונה 5">
            <a:extLst>
              <a:ext uri="{FF2B5EF4-FFF2-40B4-BE49-F238E27FC236}">
                <a16:creationId xmlns:a16="http://schemas.microsoft.com/office/drawing/2014/main" id="{143FDBE0-EA62-18C8-B99E-98E42E0331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3CE0D10-5C83-8365-17FE-96CFAFE1F880}"/>
              </a:ext>
            </a:extLst>
          </p:cNvPr>
          <p:cNvSpPr>
            <a:spLocks noGrp="1"/>
          </p:cNvSpPr>
          <p:nvPr>
            <p:ph type="sldNum" sz="quarter" idx="12"/>
          </p:nvPr>
        </p:nvSpPr>
        <p:spPr/>
        <p:txBody>
          <a:bodyPr/>
          <a:lstStyle/>
          <a:p>
            <a:fld id="{958429BD-92C2-48C4-8643-7607422F0483}" type="slidenum">
              <a:rPr lang="he-IL" smtClean="0"/>
              <a:t>‹#›</a:t>
            </a:fld>
            <a:endParaRPr lang="he-IL"/>
          </a:p>
        </p:txBody>
      </p:sp>
    </p:spTree>
    <p:extLst>
      <p:ext uri="{BB962C8B-B14F-4D97-AF65-F5344CB8AC3E}">
        <p14:creationId xmlns:p14="http://schemas.microsoft.com/office/powerpoint/2010/main" val="138521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ADA301C3-65B2-DA86-0241-0560B08DEC5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7222013-3CD5-109B-5708-97145358FF0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8E88B20-6FFC-D5EA-ADB0-6D8D6A05D4A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CA7A0D1-2EAF-4310-ADB3-8678D079F56F}" type="datetimeFigureOut">
              <a:rPr lang="he-IL" smtClean="0"/>
              <a:t>כ"ב/טבת/תשפ"ג</a:t>
            </a:fld>
            <a:endParaRPr lang="he-IL"/>
          </a:p>
        </p:txBody>
      </p:sp>
      <p:sp>
        <p:nvSpPr>
          <p:cNvPr id="5" name="מציין מיקום של כותרת תחתונה 4">
            <a:extLst>
              <a:ext uri="{FF2B5EF4-FFF2-40B4-BE49-F238E27FC236}">
                <a16:creationId xmlns:a16="http://schemas.microsoft.com/office/drawing/2014/main" id="{201B8DEE-5A32-6E4C-CA61-41D9DAF30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6A19632A-8269-70D9-389D-B3DD33803C8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8429BD-92C2-48C4-8643-7607422F0483}" type="slidenum">
              <a:rPr lang="he-IL" smtClean="0"/>
              <a:t>‹#›</a:t>
            </a:fld>
            <a:endParaRPr lang="he-IL"/>
          </a:p>
        </p:txBody>
      </p:sp>
    </p:spTree>
    <p:extLst>
      <p:ext uri="{BB962C8B-B14F-4D97-AF65-F5344CB8AC3E}">
        <p14:creationId xmlns:p14="http://schemas.microsoft.com/office/powerpoint/2010/main" val="959128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9.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7.png"/><Relationship Id="rId7"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7.png"/><Relationship Id="rId7" Type="http://schemas.openxmlformats.org/officeDocument/2006/relationships/image" Target="../media/image40.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image" Target="../media/image5.png"/><Relationship Id="rId9" Type="http://schemas.openxmlformats.org/officeDocument/2006/relationships/image" Target="../media/image42.emf"/></Relationships>
</file>

<file path=ppt/slides/_rels/slide2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5.pn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jpg"/></Relationships>
</file>

<file path=ppt/slides/_rels/slide26.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1.jpg"/><Relationship Id="rId3" Type="http://schemas.openxmlformats.org/officeDocument/2006/relationships/image" Target="../media/image5.png"/><Relationship Id="rId7" Type="http://schemas.openxmlformats.org/officeDocument/2006/relationships/image" Target="../media/image54.jpg"/><Relationship Id="rId12" Type="http://schemas.openxmlformats.org/officeDocument/2006/relationships/image" Target="../media/image57.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jpg"/><Relationship Id="rId11" Type="http://schemas.openxmlformats.org/officeDocument/2006/relationships/image" Target="../media/image46.jpg"/><Relationship Id="rId5" Type="http://schemas.openxmlformats.org/officeDocument/2006/relationships/image" Target="../media/image53.jpg"/><Relationship Id="rId10" Type="http://schemas.openxmlformats.org/officeDocument/2006/relationships/image" Target="../media/image56.jpg"/><Relationship Id="rId4" Type="http://schemas.openxmlformats.org/officeDocument/2006/relationships/image" Target="../media/image6.png"/><Relationship Id="rId9" Type="http://schemas.openxmlformats.org/officeDocument/2006/relationships/image" Target="../media/image55.jpg"/><Relationship Id="rId14" Type="http://schemas.openxmlformats.org/officeDocument/2006/relationships/image" Target="../media/image48.jp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04D0794-21B1-E622-38B5-7B312294A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תיבת טקסט 3">
            <a:extLst>
              <a:ext uri="{FF2B5EF4-FFF2-40B4-BE49-F238E27FC236}">
                <a16:creationId xmlns:a16="http://schemas.microsoft.com/office/drawing/2014/main" id="{898591F7-AA25-B90C-CC42-E5D6A439E41A}"/>
              </a:ext>
            </a:extLst>
          </p:cNvPr>
          <p:cNvSpPr txBox="1"/>
          <p:nvPr/>
        </p:nvSpPr>
        <p:spPr>
          <a:xfrm>
            <a:off x="11292077" y="106925"/>
            <a:ext cx="774700" cy="461665"/>
          </a:xfrm>
          <a:prstGeom prst="rect">
            <a:avLst/>
          </a:prstGeom>
          <a:noFill/>
        </p:spPr>
        <p:txBody>
          <a:bodyPr wrap="square" rtlCol="1">
            <a:spAutoFit/>
          </a:bodyPr>
          <a:lstStyle/>
          <a:p>
            <a:r>
              <a:rPr lang="he-IL" sz="2400" b="1" dirty="0">
                <a:solidFill>
                  <a:srgbClr val="4C3A92"/>
                </a:solidFill>
                <a:latin typeface="Almoni Tzar ML v5 AAA Light" panose="00000406000000000000" pitchFamily="50" charset="-79"/>
                <a:cs typeface="Almoni Tzar ML v5 AAA Light" panose="00000406000000000000" pitchFamily="50" charset="-79"/>
              </a:rPr>
              <a:t>ב"ה</a:t>
            </a:r>
          </a:p>
        </p:txBody>
      </p:sp>
    </p:spTree>
    <p:extLst>
      <p:ext uri="{BB962C8B-B14F-4D97-AF65-F5344CB8AC3E}">
        <p14:creationId xmlns:p14="http://schemas.microsoft.com/office/powerpoint/2010/main" val="143175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3">
            <a:extLst>
              <a:ext uri="{28A0092B-C50C-407E-A947-70E740481C1C}">
                <a14:useLocalDpi xmlns:a14="http://schemas.microsoft.com/office/drawing/2010/main" val="0"/>
              </a:ext>
            </a:extLst>
          </a:blip>
          <a:srcRect r="38383" b="74185"/>
          <a:stretch/>
        </p:blipFill>
        <p:spPr>
          <a:xfrm rot="11016208">
            <a:off x="833527" y="-341007"/>
            <a:ext cx="9518274" cy="2104211"/>
          </a:xfrm>
          <a:prstGeom prst="rect">
            <a:avLst/>
          </a:prstGeom>
        </p:spPr>
      </p:pic>
      <p:pic>
        <p:nvPicPr>
          <p:cNvPr id="9" name="תמונה 8" descr="תמונה שמכילה מוסיקה, גיטרה, כלי קשת&#10;&#10;התיאור נוצר באופן אוטומטי">
            <a:extLst>
              <a:ext uri="{FF2B5EF4-FFF2-40B4-BE49-F238E27FC236}">
                <a16:creationId xmlns:a16="http://schemas.microsoft.com/office/drawing/2014/main" id="{61AF69A4-C3F0-8AE6-EA5E-081682551057}"/>
              </a:ext>
            </a:extLst>
          </p:cNvPr>
          <p:cNvPicPr>
            <a:picLocks noChangeAspect="1"/>
          </p:cNvPicPr>
          <p:nvPr/>
        </p:nvPicPr>
        <p:blipFill rotWithShape="1">
          <a:blip r:embed="rId3">
            <a:extLst>
              <a:ext uri="{28A0092B-C50C-407E-A947-70E740481C1C}">
                <a14:useLocalDpi xmlns:a14="http://schemas.microsoft.com/office/drawing/2010/main" val="0"/>
              </a:ext>
            </a:extLst>
          </a:blip>
          <a:srcRect l="22184" t="69372" r="6435" b="-1"/>
          <a:stretch/>
        </p:blipFill>
        <p:spPr>
          <a:xfrm flipV="1">
            <a:off x="-1" y="4097575"/>
            <a:ext cx="12192001" cy="2760423"/>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823936" y="329916"/>
            <a:ext cx="6544128" cy="582852"/>
          </a:xfrm>
          <a:prstGeom prst="rect">
            <a:avLst/>
          </a:prstGeom>
          <a:noFill/>
        </p:spPr>
        <p:txBody>
          <a:bodyPr wrap="square">
            <a:spAutoFit/>
          </a:bodyPr>
          <a:lstStyle/>
          <a:p>
            <a:pPr algn="ctr">
              <a:lnSpc>
                <a:spcPts val="3500"/>
              </a:lnSpc>
              <a:spcAft>
                <a:spcPts val="1200"/>
              </a:spcAft>
            </a:pPr>
            <a:r>
              <a:rPr lang="he-IL" sz="4000" b="1" dirty="0">
                <a:solidFill>
                  <a:srgbClr val="4C3A92"/>
                </a:solidFill>
                <a:latin typeface="Almoni Tzar ML v5 AAA Light" panose="00000406000000000000" pitchFamily="50" charset="-79"/>
                <a:cs typeface="Almoni Tzar ML v5 AAA Light" panose="00000406000000000000" pitchFamily="50" charset="-79"/>
              </a:rPr>
              <a:t>קטע הלימוד היומי מחולק לשלושה חלקים:</a:t>
            </a:r>
          </a:p>
        </p:txBody>
      </p:sp>
      <p:pic>
        <p:nvPicPr>
          <p:cNvPr id="8" name="תמונה 7" descr="תמונה שמכילה טקסט&#10;&#10;התיאור נוצר באופן אוטומטי">
            <a:extLst>
              <a:ext uri="{FF2B5EF4-FFF2-40B4-BE49-F238E27FC236}">
                <a16:creationId xmlns:a16="http://schemas.microsoft.com/office/drawing/2014/main" id="{E91E550E-4510-0F60-9103-4CB59FC707AD}"/>
              </a:ext>
            </a:extLst>
          </p:cNvPr>
          <p:cNvPicPr>
            <a:picLocks noChangeAspect="1"/>
          </p:cNvPicPr>
          <p:nvPr/>
        </p:nvPicPr>
        <p:blipFill rotWithShape="1">
          <a:blip r:embed="rId4">
            <a:extLst>
              <a:ext uri="{28A0092B-C50C-407E-A947-70E740481C1C}">
                <a14:useLocalDpi xmlns:a14="http://schemas.microsoft.com/office/drawing/2010/main" val="0"/>
              </a:ext>
            </a:extLst>
          </a:blip>
          <a:srcRect l="51446" t="42776" b="4745"/>
          <a:stretch/>
        </p:blipFill>
        <p:spPr>
          <a:xfrm rot="336175">
            <a:off x="591518" y="1928276"/>
            <a:ext cx="5204930" cy="3992778"/>
          </a:xfrm>
          <a:prstGeom prst="rect">
            <a:avLst/>
          </a:prstGeom>
          <a:effectLst>
            <a:outerShdw blurRad="50800" dist="38100" dir="2700000" algn="tl" rotWithShape="0">
              <a:prstClr val="black">
                <a:alpha val="40000"/>
              </a:prstClr>
            </a:outerShdw>
          </a:effectLst>
        </p:spPr>
      </p:pic>
      <p:sp>
        <p:nvSpPr>
          <p:cNvPr id="12" name="תיבת טקסט 11">
            <a:extLst>
              <a:ext uri="{FF2B5EF4-FFF2-40B4-BE49-F238E27FC236}">
                <a16:creationId xmlns:a16="http://schemas.microsoft.com/office/drawing/2014/main" id="{0B6101EE-3BF6-DD4F-D8CD-2108551F9478}"/>
              </a:ext>
            </a:extLst>
          </p:cNvPr>
          <p:cNvSpPr txBox="1"/>
          <p:nvPr/>
        </p:nvSpPr>
        <p:spPr>
          <a:xfrm>
            <a:off x="5930900" y="2744858"/>
            <a:ext cx="5808856" cy="1383712"/>
          </a:xfrm>
          <a:prstGeom prst="rect">
            <a:avLst/>
          </a:prstGeom>
          <a:noFill/>
        </p:spPr>
        <p:txBody>
          <a:bodyPr wrap="square">
            <a:spAutoFit/>
          </a:bodyPr>
          <a:lstStyle/>
          <a:p>
            <a:pPr>
              <a:lnSpc>
                <a:spcPts val="50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אותיות המילה אחדות מדברות את המסר היומי, בעקבות האירוע ההיסטורי</a:t>
            </a:r>
          </a:p>
        </p:txBody>
      </p:sp>
      <p:sp>
        <p:nvSpPr>
          <p:cNvPr id="13" name="תיבת טקסט 12">
            <a:extLst>
              <a:ext uri="{FF2B5EF4-FFF2-40B4-BE49-F238E27FC236}">
                <a16:creationId xmlns:a16="http://schemas.microsoft.com/office/drawing/2014/main" id="{379965F4-4133-C949-2170-BBCAA851EEAC}"/>
              </a:ext>
            </a:extLst>
          </p:cNvPr>
          <p:cNvSpPr txBox="1"/>
          <p:nvPr/>
        </p:nvSpPr>
        <p:spPr>
          <a:xfrm>
            <a:off x="10601037" y="1381088"/>
            <a:ext cx="1260763" cy="1107996"/>
          </a:xfrm>
          <a:prstGeom prst="rect">
            <a:avLst/>
          </a:prstGeom>
          <a:noFill/>
        </p:spPr>
        <p:txBody>
          <a:bodyPr wrap="square" rtlCol="1">
            <a:spAutoFit/>
          </a:bodyPr>
          <a:lstStyle/>
          <a:p>
            <a:pPr algn="ctr" rtl="1">
              <a:spcBef>
                <a:spcPts val="0"/>
              </a:spcBef>
              <a:spcAft>
                <a:spcPts val="0"/>
              </a:spcAft>
            </a:pPr>
            <a:r>
              <a:rPr lang="he-IL" sz="6600" i="0" u="none" strike="noStrike" dirty="0">
                <a:solidFill>
                  <a:srgbClr val="513894"/>
                </a:solidFill>
                <a:effectLst/>
                <a:latin typeface="Kedem ML v1 AAA Black" panose="00000500000000000000" pitchFamily="2" charset="-79"/>
                <a:cs typeface="Kedem ML v1 AAA Black" panose="00000500000000000000" pitchFamily="2" charset="-79"/>
              </a:rPr>
              <a:t>2.</a:t>
            </a:r>
          </a:p>
        </p:txBody>
      </p:sp>
      <p:sp>
        <p:nvSpPr>
          <p:cNvPr id="3" name="תיבת טקסט 2">
            <a:extLst>
              <a:ext uri="{FF2B5EF4-FFF2-40B4-BE49-F238E27FC236}">
                <a16:creationId xmlns:a16="http://schemas.microsoft.com/office/drawing/2014/main" id="{BA0D8713-387B-8B61-CC79-440EE3F5ADB6}"/>
              </a:ext>
            </a:extLst>
          </p:cNvPr>
          <p:cNvSpPr txBox="1"/>
          <p:nvPr/>
        </p:nvSpPr>
        <p:spPr>
          <a:xfrm>
            <a:off x="5195628" y="2182510"/>
            <a:ext cx="6544128" cy="742511"/>
          </a:xfrm>
          <a:prstGeom prst="rect">
            <a:avLst/>
          </a:prstGeom>
          <a:noFill/>
        </p:spPr>
        <p:txBody>
          <a:bodyPr wrap="square">
            <a:spAutoFit/>
          </a:bodyPr>
          <a:lstStyle/>
          <a:p>
            <a:pPr>
              <a:lnSpc>
                <a:spcPts val="5000"/>
              </a:lnSpc>
            </a:pPr>
            <a:r>
              <a:rPr lang="he-IL" sz="4400" dirty="0">
                <a:solidFill>
                  <a:srgbClr val="4C3A92"/>
                </a:solidFill>
                <a:latin typeface="Almoni Tzar ML v5 AAA" panose="00000806000000000000" pitchFamily="50" charset="-79"/>
                <a:cs typeface="Almoni Tzar ML v5 AAA" panose="00000806000000000000" pitchFamily="50" charset="-79"/>
              </a:rPr>
              <a:t>אותיות מדברות</a:t>
            </a:r>
          </a:p>
        </p:txBody>
      </p:sp>
      <p:pic>
        <p:nvPicPr>
          <p:cNvPr id="4" name="תמונה 3">
            <a:extLst>
              <a:ext uri="{FF2B5EF4-FFF2-40B4-BE49-F238E27FC236}">
                <a16:creationId xmlns:a16="http://schemas.microsoft.com/office/drawing/2014/main" id="{C7D9A160-9B84-040A-080F-5264AB679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36" y="291960"/>
            <a:ext cx="1874985" cy="838276"/>
          </a:xfrm>
          <a:prstGeom prst="rect">
            <a:avLst/>
          </a:prstGeom>
        </p:spPr>
      </p:pic>
      <p:sp>
        <p:nvSpPr>
          <p:cNvPr id="5" name="תיבת טקסט 4">
            <a:extLst>
              <a:ext uri="{FF2B5EF4-FFF2-40B4-BE49-F238E27FC236}">
                <a16:creationId xmlns:a16="http://schemas.microsoft.com/office/drawing/2014/main" id="{528136D8-7138-7F14-32D6-0E927121D705}"/>
              </a:ext>
            </a:extLst>
          </p:cNvPr>
          <p:cNvSpPr txBox="1"/>
          <p:nvPr/>
        </p:nvSpPr>
        <p:spPr>
          <a:xfrm>
            <a:off x="5826009" y="4581836"/>
            <a:ext cx="5405409" cy="2286523"/>
          </a:xfrm>
          <a:prstGeom prst="rect">
            <a:avLst/>
          </a:prstGeom>
          <a:noFill/>
        </p:spPr>
        <p:txBody>
          <a:bodyPr wrap="square">
            <a:spAutoFit/>
          </a:bodyPr>
          <a:lstStyle/>
          <a:p>
            <a:pPr algn="l">
              <a:lnSpc>
                <a:spcPts val="34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המוטיב של האותיות</a:t>
            </a:r>
          </a:p>
          <a:p>
            <a:pPr algn="l">
              <a:lnSpc>
                <a:spcPts val="34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שבא לידי ביטוי בתוכנית, יסייע להדגיש</a:t>
            </a:r>
          </a:p>
          <a:p>
            <a:pPr algn="l">
              <a:lnSpc>
                <a:spcPts val="34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את המסר - שכמו אותיות התורה הקדושות,</a:t>
            </a:r>
          </a:p>
          <a:p>
            <a:pPr algn="l">
              <a:lnSpc>
                <a:spcPts val="34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אשר כל אחת מהן חיונית לספר התורה השלם,</a:t>
            </a:r>
          </a:p>
          <a:p>
            <a:pPr algn="l">
              <a:lnSpc>
                <a:spcPts val="34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כך כל יהודי הוא חלק חשוב ויקר בעם ישראל.</a:t>
            </a:r>
          </a:p>
        </p:txBody>
      </p:sp>
    </p:spTree>
    <p:extLst>
      <p:ext uri="{BB962C8B-B14F-4D97-AF65-F5344CB8AC3E}">
        <p14:creationId xmlns:p14="http://schemas.microsoft.com/office/powerpoint/2010/main" val="54397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3">
            <a:extLst>
              <a:ext uri="{28A0092B-C50C-407E-A947-70E740481C1C}">
                <a14:useLocalDpi xmlns:a14="http://schemas.microsoft.com/office/drawing/2010/main" val="0"/>
              </a:ext>
            </a:extLst>
          </a:blip>
          <a:srcRect r="38383" b="74185"/>
          <a:stretch/>
        </p:blipFill>
        <p:spPr>
          <a:xfrm rot="11016208">
            <a:off x="833527" y="-341007"/>
            <a:ext cx="9518274" cy="2104211"/>
          </a:xfrm>
          <a:prstGeom prst="rect">
            <a:avLst/>
          </a:prstGeom>
        </p:spPr>
      </p:pic>
      <p:pic>
        <p:nvPicPr>
          <p:cNvPr id="9" name="תמונה 8" descr="תמונה שמכילה מוסיקה, גיטרה, כלי קשת&#10;&#10;התיאור נוצר באופן אוטומטי">
            <a:extLst>
              <a:ext uri="{FF2B5EF4-FFF2-40B4-BE49-F238E27FC236}">
                <a16:creationId xmlns:a16="http://schemas.microsoft.com/office/drawing/2014/main" id="{61AF69A4-C3F0-8AE6-EA5E-081682551057}"/>
              </a:ext>
            </a:extLst>
          </p:cNvPr>
          <p:cNvPicPr>
            <a:picLocks noChangeAspect="1"/>
          </p:cNvPicPr>
          <p:nvPr/>
        </p:nvPicPr>
        <p:blipFill rotWithShape="1">
          <a:blip r:embed="rId3">
            <a:extLst>
              <a:ext uri="{28A0092B-C50C-407E-A947-70E740481C1C}">
                <a14:useLocalDpi xmlns:a14="http://schemas.microsoft.com/office/drawing/2010/main" val="0"/>
              </a:ext>
            </a:extLst>
          </a:blip>
          <a:srcRect l="22184" t="69372" r="6435" b="-1"/>
          <a:stretch/>
        </p:blipFill>
        <p:spPr>
          <a:xfrm flipV="1">
            <a:off x="-1" y="4097575"/>
            <a:ext cx="12192001" cy="2760423"/>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823936" y="329916"/>
            <a:ext cx="6544128" cy="582852"/>
          </a:xfrm>
          <a:prstGeom prst="rect">
            <a:avLst/>
          </a:prstGeom>
          <a:noFill/>
        </p:spPr>
        <p:txBody>
          <a:bodyPr wrap="square">
            <a:spAutoFit/>
          </a:bodyPr>
          <a:lstStyle/>
          <a:p>
            <a:pPr algn="ctr">
              <a:lnSpc>
                <a:spcPts val="3500"/>
              </a:lnSpc>
              <a:spcAft>
                <a:spcPts val="1200"/>
              </a:spcAft>
            </a:pPr>
            <a:r>
              <a:rPr lang="he-IL" sz="4000" b="1" dirty="0">
                <a:solidFill>
                  <a:srgbClr val="4C3A92"/>
                </a:solidFill>
                <a:latin typeface="Almoni Tzar ML v5 AAA Light" panose="00000406000000000000" pitchFamily="50" charset="-79"/>
                <a:cs typeface="Almoni Tzar ML v5 AAA Light" panose="00000406000000000000" pitchFamily="50" charset="-79"/>
              </a:rPr>
              <a:t>קטע הלימוד היומי מחולק לשלושה חלקים:</a:t>
            </a:r>
          </a:p>
        </p:txBody>
      </p:sp>
      <p:pic>
        <p:nvPicPr>
          <p:cNvPr id="8" name="תמונה 7" descr="תמונה שמכילה טקסט&#10;&#10;התיאור נוצר באופן אוטומטי">
            <a:extLst>
              <a:ext uri="{FF2B5EF4-FFF2-40B4-BE49-F238E27FC236}">
                <a16:creationId xmlns:a16="http://schemas.microsoft.com/office/drawing/2014/main" id="{E91E550E-4510-0F60-9103-4CB59FC707AD}"/>
              </a:ext>
            </a:extLst>
          </p:cNvPr>
          <p:cNvPicPr>
            <a:picLocks noChangeAspect="1"/>
          </p:cNvPicPr>
          <p:nvPr/>
        </p:nvPicPr>
        <p:blipFill rotWithShape="1">
          <a:blip r:embed="rId4">
            <a:extLst>
              <a:ext uri="{28A0092B-C50C-407E-A947-70E740481C1C}">
                <a14:useLocalDpi xmlns:a14="http://schemas.microsoft.com/office/drawing/2010/main" val="0"/>
              </a:ext>
            </a:extLst>
          </a:blip>
          <a:srcRect l="1472" t="-59" r="51514" b="63437"/>
          <a:stretch/>
        </p:blipFill>
        <p:spPr>
          <a:xfrm rot="336175">
            <a:off x="801543" y="2019399"/>
            <a:ext cx="5966521" cy="3298663"/>
          </a:xfrm>
          <a:prstGeom prst="rect">
            <a:avLst/>
          </a:prstGeom>
          <a:effectLst>
            <a:outerShdw blurRad="50800" dist="38100" dir="2700000" algn="tl" rotWithShape="0">
              <a:prstClr val="black">
                <a:alpha val="40000"/>
              </a:prstClr>
            </a:outerShdw>
          </a:effectLst>
        </p:spPr>
      </p:pic>
      <p:sp>
        <p:nvSpPr>
          <p:cNvPr id="12" name="תיבת טקסט 11">
            <a:extLst>
              <a:ext uri="{FF2B5EF4-FFF2-40B4-BE49-F238E27FC236}">
                <a16:creationId xmlns:a16="http://schemas.microsoft.com/office/drawing/2014/main" id="{0B6101EE-3BF6-DD4F-D8CD-2108551F9478}"/>
              </a:ext>
            </a:extLst>
          </p:cNvPr>
          <p:cNvSpPr txBox="1"/>
          <p:nvPr/>
        </p:nvSpPr>
        <p:spPr>
          <a:xfrm>
            <a:off x="6578600" y="2744858"/>
            <a:ext cx="5161156" cy="1383712"/>
          </a:xfrm>
          <a:prstGeom prst="rect">
            <a:avLst/>
          </a:prstGeom>
          <a:noFill/>
        </p:spPr>
        <p:txBody>
          <a:bodyPr wrap="square">
            <a:spAutoFit/>
          </a:bodyPr>
          <a:lstStyle/>
          <a:p>
            <a:pPr>
              <a:lnSpc>
                <a:spcPts val="50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קטע קצר משיחת הרבי בנושא, עליה מבוססים הדברים.</a:t>
            </a:r>
          </a:p>
        </p:txBody>
      </p:sp>
      <p:sp>
        <p:nvSpPr>
          <p:cNvPr id="13" name="תיבת טקסט 12">
            <a:extLst>
              <a:ext uri="{FF2B5EF4-FFF2-40B4-BE49-F238E27FC236}">
                <a16:creationId xmlns:a16="http://schemas.microsoft.com/office/drawing/2014/main" id="{379965F4-4133-C949-2170-BBCAA851EEAC}"/>
              </a:ext>
            </a:extLst>
          </p:cNvPr>
          <p:cNvSpPr txBox="1"/>
          <p:nvPr/>
        </p:nvSpPr>
        <p:spPr>
          <a:xfrm>
            <a:off x="10601037" y="1381088"/>
            <a:ext cx="1260763" cy="1107996"/>
          </a:xfrm>
          <a:prstGeom prst="rect">
            <a:avLst/>
          </a:prstGeom>
          <a:noFill/>
        </p:spPr>
        <p:txBody>
          <a:bodyPr wrap="square" rtlCol="1">
            <a:spAutoFit/>
          </a:bodyPr>
          <a:lstStyle/>
          <a:p>
            <a:pPr algn="ctr" rtl="1">
              <a:spcBef>
                <a:spcPts val="0"/>
              </a:spcBef>
              <a:spcAft>
                <a:spcPts val="0"/>
              </a:spcAft>
            </a:pPr>
            <a:r>
              <a:rPr lang="he-IL" sz="6600" i="0" u="none" strike="noStrike" dirty="0">
                <a:solidFill>
                  <a:srgbClr val="513894"/>
                </a:solidFill>
                <a:effectLst/>
                <a:latin typeface="Kedem ML v1 AAA Black" panose="00000500000000000000" pitchFamily="2" charset="-79"/>
                <a:cs typeface="Kedem ML v1 AAA Black" panose="00000500000000000000" pitchFamily="2" charset="-79"/>
              </a:rPr>
              <a:t>3.</a:t>
            </a:r>
          </a:p>
        </p:txBody>
      </p:sp>
      <p:sp>
        <p:nvSpPr>
          <p:cNvPr id="3" name="תיבת טקסט 2">
            <a:extLst>
              <a:ext uri="{FF2B5EF4-FFF2-40B4-BE49-F238E27FC236}">
                <a16:creationId xmlns:a16="http://schemas.microsoft.com/office/drawing/2014/main" id="{BA0D8713-387B-8B61-CC79-440EE3F5ADB6}"/>
              </a:ext>
            </a:extLst>
          </p:cNvPr>
          <p:cNvSpPr txBox="1"/>
          <p:nvPr/>
        </p:nvSpPr>
        <p:spPr>
          <a:xfrm>
            <a:off x="5195628" y="2182510"/>
            <a:ext cx="6544128" cy="742511"/>
          </a:xfrm>
          <a:prstGeom prst="rect">
            <a:avLst/>
          </a:prstGeom>
          <a:noFill/>
        </p:spPr>
        <p:txBody>
          <a:bodyPr wrap="square">
            <a:spAutoFit/>
          </a:bodyPr>
          <a:lstStyle/>
          <a:p>
            <a:pPr>
              <a:lnSpc>
                <a:spcPts val="5000"/>
              </a:lnSpc>
            </a:pPr>
            <a:r>
              <a:rPr lang="he-IL" sz="4400" dirty="0">
                <a:solidFill>
                  <a:srgbClr val="4C3A92"/>
                </a:solidFill>
                <a:latin typeface="Almoni Tzar ML v5 AAA" panose="00000806000000000000" pitchFamily="50" charset="-79"/>
                <a:cs typeface="Almoni Tzar ML v5 AAA" panose="00000806000000000000" pitchFamily="50" charset="-79"/>
              </a:rPr>
              <a:t>מדברי הרבי</a:t>
            </a:r>
          </a:p>
        </p:txBody>
      </p:sp>
      <p:pic>
        <p:nvPicPr>
          <p:cNvPr id="4" name="תמונה 3">
            <a:extLst>
              <a:ext uri="{FF2B5EF4-FFF2-40B4-BE49-F238E27FC236}">
                <a16:creationId xmlns:a16="http://schemas.microsoft.com/office/drawing/2014/main" id="{0D8FE1FF-66F4-C1E7-D9F3-E024DD598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433" y="5907870"/>
            <a:ext cx="1874985" cy="838276"/>
          </a:xfrm>
          <a:prstGeom prst="rect">
            <a:avLst/>
          </a:prstGeom>
        </p:spPr>
      </p:pic>
    </p:spTree>
    <p:extLst>
      <p:ext uri="{BB962C8B-B14F-4D97-AF65-F5344CB8AC3E}">
        <p14:creationId xmlns:p14="http://schemas.microsoft.com/office/powerpoint/2010/main" val="3604445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ChangeAspect="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הקוד היומי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4" name="תיבת טקסט 3">
            <a:extLst>
              <a:ext uri="{FF2B5EF4-FFF2-40B4-BE49-F238E27FC236}">
                <a16:creationId xmlns:a16="http://schemas.microsoft.com/office/drawing/2014/main" id="{D8849BF8-6557-E70F-39A1-B52795D57B74}"/>
              </a:ext>
            </a:extLst>
          </p:cNvPr>
          <p:cNvSpPr txBox="1"/>
          <p:nvPr/>
        </p:nvSpPr>
        <p:spPr>
          <a:xfrm>
            <a:off x="8379533" y="2838825"/>
            <a:ext cx="3469785" cy="3638175"/>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בסיום הלימוד, על התלמידים לפענח את הקוד היומי, הקשור לתוכן שלמדנו.</a:t>
            </a:r>
          </a:p>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הקוד מוצפן בחוברת בצורה כזו:</a:t>
            </a:r>
          </a:p>
        </p:txBody>
      </p:sp>
      <p:pic>
        <p:nvPicPr>
          <p:cNvPr id="7" name="תמונה 6" descr="תמונה שמכילה טקסט&#10;&#10;התיאור נוצר באופן אוטומטי">
            <a:extLst>
              <a:ext uri="{FF2B5EF4-FFF2-40B4-BE49-F238E27FC236}">
                <a16:creationId xmlns:a16="http://schemas.microsoft.com/office/drawing/2014/main" id="{AED81DF7-ECB4-1AD3-B80B-401B8AFEB7A0}"/>
              </a:ext>
            </a:extLst>
          </p:cNvPr>
          <p:cNvPicPr>
            <a:picLocks noChangeAspect="1"/>
          </p:cNvPicPr>
          <p:nvPr/>
        </p:nvPicPr>
        <p:blipFill rotWithShape="1">
          <a:blip r:embed="rId4">
            <a:extLst>
              <a:ext uri="{28A0092B-C50C-407E-A947-70E740481C1C}">
                <a14:useLocalDpi xmlns:a14="http://schemas.microsoft.com/office/drawing/2010/main" val="0"/>
              </a:ext>
            </a:extLst>
          </a:blip>
          <a:srcRect l="4578" t="39333" r="55040" b="28000"/>
          <a:stretch/>
        </p:blipFill>
        <p:spPr>
          <a:xfrm>
            <a:off x="1234440" y="2484553"/>
            <a:ext cx="6954811" cy="3992880"/>
          </a:xfrm>
          <a:prstGeom prst="rect">
            <a:avLst/>
          </a:prstGeom>
          <a:effectLst>
            <a:outerShdw blurRad="50800" dist="38100" dir="8100000" algn="tr" rotWithShape="0">
              <a:prstClr val="black">
                <a:alpha val="40000"/>
              </a:prstClr>
            </a:outerShdw>
          </a:effectLst>
        </p:spPr>
      </p:pic>
      <p:pic>
        <p:nvPicPr>
          <p:cNvPr id="8" name="תמונה 7">
            <a:extLst>
              <a:ext uri="{FF2B5EF4-FFF2-40B4-BE49-F238E27FC236}">
                <a16:creationId xmlns:a16="http://schemas.microsoft.com/office/drawing/2014/main" id="{4BC90CCF-DFCB-73C8-35E0-EF35354B2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33" y="984888"/>
            <a:ext cx="1874985" cy="838276"/>
          </a:xfrm>
          <a:prstGeom prst="rect">
            <a:avLst/>
          </a:prstGeom>
        </p:spPr>
      </p:pic>
    </p:spTree>
    <p:extLst>
      <p:ext uri="{BB962C8B-B14F-4D97-AF65-F5344CB8AC3E}">
        <p14:creationId xmlns:p14="http://schemas.microsoft.com/office/powerpoint/2010/main" val="3384153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ChangeAspect="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הקוד היומי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4" name="תיבת טקסט 3">
            <a:extLst>
              <a:ext uri="{FF2B5EF4-FFF2-40B4-BE49-F238E27FC236}">
                <a16:creationId xmlns:a16="http://schemas.microsoft.com/office/drawing/2014/main" id="{D8849BF8-6557-E70F-39A1-B52795D57B74}"/>
              </a:ext>
            </a:extLst>
          </p:cNvPr>
          <p:cNvSpPr txBox="1"/>
          <p:nvPr/>
        </p:nvSpPr>
        <p:spPr>
          <a:xfrm>
            <a:off x="1315265" y="2686425"/>
            <a:ext cx="10203398" cy="3638175"/>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על מנת לפענח את הקוד, יש להשתמש בכרטיס הצופן המנוקב, ולהניחו במקום המסומן על גבי האותיות המפוזרות.</a:t>
            </a:r>
          </a:p>
          <a:p>
            <a:pPr algn="just">
              <a:lnSpc>
                <a:spcPts val="4600"/>
              </a:lnSpc>
            </a:pPr>
            <a:r>
              <a:rPr lang="he-IL" sz="4000" dirty="0">
                <a:solidFill>
                  <a:srgbClr val="4C3A92"/>
                </a:solidFill>
                <a:latin typeface="Almoni Tzar ML v5 AAA" panose="00000806000000000000" pitchFamily="50" charset="-79"/>
                <a:cs typeface="Almoni Tzar ML v5 AAA" panose="00000806000000000000" pitchFamily="50" charset="-79"/>
              </a:rPr>
              <a:t>שימו לב! כרטיס אחד לא מספיק לפענוח הקוד. על התלמידים לעבוד בשיתוף פעולה.</a:t>
            </a:r>
          </a:p>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כל שני תלמידים יניחו יחד את הכרטיסים שלהם על גבי חוברת אחת, ורק כך יוכלו לגלות את הקוד השלם.</a:t>
            </a:r>
          </a:p>
        </p:txBody>
      </p:sp>
      <p:pic>
        <p:nvPicPr>
          <p:cNvPr id="5" name="תמונה 4">
            <a:extLst>
              <a:ext uri="{FF2B5EF4-FFF2-40B4-BE49-F238E27FC236}">
                <a16:creationId xmlns:a16="http://schemas.microsoft.com/office/drawing/2014/main" id="{0850983E-96BB-4D14-4F93-1422C5DFC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33" y="984888"/>
            <a:ext cx="1874985" cy="838276"/>
          </a:xfrm>
          <a:prstGeom prst="rect">
            <a:avLst/>
          </a:prstGeom>
        </p:spPr>
      </p:pic>
    </p:spTree>
    <p:extLst>
      <p:ext uri="{BB962C8B-B14F-4D97-AF65-F5344CB8AC3E}">
        <p14:creationId xmlns:p14="http://schemas.microsoft.com/office/powerpoint/2010/main" val="2790298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ChangeAspect="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הקוד היומי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4" name="תיבת טקסט 3">
            <a:extLst>
              <a:ext uri="{FF2B5EF4-FFF2-40B4-BE49-F238E27FC236}">
                <a16:creationId xmlns:a16="http://schemas.microsoft.com/office/drawing/2014/main" id="{D8849BF8-6557-E70F-39A1-B52795D57B74}"/>
              </a:ext>
            </a:extLst>
          </p:cNvPr>
          <p:cNvSpPr txBox="1"/>
          <p:nvPr/>
        </p:nvSpPr>
        <p:spPr>
          <a:xfrm>
            <a:off x="8259463" y="2838825"/>
            <a:ext cx="3469785" cy="688650"/>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דוגמא לקוד יומי:</a:t>
            </a:r>
          </a:p>
        </p:txBody>
      </p:sp>
      <p:pic>
        <p:nvPicPr>
          <p:cNvPr id="7" name="תמונה 6" descr="תמונה שמכילה טקסט&#10;&#10;התיאור נוצר באופן אוטומטי">
            <a:extLst>
              <a:ext uri="{FF2B5EF4-FFF2-40B4-BE49-F238E27FC236}">
                <a16:creationId xmlns:a16="http://schemas.microsoft.com/office/drawing/2014/main" id="{AED81DF7-ECB4-1AD3-B80B-401B8AFEB7A0}"/>
              </a:ext>
            </a:extLst>
          </p:cNvPr>
          <p:cNvPicPr>
            <a:picLocks noChangeAspect="1"/>
          </p:cNvPicPr>
          <p:nvPr/>
        </p:nvPicPr>
        <p:blipFill rotWithShape="1">
          <a:blip r:embed="rId4">
            <a:extLst>
              <a:ext uri="{28A0092B-C50C-407E-A947-70E740481C1C}">
                <a14:useLocalDpi xmlns:a14="http://schemas.microsoft.com/office/drawing/2010/main" val="0"/>
              </a:ext>
            </a:extLst>
          </a:blip>
          <a:srcRect l="4578" t="39333" r="55040" b="28000"/>
          <a:stretch/>
        </p:blipFill>
        <p:spPr>
          <a:xfrm>
            <a:off x="1234440" y="2484553"/>
            <a:ext cx="6954811" cy="3992880"/>
          </a:xfrm>
          <a:prstGeom prst="rect">
            <a:avLst/>
          </a:prstGeom>
          <a:effectLst>
            <a:outerShdw blurRad="50800" dist="38100" dir="8100000" algn="tr" rotWithShape="0">
              <a:prstClr val="black">
                <a:alpha val="40000"/>
              </a:prstClr>
            </a:outerShdw>
          </a:effectLst>
        </p:spPr>
      </p:pic>
      <p:pic>
        <p:nvPicPr>
          <p:cNvPr id="24" name="תמונה 23">
            <a:extLst>
              <a:ext uri="{FF2B5EF4-FFF2-40B4-BE49-F238E27FC236}">
                <a16:creationId xmlns:a16="http://schemas.microsoft.com/office/drawing/2014/main" id="{2FC9D818-C1CD-6375-9642-39C12CCBB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33" y="984888"/>
            <a:ext cx="1874985" cy="838276"/>
          </a:xfrm>
          <a:prstGeom prst="rect">
            <a:avLst/>
          </a:prstGeom>
        </p:spPr>
      </p:pic>
    </p:spTree>
    <p:extLst>
      <p:ext uri="{BB962C8B-B14F-4D97-AF65-F5344CB8AC3E}">
        <p14:creationId xmlns:p14="http://schemas.microsoft.com/office/powerpoint/2010/main" val="2544275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ChangeAspect="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הקוד היומי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4" name="תיבת טקסט 3">
            <a:extLst>
              <a:ext uri="{FF2B5EF4-FFF2-40B4-BE49-F238E27FC236}">
                <a16:creationId xmlns:a16="http://schemas.microsoft.com/office/drawing/2014/main" id="{D8849BF8-6557-E70F-39A1-B52795D57B74}"/>
              </a:ext>
            </a:extLst>
          </p:cNvPr>
          <p:cNvSpPr txBox="1"/>
          <p:nvPr/>
        </p:nvSpPr>
        <p:spPr>
          <a:xfrm>
            <a:off x="8259463" y="2838825"/>
            <a:ext cx="3469785" cy="688650"/>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דוגמא לקוד יומי:</a:t>
            </a:r>
          </a:p>
        </p:txBody>
      </p:sp>
      <p:pic>
        <p:nvPicPr>
          <p:cNvPr id="7" name="תמונה 6" descr="תמונה שמכילה טקסט&#10;&#10;התיאור נוצר באופן אוטומטי">
            <a:extLst>
              <a:ext uri="{FF2B5EF4-FFF2-40B4-BE49-F238E27FC236}">
                <a16:creationId xmlns:a16="http://schemas.microsoft.com/office/drawing/2014/main" id="{AED81DF7-ECB4-1AD3-B80B-401B8AFEB7A0}"/>
              </a:ext>
            </a:extLst>
          </p:cNvPr>
          <p:cNvPicPr>
            <a:picLocks noChangeAspect="1"/>
          </p:cNvPicPr>
          <p:nvPr/>
        </p:nvPicPr>
        <p:blipFill rotWithShape="1">
          <a:blip r:embed="rId4">
            <a:extLst>
              <a:ext uri="{28A0092B-C50C-407E-A947-70E740481C1C}">
                <a14:useLocalDpi xmlns:a14="http://schemas.microsoft.com/office/drawing/2010/main" val="0"/>
              </a:ext>
            </a:extLst>
          </a:blip>
          <a:srcRect l="4578" t="39333" r="55040" b="28000"/>
          <a:stretch/>
        </p:blipFill>
        <p:spPr>
          <a:xfrm>
            <a:off x="1234440" y="2484553"/>
            <a:ext cx="6954811" cy="3992880"/>
          </a:xfrm>
          <a:prstGeom prst="rect">
            <a:avLst/>
          </a:prstGeom>
          <a:effectLst>
            <a:outerShdw blurRad="50800" dist="38100" dir="8100000" algn="tr" rotWithShape="0">
              <a:prstClr val="black">
                <a:alpha val="40000"/>
              </a:prstClr>
            </a:outerShdw>
          </a:effectLst>
        </p:spPr>
      </p:pic>
      <p:pic>
        <p:nvPicPr>
          <p:cNvPr id="6" name="תמונה 5">
            <a:extLst>
              <a:ext uri="{FF2B5EF4-FFF2-40B4-BE49-F238E27FC236}">
                <a16:creationId xmlns:a16="http://schemas.microsoft.com/office/drawing/2014/main" id="{1C670241-A9C1-36EA-8370-A1D0D3A9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634396" y="2944327"/>
            <a:ext cx="2993889" cy="2988000"/>
          </a:xfrm>
          <a:prstGeom prst="roundRect">
            <a:avLst>
              <a:gd name="adj" fmla="val 6588"/>
            </a:avLst>
          </a:prstGeom>
          <a:effectLst/>
        </p:spPr>
      </p:pic>
      <p:pic>
        <p:nvPicPr>
          <p:cNvPr id="9" name="תמונה 8">
            <a:extLst>
              <a:ext uri="{FF2B5EF4-FFF2-40B4-BE49-F238E27FC236}">
                <a16:creationId xmlns:a16="http://schemas.microsoft.com/office/drawing/2014/main" id="{45F3192F-0A15-A5F1-E7C8-E88379E7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199" y="2951664"/>
            <a:ext cx="3097089" cy="3090997"/>
          </a:xfrm>
          <a:prstGeom prst="roundRect">
            <a:avLst>
              <a:gd name="adj" fmla="val 6588"/>
            </a:avLst>
          </a:prstGeom>
          <a:effectLst/>
        </p:spPr>
      </p:pic>
      <mc:AlternateContent xmlns:mc="http://schemas.openxmlformats.org/markup-compatibility/2006" xmlns:p14="http://schemas.microsoft.com/office/powerpoint/2010/main">
        <mc:Choice Requires="p14">
          <p:contentPart p14:bwMode="auto" r:id="rId6">
            <p14:nvContentPartPr>
              <p14:cNvPr id="20" name="דיו 19">
                <a:extLst>
                  <a:ext uri="{FF2B5EF4-FFF2-40B4-BE49-F238E27FC236}">
                    <a16:creationId xmlns:a16="http://schemas.microsoft.com/office/drawing/2014/main" id="{6F3074C5-CF4C-E7C4-F170-8BFFC5701B14}"/>
                  </a:ext>
                </a:extLst>
              </p14:cNvPr>
              <p14:cNvContentPartPr/>
              <p14:nvPr/>
            </p14:nvContentPartPr>
            <p14:xfrm>
              <a:off x="8831186" y="4091913"/>
              <a:ext cx="2844000" cy="116829"/>
            </p14:xfrm>
          </p:contentPart>
        </mc:Choice>
        <mc:Fallback xmlns="">
          <p:pic>
            <p:nvPicPr>
              <p:cNvPr id="20" name="דיו 19">
                <a:extLst>
                  <a:ext uri="{FF2B5EF4-FFF2-40B4-BE49-F238E27FC236}">
                    <a16:creationId xmlns:a16="http://schemas.microsoft.com/office/drawing/2014/main" id="{6F3074C5-CF4C-E7C4-F170-8BFFC5701B14}"/>
                  </a:ext>
                </a:extLst>
              </p:cNvPr>
              <p:cNvPicPr/>
              <p:nvPr/>
            </p:nvPicPr>
            <p:blipFill>
              <a:blip r:embed="rId7"/>
              <a:stretch>
                <a:fillRect/>
              </a:stretch>
            </p:blipFill>
            <p:spPr>
              <a:xfrm>
                <a:off x="8813188" y="4073939"/>
                <a:ext cx="2879635" cy="152417"/>
              </a:xfrm>
              <a:prstGeom prst="rect">
                <a:avLst/>
              </a:prstGeom>
            </p:spPr>
          </p:pic>
        </mc:Fallback>
      </mc:AlternateContent>
      <p:sp>
        <p:nvSpPr>
          <p:cNvPr id="10" name="תיבת טקסט 9">
            <a:extLst>
              <a:ext uri="{FF2B5EF4-FFF2-40B4-BE49-F238E27FC236}">
                <a16:creationId xmlns:a16="http://schemas.microsoft.com/office/drawing/2014/main" id="{BBE19A3E-DA70-3E16-2B9F-924E5948CE8B}"/>
              </a:ext>
            </a:extLst>
          </p:cNvPr>
          <p:cNvSpPr txBox="1"/>
          <p:nvPr/>
        </p:nvSpPr>
        <p:spPr>
          <a:xfrm>
            <a:off x="8268722" y="3429000"/>
            <a:ext cx="3469785" cy="876330"/>
          </a:xfrm>
          <a:prstGeom prst="rect">
            <a:avLst/>
          </a:prstGeom>
          <a:noFill/>
        </p:spPr>
        <p:txBody>
          <a:bodyPr wrap="square">
            <a:spAutoFit/>
          </a:bodyPr>
          <a:lstStyle/>
          <a:p>
            <a:pPr algn="just">
              <a:lnSpc>
                <a:spcPts val="4600"/>
              </a:lnSpc>
            </a:pPr>
            <a:r>
              <a:rPr lang="he-IL" sz="9600" dirty="0">
                <a:solidFill>
                  <a:srgbClr val="27B3CF"/>
                </a:solidFill>
                <a:latin typeface="Fb Empatica" panose="02020503050405020304" pitchFamily="18" charset="-79"/>
                <a:cs typeface="Fb Empatica" panose="02020503050405020304" pitchFamily="18" charset="-79"/>
              </a:rPr>
              <a:t>אהבת חינם</a:t>
            </a:r>
          </a:p>
        </p:txBody>
      </p:sp>
      <p:sp>
        <p:nvSpPr>
          <p:cNvPr id="12" name="תיבת טקסט 11">
            <a:extLst>
              <a:ext uri="{FF2B5EF4-FFF2-40B4-BE49-F238E27FC236}">
                <a16:creationId xmlns:a16="http://schemas.microsoft.com/office/drawing/2014/main" id="{5C8119AC-E911-9E58-F049-0AE9BD987DF6}"/>
              </a:ext>
            </a:extLst>
          </p:cNvPr>
          <p:cNvSpPr txBox="1"/>
          <p:nvPr/>
        </p:nvSpPr>
        <p:spPr>
          <a:xfrm>
            <a:off x="8282577" y="3442857"/>
            <a:ext cx="3469785" cy="876330"/>
          </a:xfrm>
          <a:prstGeom prst="rect">
            <a:avLst/>
          </a:prstGeom>
          <a:noFill/>
        </p:spPr>
        <p:txBody>
          <a:bodyPr wrap="square">
            <a:spAutoFit/>
          </a:bodyPr>
          <a:lstStyle/>
          <a:p>
            <a:pPr algn="just">
              <a:lnSpc>
                <a:spcPts val="4600"/>
              </a:lnSpc>
            </a:pPr>
            <a:r>
              <a:rPr lang="he-IL" sz="9600" dirty="0">
                <a:solidFill>
                  <a:srgbClr val="4C3A92"/>
                </a:solidFill>
                <a:latin typeface="Fb Empatica" panose="02020503050405020304" pitchFamily="18" charset="-79"/>
                <a:cs typeface="Fb Empatica" panose="02020503050405020304" pitchFamily="18" charset="-79"/>
              </a:rPr>
              <a:t>אהבת חינם</a:t>
            </a:r>
          </a:p>
        </p:txBody>
      </p:sp>
      <p:pic>
        <p:nvPicPr>
          <p:cNvPr id="24" name="תמונה 23">
            <a:extLst>
              <a:ext uri="{FF2B5EF4-FFF2-40B4-BE49-F238E27FC236}">
                <a16:creationId xmlns:a16="http://schemas.microsoft.com/office/drawing/2014/main" id="{2FC9D818-C1CD-6375-9642-39C12CCBB5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433" y="984888"/>
            <a:ext cx="1874985" cy="838276"/>
          </a:xfrm>
          <a:prstGeom prst="rect">
            <a:avLst/>
          </a:prstGeom>
        </p:spPr>
      </p:pic>
    </p:spTree>
    <p:extLst>
      <p:ext uri="{BB962C8B-B14F-4D97-AF65-F5344CB8AC3E}">
        <p14:creationId xmlns:p14="http://schemas.microsoft.com/office/powerpoint/2010/main" val="358896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הקוד היומי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pic>
        <p:nvPicPr>
          <p:cNvPr id="6" name="תמונה 5">
            <a:extLst>
              <a:ext uri="{FF2B5EF4-FFF2-40B4-BE49-F238E27FC236}">
                <a16:creationId xmlns:a16="http://schemas.microsoft.com/office/drawing/2014/main" id="{1C670241-A9C1-36EA-8370-A1D0D3A93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61" y="4655786"/>
            <a:ext cx="1262483" cy="1260000"/>
          </a:xfrm>
          <a:prstGeom prst="roundRect">
            <a:avLst>
              <a:gd name="adj" fmla="val 6588"/>
            </a:avLst>
          </a:prstGeom>
          <a:effectLst/>
        </p:spPr>
      </p:pic>
      <p:sp>
        <p:nvSpPr>
          <p:cNvPr id="5" name="תיבת טקסט 4">
            <a:extLst>
              <a:ext uri="{FF2B5EF4-FFF2-40B4-BE49-F238E27FC236}">
                <a16:creationId xmlns:a16="http://schemas.microsoft.com/office/drawing/2014/main" id="{A0DA1F8F-FFF1-8204-9F39-F0A5DD5E1A44}"/>
              </a:ext>
            </a:extLst>
          </p:cNvPr>
          <p:cNvSpPr txBox="1"/>
          <p:nvPr/>
        </p:nvSpPr>
        <p:spPr>
          <a:xfrm>
            <a:off x="1312387" y="2494770"/>
            <a:ext cx="9567226" cy="1868460"/>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בכל יום הקוד יתגלה כשהכרטיסים מונחים בכיוון אחר. יש לסובב את הכרטיסים ולנסות עד שמוצאים את הכיוון הנכון שבעזרתו מתגלה הקוד.</a:t>
            </a:r>
          </a:p>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לכל כרטיס יש סך </a:t>
            </a:r>
            <a:r>
              <a:rPr lang="he-IL" sz="4000" b="1" dirty="0" err="1">
                <a:solidFill>
                  <a:srgbClr val="4C3A92"/>
                </a:solidFill>
                <a:latin typeface="Almoni Tzar ML v5 AAA Light" panose="00000406000000000000" pitchFamily="50" charset="-79"/>
                <a:cs typeface="Almoni Tzar ML v5 AAA Light" panose="00000406000000000000" pitchFamily="50" charset="-79"/>
              </a:rPr>
              <a:t>הכל</a:t>
            </a:r>
            <a:r>
              <a:rPr lang="he-IL" sz="4000" b="1" dirty="0">
                <a:solidFill>
                  <a:srgbClr val="4C3A92"/>
                </a:solidFill>
                <a:latin typeface="Almoni Tzar ML v5 AAA Light" panose="00000406000000000000" pitchFamily="50" charset="-79"/>
                <a:cs typeface="Almoni Tzar ML v5 AAA Light" panose="00000406000000000000" pitchFamily="50" charset="-79"/>
              </a:rPr>
              <a:t> 8 כיוונים שונים (ארבעה כיוונים מכל צד).</a:t>
            </a:r>
          </a:p>
        </p:txBody>
      </p:sp>
      <p:pic>
        <p:nvPicPr>
          <p:cNvPr id="8" name="תמונה 7">
            <a:extLst>
              <a:ext uri="{FF2B5EF4-FFF2-40B4-BE49-F238E27FC236}">
                <a16:creationId xmlns:a16="http://schemas.microsoft.com/office/drawing/2014/main" id="{BAC7FC5E-9A08-BD19-3AE0-DFD4A139A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35467" y="4656687"/>
            <a:ext cx="1261801" cy="1260000"/>
          </a:xfrm>
          <a:prstGeom prst="roundRect">
            <a:avLst>
              <a:gd name="adj" fmla="val 7597"/>
            </a:avLst>
          </a:prstGeom>
          <a:effectLst/>
        </p:spPr>
      </p:pic>
      <p:pic>
        <p:nvPicPr>
          <p:cNvPr id="11" name="תמונה 10">
            <a:extLst>
              <a:ext uri="{FF2B5EF4-FFF2-40B4-BE49-F238E27FC236}">
                <a16:creationId xmlns:a16="http://schemas.microsoft.com/office/drawing/2014/main" id="{7E25183D-B3A0-F2BC-399F-C4733C07C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85903" y="4657028"/>
            <a:ext cx="1262483" cy="1260000"/>
          </a:xfrm>
          <a:prstGeom prst="roundRect">
            <a:avLst>
              <a:gd name="adj" fmla="val 6588"/>
            </a:avLst>
          </a:prstGeom>
          <a:effectLst/>
        </p:spPr>
      </p:pic>
      <p:pic>
        <p:nvPicPr>
          <p:cNvPr id="13" name="תמונה 12">
            <a:extLst>
              <a:ext uri="{FF2B5EF4-FFF2-40B4-BE49-F238E27FC236}">
                <a16:creationId xmlns:a16="http://schemas.microsoft.com/office/drawing/2014/main" id="{48C0652F-43C5-D203-4F00-A48EAD91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323164" y="4655786"/>
            <a:ext cx="1261801" cy="1260000"/>
          </a:xfrm>
          <a:prstGeom prst="roundRect">
            <a:avLst>
              <a:gd name="adj" fmla="val 7597"/>
            </a:avLst>
          </a:prstGeom>
          <a:effectLst/>
        </p:spPr>
      </p:pic>
      <p:pic>
        <p:nvPicPr>
          <p:cNvPr id="14" name="תמונה 13">
            <a:extLst>
              <a:ext uri="{FF2B5EF4-FFF2-40B4-BE49-F238E27FC236}">
                <a16:creationId xmlns:a16="http://schemas.microsoft.com/office/drawing/2014/main" id="{176EB57A-2A82-FB50-D939-CAD05798B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260608" y="4657028"/>
            <a:ext cx="1262483" cy="1260000"/>
          </a:xfrm>
          <a:prstGeom prst="roundRect">
            <a:avLst>
              <a:gd name="adj" fmla="val 6588"/>
            </a:avLst>
          </a:prstGeom>
          <a:effectLst/>
        </p:spPr>
      </p:pic>
      <p:pic>
        <p:nvPicPr>
          <p:cNvPr id="15" name="תמונה 14">
            <a:extLst>
              <a:ext uri="{FF2B5EF4-FFF2-40B4-BE49-F238E27FC236}">
                <a16:creationId xmlns:a16="http://schemas.microsoft.com/office/drawing/2014/main" id="{C40948B2-E008-D8E3-08BD-B76BFBCD3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910857" y="4656687"/>
            <a:ext cx="1261801" cy="1260000"/>
          </a:xfrm>
          <a:prstGeom prst="roundRect">
            <a:avLst>
              <a:gd name="adj" fmla="val 7597"/>
            </a:avLst>
          </a:prstGeom>
          <a:effectLst/>
        </p:spPr>
      </p:pic>
      <p:pic>
        <p:nvPicPr>
          <p:cNvPr id="16" name="תמונה 15">
            <a:extLst>
              <a:ext uri="{FF2B5EF4-FFF2-40B4-BE49-F238E27FC236}">
                <a16:creationId xmlns:a16="http://schemas.microsoft.com/office/drawing/2014/main" id="{FCD75B24-E4AF-5AB9-8200-D071731D1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673256" y="4655786"/>
            <a:ext cx="1262483" cy="1260000"/>
          </a:xfrm>
          <a:prstGeom prst="roundRect">
            <a:avLst>
              <a:gd name="adj" fmla="val 6588"/>
            </a:avLst>
          </a:prstGeom>
          <a:effectLst/>
        </p:spPr>
      </p:pic>
      <p:pic>
        <p:nvPicPr>
          <p:cNvPr id="17" name="תמונה 16">
            <a:extLst>
              <a:ext uri="{FF2B5EF4-FFF2-40B4-BE49-F238E27FC236}">
                <a16:creationId xmlns:a16="http://schemas.microsoft.com/office/drawing/2014/main" id="{D58741E4-1734-68D3-5FE3-6068ADB35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551" y="4655786"/>
            <a:ext cx="1261801" cy="1260000"/>
          </a:xfrm>
          <a:prstGeom prst="roundRect">
            <a:avLst>
              <a:gd name="adj" fmla="val 7597"/>
            </a:avLst>
          </a:prstGeom>
          <a:effectLst/>
        </p:spPr>
      </p:pic>
      <p:pic>
        <p:nvPicPr>
          <p:cNvPr id="21" name="תמונה 20">
            <a:extLst>
              <a:ext uri="{FF2B5EF4-FFF2-40B4-BE49-F238E27FC236}">
                <a16:creationId xmlns:a16="http://schemas.microsoft.com/office/drawing/2014/main" id="{E123CCEF-0F7A-4045-A18D-4FA59AC72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33" y="984888"/>
            <a:ext cx="1874985" cy="838276"/>
          </a:xfrm>
          <a:prstGeom prst="rect">
            <a:avLst/>
          </a:prstGeom>
        </p:spPr>
      </p:pic>
    </p:spTree>
    <p:extLst>
      <p:ext uri="{BB962C8B-B14F-4D97-AF65-F5344CB8AC3E}">
        <p14:creationId xmlns:p14="http://schemas.microsoft.com/office/powerpoint/2010/main" val="2114293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שלט מרכזי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5" name="תיבת טקסט 4">
            <a:extLst>
              <a:ext uri="{FF2B5EF4-FFF2-40B4-BE49-F238E27FC236}">
                <a16:creationId xmlns:a16="http://schemas.microsoft.com/office/drawing/2014/main" id="{A0DA1F8F-FFF1-8204-9F39-F0A5DD5E1A44}"/>
              </a:ext>
            </a:extLst>
          </p:cNvPr>
          <p:cNvSpPr txBox="1"/>
          <p:nvPr/>
        </p:nvSpPr>
        <p:spPr>
          <a:xfrm>
            <a:off x="353003" y="1289631"/>
            <a:ext cx="5953125" cy="1211229"/>
          </a:xfrm>
          <a:prstGeom prst="rect">
            <a:avLst/>
          </a:prstGeom>
          <a:noFill/>
        </p:spPr>
        <p:txBody>
          <a:bodyPr wrap="square">
            <a:spAutoFit/>
          </a:bodyPr>
          <a:lstStyle/>
          <a:p>
            <a:pPr algn="l">
              <a:lnSpc>
                <a:spcPts val="43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במרחב המוסד החינוכי יתלה שלט גדול,</a:t>
            </a:r>
          </a:p>
          <a:p>
            <a:pPr algn="l">
              <a:lnSpc>
                <a:spcPts val="43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אשר ישמש לפעילות נבנית במהלך השבוע.</a:t>
            </a:r>
          </a:p>
        </p:txBody>
      </p:sp>
      <p:grpSp>
        <p:nvGrpSpPr>
          <p:cNvPr id="31" name="קבוצה 30">
            <a:extLst>
              <a:ext uri="{FF2B5EF4-FFF2-40B4-BE49-F238E27FC236}">
                <a16:creationId xmlns:a16="http://schemas.microsoft.com/office/drawing/2014/main" id="{F5924AE8-4C8C-C957-2C86-BC4C6C619816}"/>
              </a:ext>
            </a:extLst>
          </p:cNvPr>
          <p:cNvGrpSpPr/>
          <p:nvPr/>
        </p:nvGrpSpPr>
        <p:grpSpPr>
          <a:xfrm>
            <a:off x="1593991" y="2907780"/>
            <a:ext cx="9644534" cy="3308041"/>
            <a:chOff x="991423" y="2689829"/>
            <a:chExt cx="10789546" cy="3700776"/>
          </a:xfrm>
        </p:grpSpPr>
        <p:grpSp>
          <p:nvGrpSpPr>
            <p:cNvPr id="21" name="קבוצה 20">
              <a:extLst>
                <a:ext uri="{FF2B5EF4-FFF2-40B4-BE49-F238E27FC236}">
                  <a16:creationId xmlns:a16="http://schemas.microsoft.com/office/drawing/2014/main" id="{5FBAA41D-0FDF-7F9F-1C82-2C44227158C3}"/>
                </a:ext>
              </a:extLst>
            </p:cNvPr>
            <p:cNvGrpSpPr/>
            <p:nvPr/>
          </p:nvGrpSpPr>
          <p:grpSpPr>
            <a:xfrm>
              <a:off x="991423" y="2689829"/>
              <a:ext cx="10789546" cy="3700776"/>
              <a:chOff x="-2307706" y="126999"/>
              <a:chExt cx="19216808" cy="6591298"/>
            </a:xfrm>
          </p:grpSpPr>
          <p:pic>
            <p:nvPicPr>
              <p:cNvPr id="22" name="תמונה 21">
                <a:extLst>
                  <a:ext uri="{FF2B5EF4-FFF2-40B4-BE49-F238E27FC236}">
                    <a16:creationId xmlns:a16="http://schemas.microsoft.com/office/drawing/2014/main" id="{11819428-339F-B64D-59DB-B6D39904C3AC}"/>
                  </a:ext>
                </a:extLst>
              </p:cNvPr>
              <p:cNvPicPr>
                <a:picLocks noChangeAspect="1"/>
              </p:cNvPicPr>
              <p:nvPr/>
            </p:nvPicPr>
            <p:blipFill>
              <a:blip r:embed="rId4"/>
              <a:stretch>
                <a:fillRect/>
              </a:stretch>
            </p:blipFill>
            <p:spPr>
              <a:xfrm>
                <a:off x="12104900" y="126999"/>
                <a:ext cx="4804202" cy="3428999"/>
              </a:xfrm>
              <a:prstGeom prst="rect">
                <a:avLst/>
              </a:prstGeom>
            </p:spPr>
          </p:pic>
          <p:pic>
            <p:nvPicPr>
              <p:cNvPr id="23" name="תמונה 22">
                <a:extLst>
                  <a:ext uri="{FF2B5EF4-FFF2-40B4-BE49-F238E27FC236}">
                    <a16:creationId xmlns:a16="http://schemas.microsoft.com/office/drawing/2014/main" id="{BB0B06F7-A00D-015D-08DC-D7E0FC70221F}"/>
                  </a:ext>
                </a:extLst>
              </p:cNvPr>
              <p:cNvPicPr>
                <a:picLocks noChangeAspect="1"/>
              </p:cNvPicPr>
              <p:nvPr/>
            </p:nvPicPr>
            <p:blipFill>
              <a:blip r:embed="rId5"/>
              <a:stretch>
                <a:fillRect/>
              </a:stretch>
            </p:blipFill>
            <p:spPr>
              <a:xfrm>
                <a:off x="7300698" y="126999"/>
                <a:ext cx="4804202" cy="3428999"/>
              </a:xfrm>
              <a:prstGeom prst="rect">
                <a:avLst/>
              </a:prstGeom>
            </p:spPr>
          </p:pic>
          <p:pic>
            <p:nvPicPr>
              <p:cNvPr id="24" name="תמונה 23">
                <a:extLst>
                  <a:ext uri="{FF2B5EF4-FFF2-40B4-BE49-F238E27FC236}">
                    <a16:creationId xmlns:a16="http://schemas.microsoft.com/office/drawing/2014/main" id="{FE7AC1B2-601B-A779-77A2-B40927D4A2B6}"/>
                  </a:ext>
                </a:extLst>
              </p:cNvPr>
              <p:cNvPicPr>
                <a:picLocks noChangeAspect="1"/>
              </p:cNvPicPr>
              <p:nvPr/>
            </p:nvPicPr>
            <p:blipFill>
              <a:blip r:embed="rId6"/>
              <a:stretch>
                <a:fillRect/>
              </a:stretch>
            </p:blipFill>
            <p:spPr>
              <a:xfrm>
                <a:off x="2496496" y="126999"/>
                <a:ext cx="4804202" cy="3428999"/>
              </a:xfrm>
              <a:prstGeom prst="rect">
                <a:avLst/>
              </a:prstGeom>
            </p:spPr>
          </p:pic>
          <p:pic>
            <p:nvPicPr>
              <p:cNvPr id="25" name="תמונה 24">
                <a:extLst>
                  <a:ext uri="{FF2B5EF4-FFF2-40B4-BE49-F238E27FC236}">
                    <a16:creationId xmlns:a16="http://schemas.microsoft.com/office/drawing/2014/main" id="{74179A51-42DE-6FEE-B6BE-BB900A63E3BE}"/>
                  </a:ext>
                </a:extLst>
              </p:cNvPr>
              <p:cNvPicPr>
                <a:picLocks noChangeAspect="1"/>
              </p:cNvPicPr>
              <p:nvPr/>
            </p:nvPicPr>
            <p:blipFill>
              <a:blip r:embed="rId7"/>
              <a:stretch>
                <a:fillRect/>
              </a:stretch>
            </p:blipFill>
            <p:spPr>
              <a:xfrm>
                <a:off x="-2307706" y="126999"/>
                <a:ext cx="4804202" cy="3428999"/>
              </a:xfrm>
              <a:prstGeom prst="rect">
                <a:avLst/>
              </a:prstGeom>
            </p:spPr>
          </p:pic>
          <p:pic>
            <p:nvPicPr>
              <p:cNvPr id="26" name="תמונה 25">
                <a:extLst>
                  <a:ext uri="{FF2B5EF4-FFF2-40B4-BE49-F238E27FC236}">
                    <a16:creationId xmlns:a16="http://schemas.microsoft.com/office/drawing/2014/main" id="{5F527D72-7BA7-1D22-7889-F1BF692A1A19}"/>
                  </a:ext>
                </a:extLst>
              </p:cNvPr>
              <p:cNvPicPr>
                <a:picLocks noChangeAspect="1"/>
              </p:cNvPicPr>
              <p:nvPr/>
            </p:nvPicPr>
            <p:blipFill>
              <a:blip r:embed="rId8"/>
              <a:stretch>
                <a:fillRect/>
              </a:stretch>
            </p:blipFill>
            <p:spPr>
              <a:xfrm>
                <a:off x="12098782" y="3289296"/>
                <a:ext cx="4804201" cy="3428999"/>
              </a:xfrm>
              <a:prstGeom prst="rect">
                <a:avLst/>
              </a:prstGeom>
            </p:spPr>
          </p:pic>
          <p:pic>
            <p:nvPicPr>
              <p:cNvPr id="27" name="תמונה 26">
                <a:extLst>
                  <a:ext uri="{FF2B5EF4-FFF2-40B4-BE49-F238E27FC236}">
                    <a16:creationId xmlns:a16="http://schemas.microsoft.com/office/drawing/2014/main" id="{11D8A453-CBC1-DD96-4A7A-4A6673D3D5EA}"/>
                  </a:ext>
                </a:extLst>
              </p:cNvPr>
              <p:cNvPicPr>
                <a:picLocks noChangeAspect="1"/>
              </p:cNvPicPr>
              <p:nvPr/>
            </p:nvPicPr>
            <p:blipFill>
              <a:blip r:embed="rId9"/>
              <a:stretch>
                <a:fillRect/>
              </a:stretch>
            </p:blipFill>
            <p:spPr>
              <a:xfrm>
                <a:off x="7293436" y="3289296"/>
                <a:ext cx="4804201" cy="3428999"/>
              </a:xfrm>
              <a:prstGeom prst="rect">
                <a:avLst/>
              </a:prstGeom>
            </p:spPr>
          </p:pic>
          <p:pic>
            <p:nvPicPr>
              <p:cNvPr id="28" name="תמונה 27">
                <a:extLst>
                  <a:ext uri="{FF2B5EF4-FFF2-40B4-BE49-F238E27FC236}">
                    <a16:creationId xmlns:a16="http://schemas.microsoft.com/office/drawing/2014/main" id="{CC167B28-3E94-4F7F-B5D0-6055F162DC90}"/>
                  </a:ext>
                </a:extLst>
              </p:cNvPr>
              <p:cNvPicPr>
                <a:picLocks noChangeAspect="1"/>
              </p:cNvPicPr>
              <p:nvPr/>
            </p:nvPicPr>
            <p:blipFill>
              <a:blip r:embed="rId10"/>
              <a:stretch>
                <a:fillRect/>
              </a:stretch>
            </p:blipFill>
            <p:spPr>
              <a:xfrm>
                <a:off x="2496496" y="3289297"/>
                <a:ext cx="4804202" cy="3428999"/>
              </a:xfrm>
              <a:prstGeom prst="rect">
                <a:avLst/>
              </a:prstGeom>
            </p:spPr>
          </p:pic>
          <p:pic>
            <p:nvPicPr>
              <p:cNvPr id="29" name="תמונה 28">
                <a:extLst>
                  <a:ext uri="{FF2B5EF4-FFF2-40B4-BE49-F238E27FC236}">
                    <a16:creationId xmlns:a16="http://schemas.microsoft.com/office/drawing/2014/main" id="{597AE474-61DA-C27E-2DC8-B3E48746BDC9}"/>
                  </a:ext>
                </a:extLst>
              </p:cNvPr>
              <p:cNvPicPr>
                <a:picLocks noChangeAspect="1"/>
              </p:cNvPicPr>
              <p:nvPr/>
            </p:nvPicPr>
            <p:blipFill>
              <a:blip r:embed="rId11"/>
              <a:stretch>
                <a:fillRect/>
              </a:stretch>
            </p:blipFill>
            <p:spPr>
              <a:xfrm>
                <a:off x="-2307706" y="3289298"/>
                <a:ext cx="4804202" cy="3428999"/>
              </a:xfrm>
              <a:prstGeom prst="rect">
                <a:avLst/>
              </a:prstGeom>
            </p:spPr>
          </p:pic>
        </p:grpSp>
        <p:sp>
          <p:nvSpPr>
            <p:cNvPr id="30" name="מלבן 29">
              <a:extLst>
                <a:ext uri="{FF2B5EF4-FFF2-40B4-BE49-F238E27FC236}">
                  <a16:creationId xmlns:a16="http://schemas.microsoft.com/office/drawing/2014/main" id="{63F193F0-E554-01F3-EA3C-95778F913AE7}"/>
                </a:ext>
              </a:extLst>
            </p:cNvPr>
            <p:cNvSpPr/>
            <p:nvPr/>
          </p:nvSpPr>
          <p:spPr>
            <a:xfrm>
              <a:off x="991423" y="2689829"/>
              <a:ext cx="10789545" cy="3700775"/>
            </a:xfrm>
            <a:prstGeom prst="rect">
              <a:avLst/>
            </a:prstGeom>
            <a:noFill/>
            <a:ln>
              <a:solidFill>
                <a:srgbClr val="4C3A9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32" name="תמונה 31">
            <a:extLst>
              <a:ext uri="{FF2B5EF4-FFF2-40B4-BE49-F238E27FC236}">
                <a16:creationId xmlns:a16="http://schemas.microsoft.com/office/drawing/2014/main" id="{2AF378DB-49FA-F6BD-DB96-30E257B35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3871" y="409976"/>
            <a:ext cx="1512457" cy="676195"/>
          </a:xfrm>
          <a:prstGeom prst="rect">
            <a:avLst/>
          </a:prstGeom>
        </p:spPr>
      </p:pic>
    </p:spTree>
    <p:extLst>
      <p:ext uri="{BB962C8B-B14F-4D97-AF65-F5344CB8AC3E}">
        <p14:creationId xmlns:p14="http://schemas.microsoft.com/office/powerpoint/2010/main" val="2550299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שלט מרכזי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5" name="תיבת טקסט 4">
            <a:extLst>
              <a:ext uri="{FF2B5EF4-FFF2-40B4-BE49-F238E27FC236}">
                <a16:creationId xmlns:a16="http://schemas.microsoft.com/office/drawing/2014/main" id="{A0DA1F8F-FFF1-8204-9F39-F0A5DD5E1A44}"/>
              </a:ext>
            </a:extLst>
          </p:cNvPr>
          <p:cNvSpPr txBox="1"/>
          <p:nvPr/>
        </p:nvSpPr>
        <p:spPr>
          <a:xfrm>
            <a:off x="407170" y="1026078"/>
            <a:ext cx="7195907" cy="2106346"/>
          </a:xfrm>
          <a:prstGeom prst="rect">
            <a:avLst/>
          </a:prstGeom>
          <a:noFill/>
        </p:spPr>
        <p:txBody>
          <a:bodyPr wrap="square">
            <a:spAutoFit/>
          </a:bodyPr>
          <a:lstStyle/>
          <a:p>
            <a:pPr algn="l">
              <a:lnSpc>
                <a:spcPts val="3900"/>
              </a:lnSpc>
            </a:pPr>
            <a:r>
              <a:rPr lang="he-IL" sz="3600" b="1" dirty="0">
                <a:solidFill>
                  <a:srgbClr val="4C3A92"/>
                </a:solidFill>
                <a:latin typeface="Almoni Tzar ML v5 AAA Light" panose="00000406000000000000" pitchFamily="50" charset="-79"/>
                <a:cs typeface="Almoni Tzar ML v5 AAA Light" panose="00000406000000000000" pitchFamily="50" charset="-79"/>
              </a:rPr>
              <a:t>השלט מורכב מחתיכות פאזל רבות,</a:t>
            </a:r>
          </a:p>
          <a:p>
            <a:pPr algn="l">
              <a:lnSpc>
                <a:spcPts val="3900"/>
              </a:lnSpc>
            </a:pPr>
            <a:r>
              <a:rPr lang="he-IL" sz="3600" b="1" dirty="0">
                <a:solidFill>
                  <a:srgbClr val="4C3A92"/>
                </a:solidFill>
                <a:latin typeface="Almoni Tzar ML v5 AAA Light" panose="00000406000000000000" pitchFamily="50" charset="-79"/>
                <a:cs typeface="Almoni Tzar ML v5 AAA Light" panose="00000406000000000000" pitchFamily="50" charset="-79"/>
              </a:rPr>
              <a:t>ובכל אחת מהן כתוב קוד.</a:t>
            </a:r>
          </a:p>
          <a:p>
            <a:pPr algn="l">
              <a:lnSpc>
                <a:spcPts val="3900"/>
              </a:lnSpc>
            </a:pPr>
            <a:r>
              <a:rPr lang="he-IL" sz="3600" b="1" dirty="0">
                <a:solidFill>
                  <a:srgbClr val="4C3A92"/>
                </a:solidFill>
                <a:latin typeface="Almoni Tzar ML v5 AAA Light" panose="00000406000000000000" pitchFamily="50" charset="-79"/>
                <a:cs typeface="Almoni Tzar ML v5 AAA Light" panose="00000406000000000000" pitchFamily="50" charset="-79"/>
              </a:rPr>
              <a:t>בכל יום, לאחר גילוי הקוד היומי, יש לשלוח נציגים מכל כיתה למצוא בשלט את חלקי הפאזל עם הקוד היומי ולצבוע אותם.</a:t>
            </a:r>
          </a:p>
        </p:txBody>
      </p:sp>
      <p:grpSp>
        <p:nvGrpSpPr>
          <p:cNvPr id="31" name="קבוצה 30">
            <a:extLst>
              <a:ext uri="{FF2B5EF4-FFF2-40B4-BE49-F238E27FC236}">
                <a16:creationId xmlns:a16="http://schemas.microsoft.com/office/drawing/2014/main" id="{F5924AE8-4C8C-C957-2C86-BC4C6C619816}"/>
              </a:ext>
            </a:extLst>
          </p:cNvPr>
          <p:cNvGrpSpPr/>
          <p:nvPr/>
        </p:nvGrpSpPr>
        <p:grpSpPr>
          <a:xfrm>
            <a:off x="1593991" y="3269730"/>
            <a:ext cx="9644534" cy="3308041"/>
            <a:chOff x="991423" y="2689829"/>
            <a:chExt cx="10789546" cy="3700776"/>
          </a:xfrm>
        </p:grpSpPr>
        <p:grpSp>
          <p:nvGrpSpPr>
            <p:cNvPr id="21" name="קבוצה 20">
              <a:extLst>
                <a:ext uri="{FF2B5EF4-FFF2-40B4-BE49-F238E27FC236}">
                  <a16:creationId xmlns:a16="http://schemas.microsoft.com/office/drawing/2014/main" id="{5FBAA41D-0FDF-7F9F-1C82-2C44227158C3}"/>
                </a:ext>
              </a:extLst>
            </p:cNvPr>
            <p:cNvGrpSpPr/>
            <p:nvPr/>
          </p:nvGrpSpPr>
          <p:grpSpPr>
            <a:xfrm>
              <a:off x="991423" y="2689829"/>
              <a:ext cx="10789546" cy="3700776"/>
              <a:chOff x="-2307706" y="126999"/>
              <a:chExt cx="19216808" cy="6591298"/>
            </a:xfrm>
          </p:grpSpPr>
          <p:pic>
            <p:nvPicPr>
              <p:cNvPr id="22" name="תמונה 21">
                <a:extLst>
                  <a:ext uri="{FF2B5EF4-FFF2-40B4-BE49-F238E27FC236}">
                    <a16:creationId xmlns:a16="http://schemas.microsoft.com/office/drawing/2014/main" id="{11819428-339F-B64D-59DB-B6D39904C3AC}"/>
                  </a:ext>
                </a:extLst>
              </p:cNvPr>
              <p:cNvPicPr>
                <a:picLocks noChangeAspect="1"/>
              </p:cNvPicPr>
              <p:nvPr/>
            </p:nvPicPr>
            <p:blipFill>
              <a:blip r:embed="rId4"/>
              <a:stretch>
                <a:fillRect/>
              </a:stretch>
            </p:blipFill>
            <p:spPr>
              <a:xfrm>
                <a:off x="12104900" y="126999"/>
                <a:ext cx="4804202" cy="3428999"/>
              </a:xfrm>
              <a:prstGeom prst="rect">
                <a:avLst/>
              </a:prstGeom>
            </p:spPr>
          </p:pic>
          <p:pic>
            <p:nvPicPr>
              <p:cNvPr id="23" name="תמונה 22">
                <a:extLst>
                  <a:ext uri="{FF2B5EF4-FFF2-40B4-BE49-F238E27FC236}">
                    <a16:creationId xmlns:a16="http://schemas.microsoft.com/office/drawing/2014/main" id="{BB0B06F7-A00D-015D-08DC-D7E0FC70221F}"/>
                  </a:ext>
                </a:extLst>
              </p:cNvPr>
              <p:cNvPicPr>
                <a:picLocks noChangeAspect="1"/>
              </p:cNvPicPr>
              <p:nvPr/>
            </p:nvPicPr>
            <p:blipFill>
              <a:blip r:embed="rId5"/>
              <a:stretch>
                <a:fillRect/>
              </a:stretch>
            </p:blipFill>
            <p:spPr>
              <a:xfrm>
                <a:off x="7300698" y="126999"/>
                <a:ext cx="4804202" cy="3428999"/>
              </a:xfrm>
              <a:prstGeom prst="rect">
                <a:avLst/>
              </a:prstGeom>
            </p:spPr>
          </p:pic>
          <p:pic>
            <p:nvPicPr>
              <p:cNvPr id="24" name="תמונה 23">
                <a:extLst>
                  <a:ext uri="{FF2B5EF4-FFF2-40B4-BE49-F238E27FC236}">
                    <a16:creationId xmlns:a16="http://schemas.microsoft.com/office/drawing/2014/main" id="{FE7AC1B2-601B-A779-77A2-B40927D4A2B6}"/>
                  </a:ext>
                </a:extLst>
              </p:cNvPr>
              <p:cNvPicPr>
                <a:picLocks noChangeAspect="1"/>
              </p:cNvPicPr>
              <p:nvPr/>
            </p:nvPicPr>
            <p:blipFill>
              <a:blip r:embed="rId6"/>
              <a:stretch>
                <a:fillRect/>
              </a:stretch>
            </p:blipFill>
            <p:spPr>
              <a:xfrm>
                <a:off x="2496496" y="126999"/>
                <a:ext cx="4804202" cy="3428999"/>
              </a:xfrm>
              <a:prstGeom prst="rect">
                <a:avLst/>
              </a:prstGeom>
            </p:spPr>
          </p:pic>
          <p:pic>
            <p:nvPicPr>
              <p:cNvPr id="25" name="תמונה 24">
                <a:extLst>
                  <a:ext uri="{FF2B5EF4-FFF2-40B4-BE49-F238E27FC236}">
                    <a16:creationId xmlns:a16="http://schemas.microsoft.com/office/drawing/2014/main" id="{74179A51-42DE-6FEE-B6BE-BB900A63E3BE}"/>
                  </a:ext>
                </a:extLst>
              </p:cNvPr>
              <p:cNvPicPr>
                <a:picLocks noChangeAspect="1"/>
              </p:cNvPicPr>
              <p:nvPr/>
            </p:nvPicPr>
            <p:blipFill>
              <a:blip r:embed="rId7"/>
              <a:stretch>
                <a:fillRect/>
              </a:stretch>
            </p:blipFill>
            <p:spPr>
              <a:xfrm>
                <a:off x="-2307706" y="126999"/>
                <a:ext cx="4804202" cy="3428999"/>
              </a:xfrm>
              <a:prstGeom prst="rect">
                <a:avLst/>
              </a:prstGeom>
            </p:spPr>
          </p:pic>
          <p:pic>
            <p:nvPicPr>
              <p:cNvPr id="26" name="תמונה 25">
                <a:extLst>
                  <a:ext uri="{FF2B5EF4-FFF2-40B4-BE49-F238E27FC236}">
                    <a16:creationId xmlns:a16="http://schemas.microsoft.com/office/drawing/2014/main" id="{5F527D72-7BA7-1D22-7889-F1BF692A1A19}"/>
                  </a:ext>
                </a:extLst>
              </p:cNvPr>
              <p:cNvPicPr>
                <a:picLocks noChangeAspect="1"/>
              </p:cNvPicPr>
              <p:nvPr/>
            </p:nvPicPr>
            <p:blipFill>
              <a:blip r:embed="rId8"/>
              <a:stretch>
                <a:fillRect/>
              </a:stretch>
            </p:blipFill>
            <p:spPr>
              <a:xfrm>
                <a:off x="12098782" y="3289296"/>
                <a:ext cx="4804201" cy="3428999"/>
              </a:xfrm>
              <a:prstGeom prst="rect">
                <a:avLst/>
              </a:prstGeom>
            </p:spPr>
          </p:pic>
          <p:pic>
            <p:nvPicPr>
              <p:cNvPr id="27" name="תמונה 26">
                <a:extLst>
                  <a:ext uri="{FF2B5EF4-FFF2-40B4-BE49-F238E27FC236}">
                    <a16:creationId xmlns:a16="http://schemas.microsoft.com/office/drawing/2014/main" id="{11D8A453-CBC1-DD96-4A7A-4A6673D3D5EA}"/>
                  </a:ext>
                </a:extLst>
              </p:cNvPr>
              <p:cNvPicPr>
                <a:picLocks noChangeAspect="1"/>
              </p:cNvPicPr>
              <p:nvPr/>
            </p:nvPicPr>
            <p:blipFill>
              <a:blip r:embed="rId9"/>
              <a:stretch>
                <a:fillRect/>
              </a:stretch>
            </p:blipFill>
            <p:spPr>
              <a:xfrm>
                <a:off x="7293436" y="3289296"/>
                <a:ext cx="4804201" cy="3428999"/>
              </a:xfrm>
              <a:prstGeom prst="rect">
                <a:avLst/>
              </a:prstGeom>
            </p:spPr>
          </p:pic>
          <p:pic>
            <p:nvPicPr>
              <p:cNvPr id="28" name="תמונה 27">
                <a:extLst>
                  <a:ext uri="{FF2B5EF4-FFF2-40B4-BE49-F238E27FC236}">
                    <a16:creationId xmlns:a16="http://schemas.microsoft.com/office/drawing/2014/main" id="{CC167B28-3E94-4F7F-B5D0-6055F162DC90}"/>
                  </a:ext>
                </a:extLst>
              </p:cNvPr>
              <p:cNvPicPr>
                <a:picLocks noChangeAspect="1"/>
              </p:cNvPicPr>
              <p:nvPr/>
            </p:nvPicPr>
            <p:blipFill>
              <a:blip r:embed="rId10"/>
              <a:stretch>
                <a:fillRect/>
              </a:stretch>
            </p:blipFill>
            <p:spPr>
              <a:xfrm>
                <a:off x="2496496" y="3289297"/>
                <a:ext cx="4804202" cy="3428999"/>
              </a:xfrm>
              <a:prstGeom prst="rect">
                <a:avLst/>
              </a:prstGeom>
            </p:spPr>
          </p:pic>
          <p:pic>
            <p:nvPicPr>
              <p:cNvPr id="29" name="תמונה 28">
                <a:extLst>
                  <a:ext uri="{FF2B5EF4-FFF2-40B4-BE49-F238E27FC236}">
                    <a16:creationId xmlns:a16="http://schemas.microsoft.com/office/drawing/2014/main" id="{597AE474-61DA-C27E-2DC8-B3E48746BDC9}"/>
                  </a:ext>
                </a:extLst>
              </p:cNvPr>
              <p:cNvPicPr>
                <a:picLocks noChangeAspect="1"/>
              </p:cNvPicPr>
              <p:nvPr/>
            </p:nvPicPr>
            <p:blipFill>
              <a:blip r:embed="rId11"/>
              <a:stretch>
                <a:fillRect/>
              </a:stretch>
            </p:blipFill>
            <p:spPr>
              <a:xfrm>
                <a:off x="-2307706" y="3289298"/>
                <a:ext cx="4804202" cy="3428999"/>
              </a:xfrm>
              <a:prstGeom prst="rect">
                <a:avLst/>
              </a:prstGeom>
            </p:spPr>
          </p:pic>
        </p:grpSp>
        <p:sp>
          <p:nvSpPr>
            <p:cNvPr id="30" name="מלבן 29">
              <a:extLst>
                <a:ext uri="{FF2B5EF4-FFF2-40B4-BE49-F238E27FC236}">
                  <a16:creationId xmlns:a16="http://schemas.microsoft.com/office/drawing/2014/main" id="{63F193F0-E554-01F3-EA3C-95778F913AE7}"/>
                </a:ext>
              </a:extLst>
            </p:cNvPr>
            <p:cNvSpPr/>
            <p:nvPr/>
          </p:nvSpPr>
          <p:spPr>
            <a:xfrm>
              <a:off x="991423" y="2689829"/>
              <a:ext cx="10789545" cy="3700775"/>
            </a:xfrm>
            <a:prstGeom prst="rect">
              <a:avLst/>
            </a:prstGeom>
            <a:noFill/>
            <a:ln>
              <a:solidFill>
                <a:srgbClr val="4C3A9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0" name="תמונה 9">
            <a:extLst>
              <a:ext uri="{FF2B5EF4-FFF2-40B4-BE49-F238E27FC236}">
                <a16:creationId xmlns:a16="http://schemas.microsoft.com/office/drawing/2014/main" id="{838383C3-699E-9F8A-FBE7-2B7452F82C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3871" y="409976"/>
            <a:ext cx="1512457" cy="676195"/>
          </a:xfrm>
          <a:prstGeom prst="rect">
            <a:avLst/>
          </a:prstGeom>
        </p:spPr>
      </p:pic>
    </p:spTree>
    <p:extLst>
      <p:ext uri="{BB962C8B-B14F-4D97-AF65-F5344CB8AC3E}">
        <p14:creationId xmlns:p14="http://schemas.microsoft.com/office/powerpoint/2010/main" val="71371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שלט מרכזי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5" name="תיבת טקסט 4">
            <a:extLst>
              <a:ext uri="{FF2B5EF4-FFF2-40B4-BE49-F238E27FC236}">
                <a16:creationId xmlns:a16="http://schemas.microsoft.com/office/drawing/2014/main" id="{A0DA1F8F-FFF1-8204-9F39-F0A5DD5E1A44}"/>
              </a:ext>
            </a:extLst>
          </p:cNvPr>
          <p:cNvSpPr txBox="1"/>
          <p:nvPr/>
        </p:nvSpPr>
        <p:spPr>
          <a:xfrm>
            <a:off x="2357967" y="2305168"/>
            <a:ext cx="8117994" cy="605935"/>
          </a:xfrm>
          <a:prstGeom prst="rect">
            <a:avLst/>
          </a:prstGeom>
          <a:noFill/>
        </p:spPr>
        <p:txBody>
          <a:bodyPr wrap="square">
            <a:spAutoFit/>
          </a:bodyPr>
          <a:lstStyle/>
          <a:p>
            <a:pPr algn="ctr">
              <a:lnSpc>
                <a:spcPts val="3900"/>
              </a:lnSpc>
            </a:pPr>
            <a:r>
              <a:rPr lang="he-IL" sz="3600" b="1" dirty="0">
                <a:solidFill>
                  <a:srgbClr val="4C3A92"/>
                </a:solidFill>
                <a:latin typeface="Almoni Tzar ML v5 AAA Light" panose="00000406000000000000" pitchFamily="50" charset="-79"/>
                <a:cs typeface="Almoni Tzar ML v5 AAA Light" panose="00000406000000000000" pitchFamily="50" charset="-79"/>
              </a:rPr>
              <a:t>אחרי צביעת כל החלקים הנכונים במשך השבוע, תתגלה המילה:</a:t>
            </a:r>
          </a:p>
        </p:txBody>
      </p:sp>
      <p:pic>
        <p:nvPicPr>
          <p:cNvPr id="4" name="תמונה 3">
            <a:extLst>
              <a:ext uri="{FF2B5EF4-FFF2-40B4-BE49-F238E27FC236}">
                <a16:creationId xmlns:a16="http://schemas.microsoft.com/office/drawing/2014/main" id="{8134C653-F765-A31A-D3AF-C86BDEF5B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087" y="3079048"/>
            <a:ext cx="9660414" cy="3308040"/>
          </a:xfrm>
          <a:prstGeom prst="rect">
            <a:avLst/>
          </a:prstGeom>
          <a:ln>
            <a:solidFill>
              <a:srgbClr val="4C3A92"/>
            </a:solidFill>
          </a:ln>
        </p:spPr>
      </p:pic>
      <p:pic>
        <p:nvPicPr>
          <p:cNvPr id="7" name="גרפיקה 6">
            <a:extLst>
              <a:ext uri="{FF2B5EF4-FFF2-40B4-BE49-F238E27FC236}">
                <a16:creationId xmlns:a16="http://schemas.microsoft.com/office/drawing/2014/main" id="{D8F22525-5993-D5DA-CA47-DE6BB8CC76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3882" y="2029336"/>
            <a:ext cx="708170" cy="796019"/>
          </a:xfrm>
          <a:prstGeom prst="rect">
            <a:avLst/>
          </a:prstGeom>
        </p:spPr>
      </p:pic>
      <p:pic>
        <p:nvPicPr>
          <p:cNvPr id="8" name="תמונה 7">
            <a:extLst>
              <a:ext uri="{FF2B5EF4-FFF2-40B4-BE49-F238E27FC236}">
                <a16:creationId xmlns:a16="http://schemas.microsoft.com/office/drawing/2014/main" id="{3FA2821C-1C74-A9B4-02B3-22D0E7DED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71" y="409976"/>
            <a:ext cx="1512457" cy="676195"/>
          </a:xfrm>
          <a:prstGeom prst="rect">
            <a:avLst/>
          </a:prstGeom>
        </p:spPr>
      </p:pic>
    </p:spTree>
    <p:extLst>
      <p:ext uri="{BB962C8B-B14F-4D97-AF65-F5344CB8AC3E}">
        <p14:creationId xmlns:p14="http://schemas.microsoft.com/office/powerpoint/2010/main" val="403648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טקסט&#10;&#10;התיאור נוצר באופן אוטומטי">
            <a:extLst>
              <a:ext uri="{FF2B5EF4-FFF2-40B4-BE49-F238E27FC236}">
                <a16:creationId xmlns:a16="http://schemas.microsoft.com/office/drawing/2014/main" id="{2073F227-F898-A62C-6423-CB21E4883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תיבת טקסט 3">
            <a:extLst>
              <a:ext uri="{FF2B5EF4-FFF2-40B4-BE49-F238E27FC236}">
                <a16:creationId xmlns:a16="http://schemas.microsoft.com/office/drawing/2014/main" id="{A9C5D34C-F771-8ABA-273A-8B11979A03C1}"/>
              </a:ext>
            </a:extLst>
          </p:cNvPr>
          <p:cNvSpPr txBox="1"/>
          <p:nvPr/>
        </p:nvSpPr>
        <p:spPr>
          <a:xfrm>
            <a:off x="2852057" y="4164238"/>
            <a:ext cx="6487886" cy="2153795"/>
          </a:xfrm>
          <a:prstGeom prst="rect">
            <a:avLst/>
          </a:prstGeom>
          <a:noFill/>
        </p:spPr>
        <p:txBody>
          <a:bodyPr wrap="square" rtlCol="1">
            <a:spAutoFit/>
          </a:bodyPr>
          <a:lstStyle/>
          <a:p>
            <a:pPr algn="ctr">
              <a:lnSpc>
                <a:spcPts val="5300"/>
              </a:lnSpc>
            </a:pPr>
            <a:r>
              <a:rPr lang="he-IL" sz="5000" dirty="0">
                <a:solidFill>
                  <a:srgbClr val="4C3A92"/>
                </a:solidFill>
                <a:latin typeface="Almoni Tzar ML v5 AAA Medium" panose="00000606000000000000" pitchFamily="50" charset="-79"/>
                <a:cs typeface="Almoni Tzar ML v5 AAA Medium" panose="00000606000000000000" pitchFamily="50" charset="-79"/>
              </a:rPr>
              <a:t>בשבוע "נרות להאיר" ה'תשפ"ג,</a:t>
            </a:r>
          </a:p>
          <a:p>
            <a:pPr algn="ctr">
              <a:lnSpc>
                <a:spcPts val="5300"/>
              </a:lnSpc>
            </a:pPr>
            <a:r>
              <a:rPr lang="he-IL" sz="5000" dirty="0">
                <a:solidFill>
                  <a:srgbClr val="4C3A92"/>
                </a:solidFill>
                <a:latin typeface="Almoni Tzar ML v5 AAA Medium" panose="00000606000000000000" pitchFamily="50" charset="-79"/>
                <a:cs typeface="Almoni Tzar ML v5 AAA Medium" panose="00000606000000000000" pitchFamily="50" charset="-79"/>
              </a:rPr>
              <a:t>העומד בסימן "הקהל",</a:t>
            </a:r>
          </a:p>
          <a:p>
            <a:pPr algn="ctr">
              <a:lnSpc>
                <a:spcPts val="5300"/>
              </a:lnSpc>
            </a:pPr>
            <a:r>
              <a:rPr lang="he-IL" sz="5000" dirty="0">
                <a:solidFill>
                  <a:srgbClr val="4C3A92"/>
                </a:solidFill>
                <a:latin typeface="Almoni Tzar ML v5 AAA Medium" panose="00000606000000000000" pitchFamily="50" charset="-79"/>
                <a:cs typeface="Almoni Tzar ML v5 AAA Medium" panose="00000606000000000000" pitchFamily="50" charset="-79"/>
              </a:rPr>
              <a:t>נתמקד בנושא האחדות. </a:t>
            </a:r>
          </a:p>
        </p:txBody>
      </p:sp>
      <p:sp>
        <p:nvSpPr>
          <p:cNvPr id="5" name="תיבת טקסט 4">
            <a:extLst>
              <a:ext uri="{FF2B5EF4-FFF2-40B4-BE49-F238E27FC236}">
                <a16:creationId xmlns:a16="http://schemas.microsoft.com/office/drawing/2014/main" id="{13F88F27-F5D0-2708-191D-52656B77469F}"/>
              </a:ext>
            </a:extLst>
          </p:cNvPr>
          <p:cNvSpPr txBox="1"/>
          <p:nvPr/>
        </p:nvSpPr>
        <p:spPr>
          <a:xfrm>
            <a:off x="11292077" y="106925"/>
            <a:ext cx="774700" cy="461665"/>
          </a:xfrm>
          <a:prstGeom prst="rect">
            <a:avLst/>
          </a:prstGeom>
          <a:noFill/>
        </p:spPr>
        <p:txBody>
          <a:bodyPr wrap="square" rtlCol="1">
            <a:spAutoFit/>
          </a:bodyPr>
          <a:lstStyle/>
          <a:p>
            <a:r>
              <a:rPr lang="he-IL" sz="2400" b="1" dirty="0">
                <a:solidFill>
                  <a:srgbClr val="4C3A92"/>
                </a:solidFill>
                <a:latin typeface="Almoni Tzar ML v5 AAA Light" panose="00000406000000000000" pitchFamily="50" charset="-79"/>
                <a:cs typeface="Almoni Tzar ML v5 AAA Light" panose="00000406000000000000" pitchFamily="50" charset="-79"/>
              </a:rPr>
              <a:t>ב"ה</a:t>
            </a:r>
          </a:p>
        </p:txBody>
      </p:sp>
    </p:spTree>
    <p:extLst>
      <p:ext uri="{BB962C8B-B14F-4D97-AF65-F5344CB8AC3E}">
        <p14:creationId xmlns:p14="http://schemas.microsoft.com/office/powerpoint/2010/main" val="3132125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642179"/>
            <a:ext cx="5664200" cy="1015663"/>
          </a:xfrm>
          <a:prstGeom prst="rect">
            <a:avLst/>
          </a:prstGeom>
          <a:noFill/>
        </p:spPr>
        <p:txBody>
          <a:bodyPr wrap="square" rtlCol="1">
            <a:spAutoFit/>
          </a:bodyPr>
          <a:lstStyle/>
          <a:p>
            <a:pPr algn="ctr" rtl="1">
              <a:spcBef>
                <a:spcPts val="0"/>
              </a:spcBef>
              <a:spcAft>
                <a:spcPts val="0"/>
              </a:spcAft>
            </a:pPr>
            <a:r>
              <a:rPr lang="he-IL" sz="6000" dirty="0">
                <a:solidFill>
                  <a:srgbClr val="513894"/>
                </a:solidFill>
                <a:latin typeface="Kedem ML v1 AAA Black" panose="00000500000000000000" pitchFamily="2" charset="-79"/>
                <a:cs typeface="Kedem ML v1 AAA Black" panose="00000500000000000000" pitchFamily="2" charset="-79"/>
              </a:rPr>
              <a:t>שלט מרכזי</a:t>
            </a:r>
            <a:endParaRPr lang="he-IL" sz="60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
        <p:nvSpPr>
          <p:cNvPr id="5" name="תיבת טקסט 4">
            <a:extLst>
              <a:ext uri="{FF2B5EF4-FFF2-40B4-BE49-F238E27FC236}">
                <a16:creationId xmlns:a16="http://schemas.microsoft.com/office/drawing/2014/main" id="{A0DA1F8F-FFF1-8204-9F39-F0A5DD5E1A44}"/>
              </a:ext>
            </a:extLst>
          </p:cNvPr>
          <p:cNvSpPr txBox="1"/>
          <p:nvPr/>
        </p:nvSpPr>
        <p:spPr>
          <a:xfrm>
            <a:off x="6837781" y="2334559"/>
            <a:ext cx="3696101" cy="1485022"/>
          </a:xfrm>
          <a:prstGeom prst="rect">
            <a:avLst/>
          </a:prstGeom>
          <a:noFill/>
        </p:spPr>
        <p:txBody>
          <a:bodyPr wrap="square">
            <a:spAutoFit/>
          </a:bodyPr>
          <a:lstStyle/>
          <a:p>
            <a:pPr algn="l">
              <a:lnSpc>
                <a:spcPts val="36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על מנת לקבל</a:t>
            </a:r>
          </a:p>
          <a:p>
            <a:pPr algn="l">
              <a:lnSpc>
                <a:spcPts val="36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את התוצאה השלימה,</a:t>
            </a:r>
          </a:p>
          <a:p>
            <a:pPr algn="l">
              <a:lnSpc>
                <a:spcPts val="3600"/>
              </a:lnSpc>
            </a:pPr>
            <a:r>
              <a:rPr lang="he-IL" sz="3200" dirty="0">
                <a:solidFill>
                  <a:srgbClr val="4C3A92"/>
                </a:solidFill>
                <a:latin typeface="Almoni Tzar ML v5 AAA Light" panose="00000406000000000000" pitchFamily="50" charset="-79"/>
                <a:cs typeface="Almoni Tzar ML v5 AAA Light" panose="00000406000000000000" pitchFamily="50" charset="-79"/>
              </a:rPr>
              <a:t>יש להקפיד במהלך השבוע:</a:t>
            </a:r>
          </a:p>
        </p:txBody>
      </p:sp>
      <p:pic>
        <p:nvPicPr>
          <p:cNvPr id="4" name="תמונה 3">
            <a:extLst>
              <a:ext uri="{FF2B5EF4-FFF2-40B4-BE49-F238E27FC236}">
                <a16:creationId xmlns:a16="http://schemas.microsoft.com/office/drawing/2014/main" id="{8134C653-F765-A31A-D3AF-C86BDEF5B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830" y="1874985"/>
            <a:ext cx="5461994" cy="1870364"/>
          </a:xfrm>
          <a:prstGeom prst="rect">
            <a:avLst/>
          </a:prstGeom>
          <a:ln>
            <a:solidFill>
              <a:srgbClr val="4C3A92"/>
            </a:solidFill>
          </a:ln>
        </p:spPr>
      </p:pic>
      <p:pic>
        <p:nvPicPr>
          <p:cNvPr id="8" name="תמונה 7">
            <a:extLst>
              <a:ext uri="{FF2B5EF4-FFF2-40B4-BE49-F238E27FC236}">
                <a16:creationId xmlns:a16="http://schemas.microsoft.com/office/drawing/2014/main" id="{3FA2821C-1C74-A9B4-02B3-22D0E7DED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871" y="409976"/>
            <a:ext cx="1512457" cy="676195"/>
          </a:xfrm>
          <a:prstGeom prst="rect">
            <a:avLst/>
          </a:prstGeom>
        </p:spPr>
      </p:pic>
      <p:sp>
        <p:nvSpPr>
          <p:cNvPr id="6" name="תיבת טקסט 5">
            <a:extLst>
              <a:ext uri="{FF2B5EF4-FFF2-40B4-BE49-F238E27FC236}">
                <a16:creationId xmlns:a16="http://schemas.microsoft.com/office/drawing/2014/main" id="{2C42A8BF-D44E-13DF-A787-49F74966E00D}"/>
              </a:ext>
            </a:extLst>
          </p:cNvPr>
          <p:cNvSpPr txBox="1"/>
          <p:nvPr/>
        </p:nvSpPr>
        <p:spPr>
          <a:xfrm>
            <a:off x="1089891" y="3891763"/>
            <a:ext cx="10450754" cy="2821285"/>
          </a:xfrm>
          <a:prstGeom prst="rect">
            <a:avLst/>
          </a:prstGeom>
          <a:noFill/>
        </p:spPr>
        <p:txBody>
          <a:bodyPr wrap="square">
            <a:spAutoFit/>
          </a:bodyPr>
          <a:lstStyle/>
          <a:p>
            <a:pPr algn="just">
              <a:lnSpc>
                <a:spcPts val="4000"/>
              </a:lnSpc>
              <a:spcAft>
                <a:spcPts val="1000"/>
              </a:spcAft>
            </a:pPr>
            <a:r>
              <a:rPr lang="he-IL" sz="3600" b="1" dirty="0">
                <a:solidFill>
                  <a:srgbClr val="4C3A92"/>
                </a:solidFill>
                <a:latin typeface="Almoni Tzar ML v5 AAA Light" panose="00000406000000000000" pitchFamily="50" charset="-79"/>
                <a:cs typeface="Almoni Tzar ML v5 AAA Light" panose="00000406000000000000" pitchFamily="50" charset="-79"/>
              </a:rPr>
              <a:t>- לוודא שצובעים רק את החלקים הנכונים, עם הקוד שהתקבל בחוברת (תקבלו את רשימת הקודים הנכונים לכל השבוע).</a:t>
            </a:r>
          </a:p>
          <a:p>
            <a:pPr algn="just">
              <a:lnSpc>
                <a:spcPts val="4000"/>
              </a:lnSpc>
              <a:spcAft>
                <a:spcPts val="1000"/>
              </a:spcAft>
            </a:pPr>
            <a:r>
              <a:rPr lang="he-IL" sz="3600" b="1" dirty="0">
                <a:solidFill>
                  <a:srgbClr val="4C3A92"/>
                </a:solidFill>
                <a:latin typeface="Almoni Tzar ML v5 AAA Light" panose="00000406000000000000" pitchFamily="50" charset="-79"/>
                <a:cs typeface="Almoni Tzar ML v5 AAA Light" panose="00000406000000000000" pitchFamily="50" charset="-79"/>
              </a:rPr>
              <a:t>- כל קוד מופיע כ-27 פעמים בגיליון. יש לצבוע בכל יום את כל החלקים עם הקוד של אותו יום. </a:t>
            </a:r>
            <a:r>
              <a:rPr lang="he-IL" sz="3600" dirty="0">
                <a:solidFill>
                  <a:srgbClr val="4C3A92"/>
                </a:solidFill>
                <a:latin typeface="Almoni Tzar ML v5 AAA Medium" panose="00000606000000000000" pitchFamily="50" charset="-79"/>
                <a:cs typeface="Almoni Tzar ML v5 AAA Medium" panose="00000606000000000000" pitchFamily="50" charset="-79"/>
              </a:rPr>
              <a:t>ראשית נדאג שכל כיתה תצבע לפחות חלק אחד</a:t>
            </a:r>
            <a:r>
              <a:rPr lang="he-IL" sz="3600" b="1" dirty="0">
                <a:solidFill>
                  <a:srgbClr val="4C3A92"/>
                </a:solidFill>
                <a:latin typeface="Almoni Tzar ML v5 AAA Light" panose="00000406000000000000" pitchFamily="50" charset="-79"/>
                <a:cs typeface="Almoni Tzar ML v5 AAA Light" panose="00000406000000000000" pitchFamily="50" charset="-79"/>
              </a:rPr>
              <a:t>, ולפי הצורך נבחר בנציגים לצבוע את החלקים הנוספים המתאימים לאותו יום, כך שלא יחסרו לבסוף חלקים מהמילה.</a:t>
            </a:r>
          </a:p>
        </p:txBody>
      </p:sp>
    </p:spTree>
    <p:extLst>
      <p:ext uri="{BB962C8B-B14F-4D97-AF65-F5344CB8AC3E}">
        <p14:creationId xmlns:p14="http://schemas.microsoft.com/office/powerpoint/2010/main" val="666955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תמונה 24" descr="תמונה שמכילה צללית&#10;&#10;התיאור נוצר באופן אוטומטי">
            <a:extLst>
              <a:ext uri="{FF2B5EF4-FFF2-40B4-BE49-F238E27FC236}">
                <a16:creationId xmlns:a16="http://schemas.microsoft.com/office/drawing/2014/main" id="{61CCF0E0-0301-7039-D6B6-DD95397A8D69}"/>
              </a:ext>
            </a:extLst>
          </p:cNvPr>
          <p:cNvPicPr>
            <a:picLocks noChangeAspect="1"/>
          </p:cNvPicPr>
          <p:nvPr/>
        </p:nvPicPr>
        <p:blipFill rotWithShape="1">
          <a:blip r:embed="rId3">
            <a:extLst>
              <a:ext uri="{28A0092B-C50C-407E-A947-70E740481C1C}">
                <a14:useLocalDpi xmlns:a14="http://schemas.microsoft.com/office/drawing/2010/main" val="0"/>
              </a:ext>
            </a:extLst>
          </a:blip>
          <a:srcRect l="13994" r="5452" b="27544"/>
          <a:stretch/>
        </p:blipFill>
        <p:spPr>
          <a:xfrm rot="21355128">
            <a:off x="-104593" y="1710886"/>
            <a:ext cx="12314898" cy="5844832"/>
          </a:xfrm>
          <a:prstGeom prst="rect">
            <a:avLst/>
          </a:prstGeom>
        </p:spPr>
      </p:pic>
      <p:sp>
        <p:nvSpPr>
          <p:cNvPr id="4" name="תיבת טקסט 3">
            <a:extLst>
              <a:ext uri="{FF2B5EF4-FFF2-40B4-BE49-F238E27FC236}">
                <a16:creationId xmlns:a16="http://schemas.microsoft.com/office/drawing/2014/main" id="{D8849BF8-6557-E70F-39A1-B52795D57B74}"/>
              </a:ext>
            </a:extLst>
          </p:cNvPr>
          <p:cNvSpPr txBox="1"/>
          <p:nvPr/>
        </p:nvSpPr>
        <p:spPr>
          <a:xfrm>
            <a:off x="519876" y="289603"/>
            <a:ext cx="11152248" cy="1101117"/>
          </a:xfrm>
          <a:prstGeom prst="rect">
            <a:avLst/>
          </a:prstGeom>
          <a:noFill/>
        </p:spPr>
        <p:txBody>
          <a:bodyPr wrap="square">
            <a:spAutoFit/>
          </a:bodyPr>
          <a:lstStyle/>
          <a:p>
            <a:pPr algn="ctr">
              <a:lnSpc>
                <a:spcPts val="42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השלט מגיע מודפס כשהוא מחולק ל8 גיליונות, ויש להדביק אותם זה לזה בצורה </a:t>
            </a:r>
            <a:r>
              <a:rPr lang="he-IL" sz="3800" b="1" dirty="0" err="1">
                <a:solidFill>
                  <a:srgbClr val="4C3A92"/>
                </a:solidFill>
                <a:latin typeface="Almoni Tzar ML v5 AAA Light" panose="00000406000000000000" pitchFamily="50" charset="-79"/>
                <a:cs typeface="Almoni Tzar ML v5 AAA Light" panose="00000406000000000000" pitchFamily="50" charset="-79"/>
              </a:rPr>
              <a:t>מדוייקת</a:t>
            </a:r>
            <a:r>
              <a:rPr lang="he-IL" sz="3800" b="1" dirty="0">
                <a:solidFill>
                  <a:srgbClr val="4C3A92"/>
                </a:solidFill>
                <a:latin typeface="Almoni Tzar ML v5 AAA Light" panose="00000406000000000000" pitchFamily="50" charset="-79"/>
                <a:cs typeface="Almoni Tzar ML v5 AAA Light" panose="00000406000000000000" pitchFamily="50" charset="-79"/>
              </a:rPr>
              <a:t>. הגיליונות מסומנים לפי הסדר:</a:t>
            </a:r>
          </a:p>
        </p:txBody>
      </p:sp>
      <p:pic>
        <p:nvPicPr>
          <p:cNvPr id="9" name="תמונה 8">
            <a:extLst>
              <a:ext uri="{FF2B5EF4-FFF2-40B4-BE49-F238E27FC236}">
                <a16:creationId xmlns:a16="http://schemas.microsoft.com/office/drawing/2014/main" id="{6A20E10D-27C2-C104-3A5E-7FECA558C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26" y="4483481"/>
            <a:ext cx="2571088" cy="1835114"/>
          </a:xfrm>
          <a:prstGeom prst="rect">
            <a:avLst/>
          </a:prstGeom>
          <a:effectLst>
            <a:outerShdw blurRad="50800" dist="38100" dir="2700000" algn="tl" rotWithShape="0">
              <a:prstClr val="black">
                <a:alpha val="40000"/>
              </a:prstClr>
            </a:outerShdw>
          </a:effectLst>
        </p:spPr>
      </p:pic>
      <p:pic>
        <p:nvPicPr>
          <p:cNvPr id="11" name="תמונה 10">
            <a:extLst>
              <a:ext uri="{FF2B5EF4-FFF2-40B4-BE49-F238E27FC236}">
                <a16:creationId xmlns:a16="http://schemas.microsoft.com/office/drawing/2014/main" id="{0719699E-3D2A-D2F4-E8F8-EA186CB3E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1036" y="2060845"/>
            <a:ext cx="2571088" cy="1835114"/>
          </a:xfrm>
          <a:prstGeom prst="rect">
            <a:avLst/>
          </a:prstGeom>
          <a:effectLst>
            <a:outerShdw blurRad="50800" dist="38100" dir="2700000" algn="tl" rotWithShape="0">
              <a:prstClr val="black">
                <a:alpha val="40000"/>
              </a:prstClr>
            </a:outerShdw>
          </a:effectLst>
        </p:spPr>
      </p:pic>
      <p:pic>
        <p:nvPicPr>
          <p:cNvPr id="13" name="תמונה 12" descr="תמונה שמכילה טקסט&#10;&#10;התיאור נוצר באופן אוטומטי">
            <a:extLst>
              <a:ext uri="{FF2B5EF4-FFF2-40B4-BE49-F238E27FC236}">
                <a16:creationId xmlns:a16="http://schemas.microsoft.com/office/drawing/2014/main" id="{0715B5E1-192B-958B-F9FB-0E27E1A6C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912" y="2026046"/>
            <a:ext cx="2571088" cy="1835114"/>
          </a:xfrm>
          <a:prstGeom prst="rect">
            <a:avLst/>
          </a:prstGeom>
          <a:effectLst>
            <a:outerShdw blurRad="50800" dist="38100" dir="2700000" algn="tl" rotWithShape="0">
              <a:prstClr val="black">
                <a:alpha val="40000"/>
              </a:prstClr>
            </a:outerShdw>
          </a:effectLst>
        </p:spPr>
      </p:pic>
      <p:pic>
        <p:nvPicPr>
          <p:cNvPr id="15" name="תמונה 14">
            <a:extLst>
              <a:ext uri="{FF2B5EF4-FFF2-40B4-BE49-F238E27FC236}">
                <a16:creationId xmlns:a16="http://schemas.microsoft.com/office/drawing/2014/main" id="{975FB6C2-66E2-175D-409E-16DDF3EFDA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8232" y="2322257"/>
            <a:ext cx="2571088" cy="1835114"/>
          </a:xfrm>
          <a:prstGeom prst="rect">
            <a:avLst/>
          </a:prstGeom>
          <a:effectLst>
            <a:outerShdw blurRad="50800" dist="38100" dir="2700000" algn="tl" rotWithShape="0">
              <a:prstClr val="black">
                <a:alpha val="40000"/>
              </a:prstClr>
            </a:outerShdw>
          </a:effectLst>
        </p:spPr>
      </p:pic>
      <p:pic>
        <p:nvPicPr>
          <p:cNvPr id="17" name="תמונה 16" descr="תמונה שמכילה טקסט&#10;&#10;התיאור נוצר באופן אוטומטי">
            <a:extLst>
              <a:ext uri="{FF2B5EF4-FFF2-40B4-BE49-F238E27FC236}">
                <a16:creationId xmlns:a16="http://schemas.microsoft.com/office/drawing/2014/main" id="{AE6BA694-0722-CAC9-2E42-E5E4E59DFB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76" y="2095644"/>
            <a:ext cx="2571088" cy="1835114"/>
          </a:xfrm>
          <a:prstGeom prst="rect">
            <a:avLst/>
          </a:prstGeom>
          <a:effectLst>
            <a:outerShdw blurRad="50800" dist="38100" dir="2700000" algn="tl" rotWithShape="0">
              <a:prstClr val="black">
                <a:alpha val="40000"/>
              </a:prstClr>
            </a:outerShdw>
          </a:effectLst>
        </p:spPr>
      </p:pic>
      <p:pic>
        <p:nvPicPr>
          <p:cNvPr id="19" name="תמונה 18">
            <a:extLst>
              <a:ext uri="{FF2B5EF4-FFF2-40B4-BE49-F238E27FC236}">
                <a16:creationId xmlns:a16="http://schemas.microsoft.com/office/drawing/2014/main" id="{6BA4DC35-82D5-BE14-A7EC-90BCBAB7DF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958" y="4150783"/>
            <a:ext cx="2571088" cy="1835114"/>
          </a:xfrm>
          <a:prstGeom prst="rect">
            <a:avLst/>
          </a:prstGeom>
          <a:effectLst>
            <a:outerShdw blurRad="50800" dist="38100" dir="2700000" algn="tl" rotWithShape="0">
              <a:prstClr val="black">
                <a:alpha val="40000"/>
              </a:prstClr>
            </a:outerShdw>
          </a:effectLst>
        </p:spPr>
      </p:pic>
      <p:pic>
        <p:nvPicPr>
          <p:cNvPr id="21" name="תמונה 20" descr="תמונה שמכילה טקסט&#10;&#10;התיאור נוצר באופן אוטומטי">
            <a:extLst>
              <a:ext uri="{FF2B5EF4-FFF2-40B4-BE49-F238E27FC236}">
                <a16:creationId xmlns:a16="http://schemas.microsoft.com/office/drawing/2014/main" id="{D672CEA2-8EE0-BE86-2DFB-40AD125763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53930" y="4344158"/>
            <a:ext cx="2571088" cy="1835114"/>
          </a:xfrm>
          <a:prstGeom prst="rect">
            <a:avLst/>
          </a:prstGeom>
          <a:effectLst>
            <a:outerShdw blurRad="50800" dist="38100" dir="2700000" algn="tl" rotWithShape="0">
              <a:prstClr val="black">
                <a:alpha val="40000"/>
              </a:prstClr>
            </a:outerShdw>
          </a:effectLst>
        </p:spPr>
      </p:pic>
      <p:pic>
        <p:nvPicPr>
          <p:cNvPr id="23" name="תמונה 22">
            <a:extLst>
              <a:ext uri="{FF2B5EF4-FFF2-40B4-BE49-F238E27FC236}">
                <a16:creationId xmlns:a16="http://schemas.microsoft.com/office/drawing/2014/main" id="{4103DAFF-F541-87B3-5B4C-7F7B30FAD9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9944" y="4545134"/>
            <a:ext cx="2571088" cy="1835114"/>
          </a:xfrm>
          <a:prstGeom prst="rect">
            <a:avLst/>
          </a:prstGeom>
          <a:effectLst>
            <a:outerShdw blurRad="50800" dist="38100" dir="2700000" algn="tl" rotWithShape="0">
              <a:prstClr val="black">
                <a:alpha val="40000"/>
              </a:prstClr>
            </a:outerShdw>
          </a:effectLst>
        </p:spPr>
      </p:pic>
      <p:grpSp>
        <p:nvGrpSpPr>
          <p:cNvPr id="29" name="קבוצה 28">
            <a:extLst>
              <a:ext uri="{FF2B5EF4-FFF2-40B4-BE49-F238E27FC236}">
                <a16:creationId xmlns:a16="http://schemas.microsoft.com/office/drawing/2014/main" id="{8CA03710-8C6E-F3B7-232B-D1A5943DECF9}"/>
              </a:ext>
            </a:extLst>
          </p:cNvPr>
          <p:cNvGrpSpPr/>
          <p:nvPr/>
        </p:nvGrpSpPr>
        <p:grpSpPr>
          <a:xfrm>
            <a:off x="3414075" y="723771"/>
            <a:ext cx="591714" cy="604012"/>
            <a:chOff x="3414075" y="723771"/>
            <a:chExt cx="591714" cy="604012"/>
          </a:xfrm>
        </p:grpSpPr>
        <p:sp>
          <p:nvSpPr>
            <p:cNvPr id="26" name="תיבת טקסט 25">
              <a:extLst>
                <a:ext uri="{FF2B5EF4-FFF2-40B4-BE49-F238E27FC236}">
                  <a16:creationId xmlns:a16="http://schemas.microsoft.com/office/drawing/2014/main" id="{1EA7D124-96C5-BD41-BDC1-A547F9374D1E}"/>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א</a:t>
              </a:r>
            </a:p>
          </p:txBody>
        </p:sp>
        <p:sp>
          <p:nvSpPr>
            <p:cNvPr id="27" name="משולש שווה-שוקיים 26">
              <a:extLst>
                <a:ext uri="{FF2B5EF4-FFF2-40B4-BE49-F238E27FC236}">
                  <a16:creationId xmlns:a16="http://schemas.microsoft.com/office/drawing/2014/main" id="{29E42882-3C06-30A3-198E-AA51A29461BC}"/>
                </a:ext>
              </a:extLst>
            </p:cNvPr>
            <p:cNvSpPr/>
            <p:nvPr/>
          </p:nvSpPr>
          <p:spPr>
            <a:xfrm>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0" name="קבוצה 29">
            <a:extLst>
              <a:ext uri="{FF2B5EF4-FFF2-40B4-BE49-F238E27FC236}">
                <a16:creationId xmlns:a16="http://schemas.microsoft.com/office/drawing/2014/main" id="{2764F3A5-9DBC-B9F2-1D66-D1363307AB5F}"/>
              </a:ext>
            </a:extLst>
          </p:cNvPr>
          <p:cNvGrpSpPr/>
          <p:nvPr/>
        </p:nvGrpSpPr>
        <p:grpSpPr>
          <a:xfrm>
            <a:off x="2748177" y="723771"/>
            <a:ext cx="591714" cy="604012"/>
            <a:chOff x="3414075" y="723771"/>
            <a:chExt cx="591714" cy="604012"/>
          </a:xfrm>
        </p:grpSpPr>
        <p:sp>
          <p:nvSpPr>
            <p:cNvPr id="31" name="תיבת טקסט 30">
              <a:extLst>
                <a:ext uri="{FF2B5EF4-FFF2-40B4-BE49-F238E27FC236}">
                  <a16:creationId xmlns:a16="http://schemas.microsoft.com/office/drawing/2014/main" id="{54AD056C-AB93-283C-F096-51E1450D49C1}"/>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ב</a:t>
              </a:r>
            </a:p>
          </p:txBody>
        </p:sp>
        <p:sp>
          <p:nvSpPr>
            <p:cNvPr id="32" name="משולש שווה-שוקיים 31">
              <a:extLst>
                <a:ext uri="{FF2B5EF4-FFF2-40B4-BE49-F238E27FC236}">
                  <a16:creationId xmlns:a16="http://schemas.microsoft.com/office/drawing/2014/main" id="{61E8071E-4213-D6F5-3916-8EB6A1787EC5}"/>
                </a:ext>
              </a:extLst>
            </p:cNvPr>
            <p:cNvSpPr/>
            <p:nvPr/>
          </p:nvSpPr>
          <p:spPr>
            <a:xfrm>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3" name="קבוצה 32">
            <a:extLst>
              <a:ext uri="{FF2B5EF4-FFF2-40B4-BE49-F238E27FC236}">
                <a16:creationId xmlns:a16="http://schemas.microsoft.com/office/drawing/2014/main" id="{88F0B921-EB8A-AC65-0751-1957B9C5E930}"/>
              </a:ext>
            </a:extLst>
          </p:cNvPr>
          <p:cNvGrpSpPr/>
          <p:nvPr/>
        </p:nvGrpSpPr>
        <p:grpSpPr>
          <a:xfrm>
            <a:off x="2082279" y="723771"/>
            <a:ext cx="591714" cy="604012"/>
            <a:chOff x="3414075" y="723771"/>
            <a:chExt cx="591714" cy="604012"/>
          </a:xfrm>
        </p:grpSpPr>
        <p:sp>
          <p:nvSpPr>
            <p:cNvPr id="34" name="תיבת טקסט 33">
              <a:extLst>
                <a:ext uri="{FF2B5EF4-FFF2-40B4-BE49-F238E27FC236}">
                  <a16:creationId xmlns:a16="http://schemas.microsoft.com/office/drawing/2014/main" id="{90A839E1-2B82-4F1B-E12F-EEBF1336FB33}"/>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ג</a:t>
              </a:r>
            </a:p>
          </p:txBody>
        </p:sp>
        <p:sp>
          <p:nvSpPr>
            <p:cNvPr id="35" name="משולש שווה-שוקיים 34">
              <a:extLst>
                <a:ext uri="{FF2B5EF4-FFF2-40B4-BE49-F238E27FC236}">
                  <a16:creationId xmlns:a16="http://schemas.microsoft.com/office/drawing/2014/main" id="{EBCB5C95-0BCF-C989-3867-D500943DB092}"/>
                </a:ext>
              </a:extLst>
            </p:cNvPr>
            <p:cNvSpPr/>
            <p:nvPr/>
          </p:nvSpPr>
          <p:spPr>
            <a:xfrm>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6" name="קבוצה 35">
            <a:extLst>
              <a:ext uri="{FF2B5EF4-FFF2-40B4-BE49-F238E27FC236}">
                <a16:creationId xmlns:a16="http://schemas.microsoft.com/office/drawing/2014/main" id="{4AD6E06B-0168-EC0C-8134-92265B47C995}"/>
              </a:ext>
            </a:extLst>
          </p:cNvPr>
          <p:cNvGrpSpPr/>
          <p:nvPr/>
        </p:nvGrpSpPr>
        <p:grpSpPr>
          <a:xfrm>
            <a:off x="1416381" y="723771"/>
            <a:ext cx="591714" cy="604012"/>
            <a:chOff x="3414075" y="723771"/>
            <a:chExt cx="591714" cy="604012"/>
          </a:xfrm>
        </p:grpSpPr>
        <p:sp>
          <p:nvSpPr>
            <p:cNvPr id="37" name="תיבת טקסט 36">
              <a:extLst>
                <a:ext uri="{FF2B5EF4-FFF2-40B4-BE49-F238E27FC236}">
                  <a16:creationId xmlns:a16="http://schemas.microsoft.com/office/drawing/2014/main" id="{0D03651B-38D2-BB97-50AB-38DC4424948E}"/>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ד</a:t>
              </a:r>
            </a:p>
          </p:txBody>
        </p:sp>
        <p:sp>
          <p:nvSpPr>
            <p:cNvPr id="38" name="משולש שווה-שוקיים 37">
              <a:extLst>
                <a:ext uri="{FF2B5EF4-FFF2-40B4-BE49-F238E27FC236}">
                  <a16:creationId xmlns:a16="http://schemas.microsoft.com/office/drawing/2014/main" id="{181D56A2-6E55-FFCB-8F83-A71F018DB264}"/>
                </a:ext>
              </a:extLst>
            </p:cNvPr>
            <p:cNvSpPr/>
            <p:nvPr/>
          </p:nvSpPr>
          <p:spPr>
            <a:xfrm>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9" name="קבוצה 38">
            <a:extLst>
              <a:ext uri="{FF2B5EF4-FFF2-40B4-BE49-F238E27FC236}">
                <a16:creationId xmlns:a16="http://schemas.microsoft.com/office/drawing/2014/main" id="{C65EDA0E-0088-89C8-222E-CC5D2D4AA44C}"/>
              </a:ext>
            </a:extLst>
          </p:cNvPr>
          <p:cNvGrpSpPr/>
          <p:nvPr/>
        </p:nvGrpSpPr>
        <p:grpSpPr>
          <a:xfrm>
            <a:off x="3409312" y="1120183"/>
            <a:ext cx="591714" cy="604012"/>
            <a:chOff x="3414075" y="723771"/>
            <a:chExt cx="591714" cy="604012"/>
          </a:xfrm>
        </p:grpSpPr>
        <p:sp>
          <p:nvSpPr>
            <p:cNvPr id="40" name="תיבת טקסט 39">
              <a:extLst>
                <a:ext uri="{FF2B5EF4-FFF2-40B4-BE49-F238E27FC236}">
                  <a16:creationId xmlns:a16="http://schemas.microsoft.com/office/drawing/2014/main" id="{ED637E64-1B6B-2D49-0A53-41158C43D4F8}"/>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א</a:t>
              </a:r>
            </a:p>
          </p:txBody>
        </p:sp>
        <p:sp>
          <p:nvSpPr>
            <p:cNvPr id="41" name="משולש שווה-שוקיים 40">
              <a:extLst>
                <a:ext uri="{FF2B5EF4-FFF2-40B4-BE49-F238E27FC236}">
                  <a16:creationId xmlns:a16="http://schemas.microsoft.com/office/drawing/2014/main" id="{10F6DE31-DA7D-7CC3-76CF-7F4888C1179D}"/>
                </a:ext>
              </a:extLst>
            </p:cNvPr>
            <p:cNvSpPr/>
            <p:nvPr/>
          </p:nvSpPr>
          <p:spPr>
            <a:xfrm flipV="1">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2" name="קבוצה 41">
            <a:extLst>
              <a:ext uri="{FF2B5EF4-FFF2-40B4-BE49-F238E27FC236}">
                <a16:creationId xmlns:a16="http://schemas.microsoft.com/office/drawing/2014/main" id="{B3F89F11-53EF-BC8D-FD9D-FBE3AED5CC03}"/>
              </a:ext>
            </a:extLst>
          </p:cNvPr>
          <p:cNvGrpSpPr/>
          <p:nvPr/>
        </p:nvGrpSpPr>
        <p:grpSpPr>
          <a:xfrm>
            <a:off x="2752940" y="1114079"/>
            <a:ext cx="591714" cy="604012"/>
            <a:chOff x="3414075" y="723771"/>
            <a:chExt cx="591714" cy="604012"/>
          </a:xfrm>
        </p:grpSpPr>
        <p:sp>
          <p:nvSpPr>
            <p:cNvPr id="43" name="תיבת טקסט 42">
              <a:extLst>
                <a:ext uri="{FF2B5EF4-FFF2-40B4-BE49-F238E27FC236}">
                  <a16:creationId xmlns:a16="http://schemas.microsoft.com/office/drawing/2014/main" id="{30E2195D-9B9E-EB94-A64F-EF0E9B043ADA}"/>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ב</a:t>
              </a:r>
            </a:p>
          </p:txBody>
        </p:sp>
        <p:sp>
          <p:nvSpPr>
            <p:cNvPr id="44" name="משולש שווה-שוקיים 43">
              <a:extLst>
                <a:ext uri="{FF2B5EF4-FFF2-40B4-BE49-F238E27FC236}">
                  <a16:creationId xmlns:a16="http://schemas.microsoft.com/office/drawing/2014/main" id="{A1AB71D3-0A6A-FD98-01CE-650EE2E9FE47}"/>
                </a:ext>
              </a:extLst>
            </p:cNvPr>
            <p:cNvSpPr/>
            <p:nvPr/>
          </p:nvSpPr>
          <p:spPr>
            <a:xfrm flipV="1">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5" name="קבוצה 44">
            <a:extLst>
              <a:ext uri="{FF2B5EF4-FFF2-40B4-BE49-F238E27FC236}">
                <a16:creationId xmlns:a16="http://schemas.microsoft.com/office/drawing/2014/main" id="{60C943A4-6BEF-8130-6952-1FB4FB5BFEE4}"/>
              </a:ext>
            </a:extLst>
          </p:cNvPr>
          <p:cNvGrpSpPr/>
          <p:nvPr/>
        </p:nvGrpSpPr>
        <p:grpSpPr>
          <a:xfrm>
            <a:off x="2087042" y="1107975"/>
            <a:ext cx="591714" cy="604012"/>
            <a:chOff x="3414075" y="723771"/>
            <a:chExt cx="591714" cy="604012"/>
          </a:xfrm>
        </p:grpSpPr>
        <p:sp>
          <p:nvSpPr>
            <p:cNvPr id="46" name="תיבת טקסט 45">
              <a:extLst>
                <a:ext uri="{FF2B5EF4-FFF2-40B4-BE49-F238E27FC236}">
                  <a16:creationId xmlns:a16="http://schemas.microsoft.com/office/drawing/2014/main" id="{A5619DFD-2A84-A1EA-3D36-8BF214B809E7}"/>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ג</a:t>
              </a:r>
            </a:p>
          </p:txBody>
        </p:sp>
        <p:sp>
          <p:nvSpPr>
            <p:cNvPr id="47" name="משולש שווה-שוקיים 46">
              <a:extLst>
                <a:ext uri="{FF2B5EF4-FFF2-40B4-BE49-F238E27FC236}">
                  <a16:creationId xmlns:a16="http://schemas.microsoft.com/office/drawing/2014/main" id="{D98B873D-3DBB-841A-D4FA-DF49EDB5BA53}"/>
                </a:ext>
              </a:extLst>
            </p:cNvPr>
            <p:cNvSpPr/>
            <p:nvPr/>
          </p:nvSpPr>
          <p:spPr>
            <a:xfrm flipV="1">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8" name="קבוצה 47">
            <a:extLst>
              <a:ext uri="{FF2B5EF4-FFF2-40B4-BE49-F238E27FC236}">
                <a16:creationId xmlns:a16="http://schemas.microsoft.com/office/drawing/2014/main" id="{38FFF062-6FE2-0FBD-1056-B2F4A36C91EF}"/>
              </a:ext>
            </a:extLst>
          </p:cNvPr>
          <p:cNvGrpSpPr/>
          <p:nvPr/>
        </p:nvGrpSpPr>
        <p:grpSpPr>
          <a:xfrm>
            <a:off x="1425907" y="1101871"/>
            <a:ext cx="591714" cy="604012"/>
            <a:chOff x="3414075" y="723771"/>
            <a:chExt cx="591714" cy="604012"/>
          </a:xfrm>
        </p:grpSpPr>
        <p:sp>
          <p:nvSpPr>
            <p:cNvPr id="49" name="תיבת טקסט 48">
              <a:extLst>
                <a:ext uri="{FF2B5EF4-FFF2-40B4-BE49-F238E27FC236}">
                  <a16:creationId xmlns:a16="http://schemas.microsoft.com/office/drawing/2014/main" id="{FE8E3062-5A3B-DBD7-40BA-FFEBA25BE046}"/>
                </a:ext>
              </a:extLst>
            </p:cNvPr>
            <p:cNvSpPr txBox="1"/>
            <p:nvPr/>
          </p:nvSpPr>
          <p:spPr>
            <a:xfrm>
              <a:off x="3531499" y="723771"/>
              <a:ext cx="474290" cy="604012"/>
            </a:xfrm>
            <a:prstGeom prst="rect">
              <a:avLst/>
            </a:prstGeom>
            <a:noFill/>
          </p:spPr>
          <p:txBody>
            <a:bodyPr wrap="square">
              <a:spAutoFit/>
            </a:bodyPr>
            <a:lstStyle/>
            <a:p>
              <a:pPr algn="ctr">
                <a:lnSpc>
                  <a:spcPts val="4200"/>
                </a:lnSpc>
              </a:pPr>
              <a:r>
                <a:rPr lang="he-IL" sz="2800" dirty="0">
                  <a:solidFill>
                    <a:srgbClr val="CE70AE"/>
                  </a:solidFill>
                  <a:latin typeface="Almoni ML v5 AAA" panose="00000500000000000000" pitchFamily="50" charset="-79"/>
                  <a:cs typeface="Almoni ML v5 AAA" panose="00000500000000000000" pitchFamily="50" charset="-79"/>
                </a:rPr>
                <a:t>ד</a:t>
              </a:r>
            </a:p>
          </p:txBody>
        </p:sp>
        <p:sp>
          <p:nvSpPr>
            <p:cNvPr id="50" name="משולש שווה-שוקיים 49">
              <a:extLst>
                <a:ext uri="{FF2B5EF4-FFF2-40B4-BE49-F238E27FC236}">
                  <a16:creationId xmlns:a16="http://schemas.microsoft.com/office/drawing/2014/main" id="{0048D661-BF31-1154-2BCF-BB7308D3C008}"/>
                </a:ext>
              </a:extLst>
            </p:cNvPr>
            <p:cNvSpPr/>
            <p:nvPr/>
          </p:nvSpPr>
          <p:spPr>
            <a:xfrm flipV="1">
              <a:off x="3414075" y="990447"/>
              <a:ext cx="221673" cy="166216"/>
            </a:xfrm>
            <a:prstGeom prst="triangle">
              <a:avLst/>
            </a:prstGeom>
            <a:solidFill>
              <a:srgbClr val="CE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474732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descr="תמונה שמכילה צללית">
            <a:extLst>
              <a:ext uri="{FF2B5EF4-FFF2-40B4-BE49-F238E27FC236}">
                <a16:creationId xmlns:a16="http://schemas.microsoft.com/office/drawing/2014/main" id="{9346723A-5DFC-F87D-2986-97EB7D2BEA2B}"/>
              </a:ext>
            </a:extLst>
          </p:cNvPr>
          <p:cNvPicPr>
            <a:picLocks noChangeAspect="1"/>
          </p:cNvPicPr>
          <p:nvPr/>
        </p:nvPicPr>
        <p:blipFill rotWithShape="1">
          <a:blip r:embed="rId3">
            <a:extLst>
              <a:ext uri="{28A0092B-C50C-407E-A947-70E740481C1C}">
                <a14:useLocalDpi xmlns:a14="http://schemas.microsoft.com/office/drawing/2010/main" val="0"/>
              </a:ext>
            </a:extLst>
          </a:blip>
          <a:srcRect l="48293" t="-1" r="1" b="43798"/>
          <a:stretch/>
        </p:blipFill>
        <p:spPr>
          <a:xfrm>
            <a:off x="0" y="2263557"/>
            <a:ext cx="8010772" cy="4594443"/>
          </a:xfrm>
          <a:prstGeom prst="rect">
            <a:avLst/>
          </a:prstGeom>
        </p:spPr>
      </p:pic>
      <p:sp>
        <p:nvSpPr>
          <p:cNvPr id="8" name="תיבת טקסט 7">
            <a:extLst>
              <a:ext uri="{FF2B5EF4-FFF2-40B4-BE49-F238E27FC236}">
                <a16:creationId xmlns:a16="http://schemas.microsoft.com/office/drawing/2014/main" id="{E7375168-6978-41D5-A9DF-73E4760CAE12}"/>
              </a:ext>
            </a:extLst>
          </p:cNvPr>
          <p:cNvSpPr txBox="1"/>
          <p:nvPr/>
        </p:nvSpPr>
        <p:spPr>
          <a:xfrm>
            <a:off x="4191427" y="633293"/>
            <a:ext cx="7534301" cy="1488869"/>
          </a:xfrm>
          <a:prstGeom prst="rect">
            <a:avLst/>
          </a:prstGeom>
          <a:noFill/>
        </p:spPr>
        <p:txBody>
          <a:bodyPr wrap="square">
            <a:spAutoFit/>
          </a:bodyPr>
          <a:lstStyle/>
          <a:p>
            <a:pPr algn="just">
              <a:lnSpc>
                <a:spcPts val="5200"/>
              </a:lnSpc>
              <a:spcAft>
                <a:spcPts val="1200"/>
              </a:spcAft>
            </a:pPr>
            <a:r>
              <a:rPr lang="he-IL" sz="4800" dirty="0">
                <a:solidFill>
                  <a:srgbClr val="4C3A92"/>
                </a:solidFill>
                <a:latin typeface="Almoni Tzar ML v5 AAA Medium" panose="00000606000000000000" pitchFamily="50" charset="-79"/>
                <a:cs typeface="Almoni Tzar ML v5 AAA Medium" panose="00000606000000000000" pitchFamily="50" charset="-79"/>
              </a:rPr>
              <a:t>לתוספת אווירה, תמצאו באתר את האותיות המדברות מתוך החוברת, לתלייה ברחבי המוסד.</a:t>
            </a:r>
          </a:p>
        </p:txBody>
      </p:sp>
      <p:pic>
        <p:nvPicPr>
          <p:cNvPr id="2" name="תמונה 1" descr="תמונה שמכילה מוסיקה, גיטרה, כלי קשת&#10;&#10;התיאור נוצר באופן אוטומטי">
            <a:extLst>
              <a:ext uri="{FF2B5EF4-FFF2-40B4-BE49-F238E27FC236}">
                <a16:creationId xmlns:a16="http://schemas.microsoft.com/office/drawing/2014/main" id="{E2D3B1DF-CB06-EA23-D3DB-7DE4E06F39FF}"/>
              </a:ext>
            </a:extLst>
          </p:cNvPr>
          <p:cNvPicPr>
            <a:picLocks noChangeAspect="1"/>
          </p:cNvPicPr>
          <p:nvPr/>
        </p:nvPicPr>
        <p:blipFill rotWithShape="1">
          <a:blip r:embed="rId4">
            <a:extLst>
              <a:ext uri="{28A0092B-C50C-407E-A947-70E740481C1C}">
                <a14:useLocalDpi xmlns:a14="http://schemas.microsoft.com/office/drawing/2010/main" val="0"/>
              </a:ext>
            </a:extLst>
          </a:blip>
          <a:srcRect r="70581" b="59183"/>
          <a:stretch/>
        </p:blipFill>
        <p:spPr>
          <a:xfrm rot="10559921" flipH="1" flipV="1">
            <a:off x="9923495" y="4862206"/>
            <a:ext cx="2481816" cy="2084925"/>
          </a:xfrm>
          <a:prstGeom prst="rect">
            <a:avLst/>
          </a:prstGeom>
        </p:spPr>
      </p:pic>
      <p:pic>
        <p:nvPicPr>
          <p:cNvPr id="4" name="תמונה 3">
            <a:extLst>
              <a:ext uri="{FF2B5EF4-FFF2-40B4-BE49-F238E27FC236}">
                <a16:creationId xmlns:a16="http://schemas.microsoft.com/office/drawing/2014/main" id="{3B74359A-092A-1489-F587-702AC6779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692" y="5378785"/>
            <a:ext cx="1798908" cy="804264"/>
          </a:xfrm>
          <a:prstGeom prst="rect">
            <a:avLst/>
          </a:prstGeom>
        </p:spPr>
      </p:pic>
      <p:pic>
        <p:nvPicPr>
          <p:cNvPr id="10" name="תמונה 9">
            <a:extLst>
              <a:ext uri="{FF2B5EF4-FFF2-40B4-BE49-F238E27FC236}">
                <a16:creationId xmlns:a16="http://schemas.microsoft.com/office/drawing/2014/main" id="{C3C6D7FF-4F07-2604-37A5-E758E6F9FD4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746" y="1828801"/>
            <a:ext cx="2901894" cy="2901894"/>
          </a:xfrm>
          <a:prstGeom prst="rect">
            <a:avLst/>
          </a:prstGeom>
        </p:spPr>
      </p:pic>
      <p:pic>
        <p:nvPicPr>
          <p:cNvPr id="14" name="תמונה 13">
            <a:extLst>
              <a:ext uri="{FF2B5EF4-FFF2-40B4-BE49-F238E27FC236}">
                <a16:creationId xmlns:a16="http://schemas.microsoft.com/office/drawing/2014/main" id="{E90673C8-D9A1-748A-6C04-CBE9EDAC9D2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40392" y="2178965"/>
            <a:ext cx="2901894" cy="2901894"/>
          </a:xfrm>
          <a:prstGeom prst="rect">
            <a:avLst/>
          </a:prstGeom>
        </p:spPr>
      </p:pic>
      <p:pic>
        <p:nvPicPr>
          <p:cNvPr id="16" name="תמונה 15">
            <a:extLst>
              <a:ext uri="{FF2B5EF4-FFF2-40B4-BE49-F238E27FC236}">
                <a16:creationId xmlns:a16="http://schemas.microsoft.com/office/drawing/2014/main" id="{C4ECFAB1-CDCA-0015-51DD-0C81A35BEDC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2153" y="2178965"/>
            <a:ext cx="2600419" cy="2600419"/>
          </a:xfrm>
          <a:prstGeom prst="rect">
            <a:avLst/>
          </a:prstGeom>
        </p:spPr>
      </p:pic>
      <p:pic>
        <p:nvPicPr>
          <p:cNvPr id="18" name="תמונה 17">
            <a:extLst>
              <a:ext uri="{FF2B5EF4-FFF2-40B4-BE49-F238E27FC236}">
                <a16:creationId xmlns:a16="http://schemas.microsoft.com/office/drawing/2014/main" id="{DFD62430-3CC7-17A3-3519-0143F20BF7D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73092">
            <a:off x="5228877" y="2966813"/>
            <a:ext cx="2600419" cy="2600419"/>
          </a:xfrm>
          <a:prstGeom prst="rect">
            <a:avLst/>
          </a:prstGeom>
        </p:spPr>
      </p:pic>
      <p:pic>
        <p:nvPicPr>
          <p:cNvPr id="12" name="תמונה 11">
            <a:extLst>
              <a:ext uri="{FF2B5EF4-FFF2-40B4-BE49-F238E27FC236}">
                <a16:creationId xmlns:a16="http://schemas.microsoft.com/office/drawing/2014/main" id="{51B12FF8-CF68-467C-09C1-42897A64450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71967">
            <a:off x="6734127" y="4011621"/>
            <a:ext cx="3131961" cy="3131961"/>
          </a:xfrm>
          <a:prstGeom prst="rect">
            <a:avLst/>
          </a:prstGeom>
        </p:spPr>
      </p:pic>
    </p:spTree>
    <p:extLst>
      <p:ext uri="{BB962C8B-B14F-4D97-AF65-F5344CB8AC3E}">
        <p14:creationId xmlns:p14="http://schemas.microsoft.com/office/powerpoint/2010/main" val="39067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DCB910EB-55A3-F135-6276-B0C587E41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תיבת טקסט 4">
            <a:extLst>
              <a:ext uri="{FF2B5EF4-FFF2-40B4-BE49-F238E27FC236}">
                <a16:creationId xmlns:a16="http://schemas.microsoft.com/office/drawing/2014/main" id="{60938CA9-02E8-0FC7-9D96-1DD9EC3DA8C2}"/>
              </a:ext>
            </a:extLst>
          </p:cNvPr>
          <p:cNvSpPr txBox="1"/>
          <p:nvPr/>
        </p:nvSpPr>
        <p:spPr>
          <a:xfrm>
            <a:off x="3193968" y="3299691"/>
            <a:ext cx="8536214" cy="3018134"/>
          </a:xfrm>
          <a:prstGeom prst="rect">
            <a:avLst/>
          </a:prstGeom>
          <a:noFill/>
        </p:spPr>
        <p:txBody>
          <a:bodyPr wrap="square" rtlCol="1">
            <a:spAutoFit/>
          </a:bodyPr>
          <a:lstStyle/>
          <a:p>
            <a:pPr>
              <a:lnSpc>
                <a:spcPts val="57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התלמידים יקבלו ספח משימות</a:t>
            </a:r>
          </a:p>
          <a:p>
            <a:pPr>
              <a:lnSpc>
                <a:spcPts val="57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(להדפסה מאתר נרות להאיר),</a:t>
            </a:r>
          </a:p>
          <a:p>
            <a:pPr>
              <a:lnSpc>
                <a:spcPts val="57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אותו ימלאו במהלך השבוע עם מעשים של אחדות</a:t>
            </a:r>
          </a:p>
          <a:p>
            <a:pPr>
              <a:lnSpc>
                <a:spcPts val="57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(עבודה בשיתוף פעולה, מילים טובות לחבר, עזרה לזולת ועוד)</a:t>
            </a:r>
            <a:endParaRPr lang="he-IL" sz="5400" dirty="0">
              <a:solidFill>
                <a:srgbClr val="4C3A92"/>
              </a:solidFill>
              <a:latin typeface="Almoni Tzar ML v5 AAA Light" panose="00000406000000000000" pitchFamily="50" charset="-79"/>
              <a:cs typeface="Almoni Tzar ML v5 AAA Light" panose="00000406000000000000" pitchFamily="50" charset="-79"/>
            </a:endParaRPr>
          </a:p>
        </p:txBody>
      </p:sp>
      <p:sp>
        <p:nvSpPr>
          <p:cNvPr id="2" name="תיבת טקסט 1">
            <a:extLst>
              <a:ext uri="{FF2B5EF4-FFF2-40B4-BE49-F238E27FC236}">
                <a16:creationId xmlns:a16="http://schemas.microsoft.com/office/drawing/2014/main" id="{7B96B673-ED8F-A5FE-BA09-F340F7ECBAE4}"/>
              </a:ext>
            </a:extLst>
          </p:cNvPr>
          <p:cNvSpPr txBox="1"/>
          <p:nvPr/>
        </p:nvSpPr>
        <p:spPr>
          <a:xfrm>
            <a:off x="6416964" y="1340679"/>
            <a:ext cx="5664200" cy="923330"/>
          </a:xfrm>
          <a:prstGeom prst="rect">
            <a:avLst/>
          </a:prstGeom>
          <a:noFill/>
        </p:spPr>
        <p:txBody>
          <a:bodyPr wrap="square" rtlCol="1">
            <a:spAutoFit/>
          </a:bodyPr>
          <a:lstStyle/>
          <a:p>
            <a:pPr algn="ctr" rtl="1">
              <a:spcBef>
                <a:spcPts val="0"/>
              </a:spcBef>
              <a:spcAft>
                <a:spcPts val="0"/>
              </a:spcAft>
            </a:pPr>
            <a:r>
              <a:rPr lang="he-IL" sz="5400" dirty="0">
                <a:solidFill>
                  <a:srgbClr val="513894"/>
                </a:solidFill>
                <a:latin typeface="Kedem ML v1 AAA Black" panose="00000500000000000000" pitchFamily="2" charset="-79"/>
                <a:cs typeface="Kedem ML v1 AAA Black" panose="00000500000000000000" pitchFamily="2" charset="-79"/>
              </a:rPr>
              <a:t>מיישמים</a:t>
            </a:r>
            <a:endParaRPr lang="he-IL" sz="54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spTree>
    <p:extLst>
      <p:ext uri="{BB962C8B-B14F-4D97-AF65-F5344CB8AC3E}">
        <p14:creationId xmlns:p14="http://schemas.microsoft.com/office/powerpoint/2010/main" val="378446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תמונה 27" descr="תמונה שמכילה צללית&#10;&#10;התיאור נוצר באופן אוטומטי">
            <a:extLst>
              <a:ext uri="{FF2B5EF4-FFF2-40B4-BE49-F238E27FC236}">
                <a16:creationId xmlns:a16="http://schemas.microsoft.com/office/drawing/2014/main" id="{4670D3F5-0DC6-80C8-8039-BC580D695CCF}"/>
              </a:ext>
            </a:extLst>
          </p:cNvPr>
          <p:cNvPicPr>
            <a:picLocks noChangeAspect="1"/>
          </p:cNvPicPr>
          <p:nvPr/>
        </p:nvPicPr>
        <p:blipFill rotWithShape="1">
          <a:blip r:embed="rId3">
            <a:extLst>
              <a:ext uri="{28A0092B-C50C-407E-A947-70E740481C1C}">
                <a14:useLocalDpi xmlns:a14="http://schemas.microsoft.com/office/drawing/2010/main" val="0"/>
              </a:ext>
            </a:extLst>
          </a:blip>
          <a:srcRect l="27098" t="76674" r="16987" b="1"/>
          <a:stretch/>
        </p:blipFill>
        <p:spPr>
          <a:xfrm flipV="1">
            <a:off x="0" y="4174437"/>
            <a:ext cx="12192000" cy="2683562"/>
          </a:xfrm>
          <a:prstGeom prst="rect">
            <a:avLst/>
          </a:prstGeom>
        </p:spPr>
      </p:pic>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4">
            <a:extLst>
              <a:ext uri="{28A0092B-C50C-407E-A947-70E740481C1C}">
                <a14:useLocalDpi xmlns:a14="http://schemas.microsoft.com/office/drawing/2010/main" val="0"/>
              </a:ext>
            </a:extLst>
          </a:blip>
          <a:srcRect r="38383" b="74185"/>
          <a:stretch/>
        </p:blipFill>
        <p:spPr>
          <a:xfrm rot="11016208">
            <a:off x="833527" y="-480707"/>
            <a:ext cx="9518274" cy="2104211"/>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823936" y="304516"/>
            <a:ext cx="6544128" cy="567463"/>
          </a:xfrm>
          <a:prstGeom prst="rect">
            <a:avLst/>
          </a:prstGeom>
          <a:noFill/>
        </p:spPr>
        <p:txBody>
          <a:bodyPr wrap="square">
            <a:spAutoFit/>
          </a:bodyPr>
          <a:lstStyle/>
          <a:p>
            <a:pPr algn="ctr">
              <a:lnSpc>
                <a:spcPts val="3500"/>
              </a:lnSpc>
              <a:spcAft>
                <a:spcPts val="1200"/>
              </a:spcAft>
            </a:pPr>
            <a:r>
              <a:rPr lang="he-IL" sz="3200" dirty="0">
                <a:solidFill>
                  <a:srgbClr val="4C3A92"/>
                </a:solidFill>
                <a:latin typeface="Kedem ML v1 AAA Bold" panose="00000500000000000000" pitchFamily="2" charset="-79"/>
                <a:cs typeface="Kedem ML v1 AAA Bold" panose="00000500000000000000" pitchFamily="2" charset="-79"/>
              </a:rPr>
              <a:t>שינון מאמר "באתי לגני"</a:t>
            </a:r>
          </a:p>
        </p:txBody>
      </p:sp>
      <p:sp>
        <p:nvSpPr>
          <p:cNvPr id="3" name="תיבת טקסט 2">
            <a:extLst>
              <a:ext uri="{FF2B5EF4-FFF2-40B4-BE49-F238E27FC236}">
                <a16:creationId xmlns:a16="http://schemas.microsoft.com/office/drawing/2014/main" id="{DE5E39BB-AD8E-B821-D714-DD9111056061}"/>
              </a:ext>
            </a:extLst>
          </p:cNvPr>
          <p:cNvSpPr txBox="1"/>
          <p:nvPr/>
        </p:nvSpPr>
        <p:spPr>
          <a:xfrm>
            <a:off x="1280145" y="1595816"/>
            <a:ext cx="9631707" cy="2458365"/>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כבכל שנה, במקביל ללימוד הנושא של שבוע נרות להאיר, נתכונן לי' שבט גם בשינון מאמר "באתי לגני" בעל פה.</a:t>
            </a:r>
          </a:p>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באתר נרות להאיר, מופיעים קבצי המאמר של שנת תש"י ושל שנת תשי"א, מנוקדים ומעומדים בשלוש רמות.</a:t>
            </a:r>
          </a:p>
        </p:txBody>
      </p:sp>
      <p:pic>
        <p:nvPicPr>
          <p:cNvPr id="13" name="תמונה 12">
            <a:extLst>
              <a:ext uri="{FF2B5EF4-FFF2-40B4-BE49-F238E27FC236}">
                <a16:creationId xmlns:a16="http://schemas.microsoft.com/office/drawing/2014/main" id="{28B576A0-BBBE-4DC5-3707-081538C26A27}"/>
              </a:ext>
            </a:extLst>
          </p:cNvPr>
          <p:cNvPicPr>
            <a:picLocks noChangeAspect="1"/>
          </p:cNvPicPr>
          <p:nvPr/>
        </p:nvPicPr>
        <p:blipFill>
          <a:blip r:embed="rId5"/>
          <a:stretch>
            <a:fillRect/>
          </a:stretch>
        </p:blipFill>
        <p:spPr>
          <a:xfrm>
            <a:off x="8352970" y="4046098"/>
            <a:ext cx="1651489" cy="2340000"/>
          </a:xfrm>
          <a:prstGeom prst="rect">
            <a:avLst/>
          </a:prstGeom>
          <a:effectLst>
            <a:outerShdw blurRad="50800" dist="38100" dir="2700000" algn="tl" rotWithShape="0">
              <a:prstClr val="black">
                <a:alpha val="40000"/>
              </a:prstClr>
            </a:outerShdw>
          </a:effectLst>
        </p:spPr>
      </p:pic>
      <p:pic>
        <p:nvPicPr>
          <p:cNvPr id="15" name="תמונה 14">
            <a:extLst>
              <a:ext uri="{FF2B5EF4-FFF2-40B4-BE49-F238E27FC236}">
                <a16:creationId xmlns:a16="http://schemas.microsoft.com/office/drawing/2014/main" id="{CD939A65-108F-15F3-B4ED-9B8D25AB1181}"/>
              </a:ext>
            </a:extLst>
          </p:cNvPr>
          <p:cNvPicPr>
            <a:picLocks noChangeAspect="1"/>
          </p:cNvPicPr>
          <p:nvPr/>
        </p:nvPicPr>
        <p:blipFill>
          <a:blip r:embed="rId6"/>
          <a:stretch>
            <a:fillRect/>
          </a:stretch>
        </p:blipFill>
        <p:spPr>
          <a:xfrm>
            <a:off x="2188511" y="4046098"/>
            <a:ext cx="1648275" cy="2340000"/>
          </a:xfrm>
          <a:prstGeom prst="rect">
            <a:avLst/>
          </a:prstGeom>
          <a:effectLst>
            <a:outerShdw blurRad="50800" dist="38100" dir="2700000" algn="tl" rotWithShape="0">
              <a:prstClr val="black">
                <a:alpha val="40000"/>
              </a:prstClr>
            </a:outerShdw>
          </a:effectLst>
        </p:spPr>
      </p:pic>
      <p:pic>
        <p:nvPicPr>
          <p:cNvPr id="17" name="תמונה 16">
            <a:extLst>
              <a:ext uri="{FF2B5EF4-FFF2-40B4-BE49-F238E27FC236}">
                <a16:creationId xmlns:a16="http://schemas.microsoft.com/office/drawing/2014/main" id="{A49B7FB0-1561-1577-9BF8-A06C38D845F5}"/>
              </a:ext>
            </a:extLst>
          </p:cNvPr>
          <p:cNvPicPr>
            <a:picLocks noChangeAspect="1"/>
          </p:cNvPicPr>
          <p:nvPr/>
        </p:nvPicPr>
        <p:blipFill>
          <a:blip r:embed="rId7"/>
          <a:stretch>
            <a:fillRect/>
          </a:stretch>
        </p:blipFill>
        <p:spPr>
          <a:xfrm>
            <a:off x="6461312" y="4046098"/>
            <a:ext cx="1651764" cy="2340000"/>
          </a:xfrm>
          <a:prstGeom prst="rect">
            <a:avLst/>
          </a:prstGeom>
          <a:effectLst>
            <a:outerShdw blurRad="50800" dist="38100" dir="2700000" algn="tl" rotWithShape="0">
              <a:prstClr val="black">
                <a:alpha val="40000"/>
              </a:prstClr>
            </a:outerShdw>
          </a:effectLst>
        </p:spPr>
      </p:pic>
      <p:pic>
        <p:nvPicPr>
          <p:cNvPr id="21" name="תמונה 20">
            <a:extLst>
              <a:ext uri="{FF2B5EF4-FFF2-40B4-BE49-F238E27FC236}">
                <a16:creationId xmlns:a16="http://schemas.microsoft.com/office/drawing/2014/main" id="{922FBBA6-253C-BEBE-2080-E4A0CC8BF552}"/>
              </a:ext>
            </a:extLst>
          </p:cNvPr>
          <p:cNvPicPr>
            <a:picLocks noChangeAspect="1"/>
          </p:cNvPicPr>
          <p:nvPr/>
        </p:nvPicPr>
        <p:blipFill>
          <a:blip r:embed="rId8"/>
          <a:stretch>
            <a:fillRect/>
          </a:stretch>
        </p:blipFill>
        <p:spPr>
          <a:xfrm>
            <a:off x="293856" y="4046098"/>
            <a:ext cx="1654761" cy="2340000"/>
          </a:xfrm>
          <a:prstGeom prst="rect">
            <a:avLst/>
          </a:prstGeom>
          <a:effectLst>
            <a:outerShdw blurRad="50800" dist="38100" dir="2700000" algn="tl" rotWithShape="0">
              <a:prstClr val="black">
                <a:alpha val="40000"/>
              </a:prstClr>
            </a:outerShdw>
          </a:effectLst>
        </p:spPr>
      </p:pic>
      <p:pic>
        <p:nvPicPr>
          <p:cNvPr id="23" name="תמונה 22">
            <a:extLst>
              <a:ext uri="{FF2B5EF4-FFF2-40B4-BE49-F238E27FC236}">
                <a16:creationId xmlns:a16="http://schemas.microsoft.com/office/drawing/2014/main" id="{AC57EC99-62AC-2EB1-DFC9-18AFFC8B5C92}"/>
              </a:ext>
            </a:extLst>
          </p:cNvPr>
          <p:cNvPicPr>
            <a:picLocks noChangeAspect="1"/>
          </p:cNvPicPr>
          <p:nvPr/>
        </p:nvPicPr>
        <p:blipFill>
          <a:blip r:embed="rId9"/>
          <a:stretch>
            <a:fillRect/>
          </a:stretch>
        </p:blipFill>
        <p:spPr>
          <a:xfrm>
            <a:off x="10244354" y="4046098"/>
            <a:ext cx="1653260" cy="2340000"/>
          </a:xfrm>
          <a:prstGeom prst="rect">
            <a:avLst/>
          </a:prstGeom>
          <a:effectLst>
            <a:outerShdw blurRad="50800" dist="38100" dir="2700000" algn="tl" rotWithShape="0">
              <a:prstClr val="black">
                <a:alpha val="40000"/>
              </a:prstClr>
            </a:outerShdw>
          </a:effectLst>
        </p:spPr>
      </p:pic>
      <p:pic>
        <p:nvPicPr>
          <p:cNvPr id="25" name="תמונה 24">
            <a:extLst>
              <a:ext uri="{FF2B5EF4-FFF2-40B4-BE49-F238E27FC236}">
                <a16:creationId xmlns:a16="http://schemas.microsoft.com/office/drawing/2014/main" id="{62BF716A-6945-F3E4-0103-3D2E92C5A6E4}"/>
              </a:ext>
            </a:extLst>
          </p:cNvPr>
          <p:cNvPicPr>
            <a:picLocks noChangeAspect="1"/>
          </p:cNvPicPr>
          <p:nvPr/>
        </p:nvPicPr>
        <p:blipFill>
          <a:blip r:embed="rId10"/>
          <a:stretch>
            <a:fillRect/>
          </a:stretch>
        </p:blipFill>
        <p:spPr>
          <a:xfrm>
            <a:off x="4076680" y="4046098"/>
            <a:ext cx="1654010" cy="234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0861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3">
            <a:extLst>
              <a:ext uri="{28A0092B-C50C-407E-A947-70E740481C1C}">
                <a14:useLocalDpi xmlns:a14="http://schemas.microsoft.com/office/drawing/2010/main" val="0"/>
              </a:ext>
            </a:extLst>
          </a:blip>
          <a:srcRect r="38383" b="74185"/>
          <a:stretch/>
        </p:blipFill>
        <p:spPr>
          <a:xfrm rot="11016208">
            <a:off x="833527" y="-341007"/>
            <a:ext cx="9518274" cy="2104211"/>
          </a:xfrm>
          <a:prstGeom prst="rect">
            <a:avLst/>
          </a:prstGeom>
        </p:spPr>
      </p:pic>
      <p:pic>
        <p:nvPicPr>
          <p:cNvPr id="9" name="תמונה 8" descr="תמונה שמכילה מוסיקה, גיטרה, כלי קשת&#10;&#10;התיאור נוצר באופן אוטומטי">
            <a:extLst>
              <a:ext uri="{FF2B5EF4-FFF2-40B4-BE49-F238E27FC236}">
                <a16:creationId xmlns:a16="http://schemas.microsoft.com/office/drawing/2014/main" id="{61AF69A4-C3F0-8AE6-EA5E-081682551057}"/>
              </a:ext>
            </a:extLst>
          </p:cNvPr>
          <p:cNvPicPr>
            <a:picLocks noChangeAspect="1"/>
          </p:cNvPicPr>
          <p:nvPr/>
        </p:nvPicPr>
        <p:blipFill rotWithShape="1">
          <a:blip r:embed="rId3">
            <a:extLst>
              <a:ext uri="{28A0092B-C50C-407E-A947-70E740481C1C}">
                <a14:useLocalDpi xmlns:a14="http://schemas.microsoft.com/office/drawing/2010/main" val="0"/>
              </a:ext>
            </a:extLst>
          </a:blip>
          <a:srcRect l="22184" t="69372" r="6435" b="-1"/>
          <a:stretch/>
        </p:blipFill>
        <p:spPr>
          <a:xfrm flipV="1">
            <a:off x="-1" y="4097575"/>
            <a:ext cx="12192001" cy="2760423"/>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823936" y="329916"/>
            <a:ext cx="6544128" cy="567463"/>
          </a:xfrm>
          <a:prstGeom prst="rect">
            <a:avLst/>
          </a:prstGeom>
          <a:noFill/>
        </p:spPr>
        <p:txBody>
          <a:bodyPr wrap="square">
            <a:spAutoFit/>
          </a:bodyPr>
          <a:lstStyle/>
          <a:p>
            <a:pPr algn="ctr">
              <a:lnSpc>
                <a:spcPts val="3500"/>
              </a:lnSpc>
              <a:spcAft>
                <a:spcPts val="1200"/>
              </a:spcAft>
            </a:pPr>
            <a:r>
              <a:rPr lang="he-IL" sz="3200" dirty="0">
                <a:solidFill>
                  <a:srgbClr val="4C3A92"/>
                </a:solidFill>
                <a:latin typeface="Kedem ML v1 AAA Bold" panose="00000500000000000000" pitchFamily="2" charset="-79"/>
                <a:cs typeface="Kedem ML v1 AAA Bold" panose="00000500000000000000" pitchFamily="2" charset="-79"/>
              </a:rPr>
              <a:t>ניקוד ומצטיינים</a:t>
            </a:r>
          </a:p>
        </p:txBody>
      </p:sp>
      <p:sp>
        <p:nvSpPr>
          <p:cNvPr id="3" name="תיבת טקסט 2">
            <a:extLst>
              <a:ext uri="{FF2B5EF4-FFF2-40B4-BE49-F238E27FC236}">
                <a16:creationId xmlns:a16="http://schemas.microsoft.com/office/drawing/2014/main" id="{DE5E39BB-AD8E-B821-D714-DD9111056061}"/>
              </a:ext>
            </a:extLst>
          </p:cNvPr>
          <p:cNvSpPr txBox="1"/>
          <p:nvPr/>
        </p:nvSpPr>
        <p:spPr>
          <a:xfrm>
            <a:off x="1280147" y="1742454"/>
            <a:ext cx="9631707" cy="2458365"/>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במהלך השבוע התלמידים יצברו ניקוד על שינון באתי לגני ועל התנהגות באחדות - ביצוע המשימות שבספח ואתגרים נוספים כרצונכם.</a:t>
            </a:r>
          </a:p>
          <a:p>
            <a:pPr algn="just">
              <a:lnSpc>
                <a:spcPts val="4600"/>
              </a:lnSpc>
            </a:pPr>
            <a:r>
              <a:rPr lang="he-IL" sz="4000" dirty="0">
                <a:solidFill>
                  <a:srgbClr val="4C3A92"/>
                </a:solidFill>
                <a:latin typeface="Almoni Tzar ML v5 AAA" panose="00000806000000000000" pitchFamily="50" charset="-79"/>
                <a:cs typeface="Almoni Tzar ML v5 AAA" panose="00000806000000000000" pitchFamily="50" charset="-79"/>
              </a:rPr>
              <a:t>בהתאם למוטיב האותיות שבתוכנית, התלמידים יקבלו את הניקוד בצורת כרטיסי אותיות (להדפסה מאתר נרות להאיר).</a:t>
            </a:r>
          </a:p>
        </p:txBody>
      </p:sp>
      <p:pic>
        <p:nvPicPr>
          <p:cNvPr id="5" name="תמונה 4" descr="תמונה שמכילה טקסט&#10;&#10;התיאור נוצר באופן אוטומטי">
            <a:extLst>
              <a:ext uri="{FF2B5EF4-FFF2-40B4-BE49-F238E27FC236}">
                <a16:creationId xmlns:a16="http://schemas.microsoft.com/office/drawing/2014/main" id="{DCF26525-28AD-9A33-FEAC-3F3E89424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3175">
            <a:off x="7423141" y="4389532"/>
            <a:ext cx="1151069" cy="1610718"/>
          </a:xfrm>
          <a:prstGeom prst="rect">
            <a:avLst/>
          </a:prstGeom>
          <a:effectLst>
            <a:outerShdw blurRad="50800" dist="38100" dir="2700000" algn="tl" rotWithShape="0">
              <a:prstClr val="black">
                <a:alpha val="40000"/>
              </a:prstClr>
            </a:outerShdw>
          </a:effectLst>
        </p:spPr>
      </p:pic>
      <p:pic>
        <p:nvPicPr>
          <p:cNvPr id="8" name="תמונה 7" descr="תמונה שמכילה טקסט&#10;&#10;התיאור נוצר באופן אוטומטי">
            <a:extLst>
              <a:ext uri="{FF2B5EF4-FFF2-40B4-BE49-F238E27FC236}">
                <a16:creationId xmlns:a16="http://schemas.microsoft.com/office/drawing/2014/main" id="{522A4C05-DBDC-1AB4-BCB2-E88654FF0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01326">
            <a:off x="5397579" y="4266316"/>
            <a:ext cx="1151069" cy="1610718"/>
          </a:xfrm>
          <a:prstGeom prst="rect">
            <a:avLst/>
          </a:prstGeom>
          <a:effectLst>
            <a:outerShdw blurRad="50800" dist="38100" dir="2700000" algn="tl" rotWithShape="0">
              <a:prstClr val="black">
                <a:alpha val="40000"/>
              </a:prstClr>
            </a:outerShdw>
          </a:effectLst>
        </p:spPr>
      </p:pic>
      <p:pic>
        <p:nvPicPr>
          <p:cNvPr id="12" name="תמונה 11">
            <a:extLst>
              <a:ext uri="{FF2B5EF4-FFF2-40B4-BE49-F238E27FC236}">
                <a16:creationId xmlns:a16="http://schemas.microsoft.com/office/drawing/2014/main" id="{27D493FD-BD83-2A04-7328-0336945CF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9297">
            <a:off x="9586211" y="4426007"/>
            <a:ext cx="1151069" cy="1610718"/>
          </a:xfrm>
          <a:prstGeom prst="rect">
            <a:avLst/>
          </a:prstGeom>
          <a:effectLst>
            <a:outerShdw blurRad="50800" dist="38100" dir="2700000" algn="tl" rotWithShape="0">
              <a:prstClr val="black">
                <a:alpha val="40000"/>
              </a:prstClr>
            </a:outerShdw>
          </a:effectLst>
        </p:spPr>
      </p:pic>
      <p:pic>
        <p:nvPicPr>
          <p:cNvPr id="16" name="תמונה 15" descr="תמונה שמכילה טקסט&#10;&#10;התיאור נוצר באופן אוטומטי">
            <a:extLst>
              <a:ext uri="{FF2B5EF4-FFF2-40B4-BE49-F238E27FC236}">
                <a16:creationId xmlns:a16="http://schemas.microsoft.com/office/drawing/2014/main" id="{57842E41-5958-47AA-3758-4F6BCE14C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82319">
            <a:off x="8476631" y="4808996"/>
            <a:ext cx="1151069" cy="1610718"/>
          </a:xfrm>
          <a:prstGeom prst="rect">
            <a:avLst/>
          </a:prstGeom>
          <a:effectLst>
            <a:outerShdw blurRad="50800" dist="38100" dir="2700000" algn="tl" rotWithShape="0">
              <a:prstClr val="black">
                <a:alpha val="40000"/>
              </a:prstClr>
            </a:outerShdw>
          </a:effectLst>
        </p:spPr>
      </p:pic>
      <p:pic>
        <p:nvPicPr>
          <p:cNvPr id="19" name="תמונה 18">
            <a:extLst>
              <a:ext uri="{FF2B5EF4-FFF2-40B4-BE49-F238E27FC236}">
                <a16:creationId xmlns:a16="http://schemas.microsoft.com/office/drawing/2014/main" id="{84B9269B-3625-EB61-D659-B95958DBC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7607" y="4679469"/>
            <a:ext cx="1151069" cy="1610718"/>
          </a:xfrm>
          <a:prstGeom prst="rect">
            <a:avLst/>
          </a:prstGeom>
          <a:effectLst>
            <a:outerShdw blurRad="50800" dist="38100" dir="2700000" algn="tl" rotWithShape="0">
              <a:prstClr val="black">
                <a:alpha val="40000"/>
              </a:prstClr>
            </a:outerShdw>
          </a:effectLst>
        </p:spPr>
      </p:pic>
      <p:pic>
        <p:nvPicPr>
          <p:cNvPr id="22" name="תמונה 21">
            <a:extLst>
              <a:ext uri="{FF2B5EF4-FFF2-40B4-BE49-F238E27FC236}">
                <a16:creationId xmlns:a16="http://schemas.microsoft.com/office/drawing/2014/main" id="{ED684226-66D8-7C43-DEEC-5FDA3DCC6B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18059">
            <a:off x="4439530" y="4999702"/>
            <a:ext cx="1151069" cy="1610718"/>
          </a:xfrm>
          <a:prstGeom prst="rect">
            <a:avLst/>
          </a:prstGeom>
          <a:effectLst>
            <a:outerShdw blurRad="50800" dist="38100" dir="2700000" algn="tl" rotWithShape="0">
              <a:prstClr val="black">
                <a:alpha val="40000"/>
              </a:prstClr>
            </a:outerShdw>
          </a:effectLst>
        </p:spPr>
      </p:pic>
      <p:pic>
        <p:nvPicPr>
          <p:cNvPr id="26" name="תמונה 25">
            <a:extLst>
              <a:ext uri="{FF2B5EF4-FFF2-40B4-BE49-F238E27FC236}">
                <a16:creationId xmlns:a16="http://schemas.microsoft.com/office/drawing/2014/main" id="{0CAC90CC-B602-BB8A-5279-9954F92866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1702" y="4471576"/>
            <a:ext cx="1149985" cy="1609200"/>
          </a:xfrm>
          <a:prstGeom prst="rect">
            <a:avLst/>
          </a:prstGeom>
          <a:effectLst>
            <a:outerShdw blurRad="50800" dist="38100" dir="2700000" algn="tl" rotWithShape="0">
              <a:prstClr val="black">
                <a:alpha val="40000"/>
              </a:prstClr>
            </a:outerShdw>
          </a:effectLst>
        </p:spPr>
      </p:pic>
      <p:pic>
        <p:nvPicPr>
          <p:cNvPr id="28" name="תמונה 27" descr="תמונה שמכילה טקסט&#10;&#10;התיאור נוצר באופן אוטומטי">
            <a:extLst>
              <a:ext uri="{FF2B5EF4-FFF2-40B4-BE49-F238E27FC236}">
                <a16:creationId xmlns:a16="http://schemas.microsoft.com/office/drawing/2014/main" id="{CE5022E6-4496-5F99-02A4-1F79DA2F5B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58998">
            <a:off x="1319037" y="4257384"/>
            <a:ext cx="1149985" cy="1609200"/>
          </a:xfrm>
          <a:prstGeom prst="rect">
            <a:avLst/>
          </a:prstGeom>
          <a:effectLst>
            <a:outerShdw blurRad="50800" dist="38100" dir="2700000" algn="tl" rotWithShape="0">
              <a:prstClr val="black">
                <a:alpha val="40000"/>
              </a:prstClr>
            </a:outerShdw>
          </a:effectLst>
        </p:spPr>
      </p:pic>
      <p:pic>
        <p:nvPicPr>
          <p:cNvPr id="30" name="תמונה 29" descr="תמונה שמכילה טקסט&#10;&#10;התיאור נוצר באופן אוטומטי">
            <a:extLst>
              <a:ext uri="{FF2B5EF4-FFF2-40B4-BE49-F238E27FC236}">
                <a16:creationId xmlns:a16="http://schemas.microsoft.com/office/drawing/2014/main" id="{93F9B964-D778-FE53-A8B7-40690B01F3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406000">
            <a:off x="2412352" y="5008004"/>
            <a:ext cx="1149985" cy="1609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3890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158911"/>
            <a:ext cx="5664200" cy="1569660"/>
          </a:xfrm>
          <a:prstGeom prst="rect">
            <a:avLst/>
          </a:prstGeom>
          <a:noFill/>
        </p:spPr>
        <p:txBody>
          <a:bodyPr wrap="square" rtlCol="1">
            <a:spAutoFit/>
          </a:bodyPr>
          <a:lstStyle/>
          <a:p>
            <a:pPr algn="ctr" rtl="1">
              <a:spcBef>
                <a:spcPts val="0"/>
              </a:spcBef>
              <a:spcAft>
                <a:spcPts val="0"/>
              </a:spcAft>
            </a:pPr>
            <a:r>
              <a:rPr lang="he-IL" sz="4800" dirty="0">
                <a:solidFill>
                  <a:srgbClr val="513894"/>
                </a:solidFill>
                <a:latin typeface="Kedem ML v1 AAA Black" panose="00000500000000000000" pitchFamily="2" charset="-79"/>
                <a:cs typeface="Kedem ML v1 AAA Black" panose="00000500000000000000" pitchFamily="2" charset="-79"/>
              </a:rPr>
              <a:t>ניקוד ומצטיינים</a:t>
            </a:r>
            <a:endParaRPr lang="he-IL" sz="48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pic>
        <p:nvPicPr>
          <p:cNvPr id="8" name="תמונה 7">
            <a:extLst>
              <a:ext uri="{FF2B5EF4-FFF2-40B4-BE49-F238E27FC236}">
                <a16:creationId xmlns:a16="http://schemas.microsoft.com/office/drawing/2014/main" id="{3FA2821C-1C74-A9B4-02B3-22D0E7DED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871" y="409976"/>
            <a:ext cx="1512457" cy="676195"/>
          </a:xfrm>
          <a:prstGeom prst="rect">
            <a:avLst/>
          </a:prstGeom>
        </p:spPr>
      </p:pic>
      <p:sp>
        <p:nvSpPr>
          <p:cNvPr id="6" name="תיבת טקסט 5">
            <a:extLst>
              <a:ext uri="{FF2B5EF4-FFF2-40B4-BE49-F238E27FC236}">
                <a16:creationId xmlns:a16="http://schemas.microsoft.com/office/drawing/2014/main" id="{2C42A8BF-D44E-13DF-A787-49F74966E00D}"/>
              </a:ext>
            </a:extLst>
          </p:cNvPr>
          <p:cNvSpPr txBox="1"/>
          <p:nvPr/>
        </p:nvSpPr>
        <p:spPr>
          <a:xfrm>
            <a:off x="1089891" y="2478598"/>
            <a:ext cx="10450754" cy="1128514"/>
          </a:xfrm>
          <a:prstGeom prst="rect">
            <a:avLst/>
          </a:prstGeom>
          <a:noFill/>
        </p:spPr>
        <p:txBody>
          <a:bodyPr wrap="square">
            <a:spAutoFit/>
          </a:bodyPr>
          <a:lstStyle/>
          <a:p>
            <a:pPr algn="just">
              <a:lnSpc>
                <a:spcPts val="4000"/>
              </a:lnSpc>
              <a:spcAft>
                <a:spcPts val="1000"/>
              </a:spcAft>
            </a:pPr>
            <a:r>
              <a:rPr lang="he-IL" sz="3600" b="1" dirty="0">
                <a:solidFill>
                  <a:srgbClr val="4C3A92"/>
                </a:solidFill>
                <a:latin typeface="Almoni Tzar ML v5 AAA Light" panose="00000406000000000000" pitchFamily="50" charset="-79"/>
                <a:cs typeface="Almoni Tzar ML v5 AAA Light" panose="00000406000000000000" pitchFamily="50" charset="-79"/>
              </a:rPr>
              <a:t>במהלך השבוע, התלמידים ינסו להרכיב באמצעות האותיות מילים הנוגעות לתוכן הנלמד, לפי רשימת מילים שתהיה תלויה בכיתות (תעלה באתר). </a:t>
            </a:r>
          </a:p>
        </p:txBody>
      </p:sp>
      <p:pic>
        <p:nvPicPr>
          <p:cNvPr id="9" name="תמונה 8">
            <a:extLst>
              <a:ext uri="{FF2B5EF4-FFF2-40B4-BE49-F238E27FC236}">
                <a16:creationId xmlns:a16="http://schemas.microsoft.com/office/drawing/2014/main" id="{97527805-053E-693B-F388-60CC3CADC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845" y="3715352"/>
            <a:ext cx="771802" cy="1080000"/>
          </a:xfrm>
          <a:prstGeom prst="rect">
            <a:avLst/>
          </a:prstGeom>
          <a:ln>
            <a:solidFill>
              <a:srgbClr val="523995"/>
            </a:solidFill>
          </a:ln>
        </p:spPr>
      </p:pic>
      <p:pic>
        <p:nvPicPr>
          <p:cNvPr id="11" name="תמונה 10" descr="תמונה שמכילה טקסט&#10;&#10;התיאור נוצר באופן אוטומטי">
            <a:extLst>
              <a:ext uri="{FF2B5EF4-FFF2-40B4-BE49-F238E27FC236}">
                <a16:creationId xmlns:a16="http://schemas.microsoft.com/office/drawing/2014/main" id="{830F5E1A-05F8-3A3A-9048-4DDFD195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4215" y="3715352"/>
            <a:ext cx="771802" cy="1080000"/>
          </a:xfrm>
          <a:prstGeom prst="rect">
            <a:avLst/>
          </a:prstGeom>
          <a:ln>
            <a:solidFill>
              <a:srgbClr val="523995"/>
            </a:solidFill>
          </a:ln>
        </p:spPr>
      </p:pic>
      <p:pic>
        <p:nvPicPr>
          <p:cNvPr id="13" name="תמונה 12">
            <a:extLst>
              <a:ext uri="{FF2B5EF4-FFF2-40B4-BE49-F238E27FC236}">
                <a16:creationId xmlns:a16="http://schemas.microsoft.com/office/drawing/2014/main" id="{58731C70-C8EC-91A9-6F2C-077F07A1E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4849" y="3715352"/>
            <a:ext cx="771802" cy="1080000"/>
          </a:xfrm>
          <a:prstGeom prst="rect">
            <a:avLst/>
          </a:prstGeom>
          <a:ln>
            <a:solidFill>
              <a:srgbClr val="523995"/>
            </a:solidFill>
          </a:ln>
        </p:spPr>
      </p:pic>
      <p:pic>
        <p:nvPicPr>
          <p:cNvPr id="15" name="תמונה 14" descr="תמונה שמכילה טקסט&#10;&#10;התיאור נוצר באופן אוטומטי">
            <a:extLst>
              <a:ext uri="{FF2B5EF4-FFF2-40B4-BE49-F238E27FC236}">
                <a16:creationId xmlns:a16="http://schemas.microsoft.com/office/drawing/2014/main" id="{0B97D272-776B-C3BE-AC1F-5CEE498AD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73216" y="3715352"/>
            <a:ext cx="771802" cy="1080000"/>
          </a:xfrm>
          <a:prstGeom prst="rect">
            <a:avLst/>
          </a:prstGeom>
          <a:ln>
            <a:solidFill>
              <a:srgbClr val="523995"/>
            </a:solidFill>
          </a:ln>
        </p:spPr>
      </p:pic>
      <p:pic>
        <p:nvPicPr>
          <p:cNvPr id="17" name="תמונה 16" descr="תמונה שמכילה טקסט&#10;&#10;התיאור נוצר באופן אוטומטי">
            <a:extLst>
              <a:ext uri="{FF2B5EF4-FFF2-40B4-BE49-F238E27FC236}">
                <a16:creationId xmlns:a16="http://schemas.microsoft.com/office/drawing/2014/main" id="{02F579E7-EA68-627B-E230-635563C03D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5213" y="3715352"/>
            <a:ext cx="771802" cy="1080000"/>
          </a:xfrm>
          <a:prstGeom prst="rect">
            <a:avLst/>
          </a:prstGeom>
          <a:ln>
            <a:solidFill>
              <a:srgbClr val="523995"/>
            </a:solidFill>
          </a:ln>
        </p:spPr>
      </p:pic>
      <p:pic>
        <p:nvPicPr>
          <p:cNvPr id="19" name="תמונה 18">
            <a:extLst>
              <a:ext uri="{FF2B5EF4-FFF2-40B4-BE49-F238E27FC236}">
                <a16:creationId xmlns:a16="http://schemas.microsoft.com/office/drawing/2014/main" id="{21313DC2-727C-2895-7D17-2802386E25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3851" y="3715352"/>
            <a:ext cx="771802" cy="1080000"/>
          </a:xfrm>
          <a:prstGeom prst="rect">
            <a:avLst/>
          </a:prstGeom>
          <a:ln>
            <a:solidFill>
              <a:srgbClr val="523995"/>
            </a:solidFill>
          </a:ln>
        </p:spPr>
      </p:pic>
      <p:pic>
        <p:nvPicPr>
          <p:cNvPr id="21" name="תמונה 20" descr="תמונה שמכילה טקסט&#10;&#10;התיאור נוצר באופן אוטומטי">
            <a:extLst>
              <a:ext uri="{FF2B5EF4-FFF2-40B4-BE49-F238E27FC236}">
                <a16:creationId xmlns:a16="http://schemas.microsoft.com/office/drawing/2014/main" id="{C0FB7D3A-9EB4-2CFB-0EC8-11CE05ADFD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819" y="3715352"/>
            <a:ext cx="771802" cy="1080000"/>
          </a:xfrm>
          <a:prstGeom prst="rect">
            <a:avLst/>
          </a:prstGeom>
          <a:ln>
            <a:solidFill>
              <a:srgbClr val="523995"/>
            </a:solidFill>
          </a:ln>
        </p:spPr>
      </p:pic>
      <p:pic>
        <p:nvPicPr>
          <p:cNvPr id="23" name="תמונה 22">
            <a:extLst>
              <a:ext uri="{FF2B5EF4-FFF2-40B4-BE49-F238E27FC236}">
                <a16:creationId xmlns:a16="http://schemas.microsoft.com/office/drawing/2014/main" id="{1A4DA009-1B9F-5FB1-465C-1BA49883C2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1933" y="3715352"/>
            <a:ext cx="771802" cy="1080000"/>
          </a:xfrm>
          <a:prstGeom prst="rect">
            <a:avLst/>
          </a:prstGeom>
          <a:ln>
            <a:solidFill>
              <a:srgbClr val="523995"/>
            </a:solidFill>
          </a:ln>
        </p:spPr>
      </p:pic>
      <p:pic>
        <p:nvPicPr>
          <p:cNvPr id="25" name="תמונה 24">
            <a:extLst>
              <a:ext uri="{FF2B5EF4-FFF2-40B4-BE49-F238E27FC236}">
                <a16:creationId xmlns:a16="http://schemas.microsoft.com/office/drawing/2014/main" id="{0C54EEEC-EF31-FC35-5311-DAF69E18C0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1877" y="3715352"/>
            <a:ext cx="771802" cy="1080000"/>
          </a:xfrm>
          <a:prstGeom prst="rect">
            <a:avLst/>
          </a:prstGeom>
          <a:ln>
            <a:solidFill>
              <a:srgbClr val="523995"/>
            </a:solidFill>
          </a:ln>
        </p:spPr>
      </p:pic>
      <p:pic>
        <p:nvPicPr>
          <p:cNvPr id="27" name="תמונה 26" descr="תמונה שמכילה טקסט&#10;&#10;התיאור נוצר באופן אוטומטי">
            <a:extLst>
              <a:ext uri="{FF2B5EF4-FFF2-40B4-BE49-F238E27FC236}">
                <a16:creationId xmlns:a16="http://schemas.microsoft.com/office/drawing/2014/main" id="{4B4619AD-0722-9C59-D5D5-F7F24D1DD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1848" y="3715352"/>
            <a:ext cx="771802" cy="1080000"/>
          </a:xfrm>
          <a:prstGeom prst="rect">
            <a:avLst/>
          </a:prstGeom>
          <a:ln>
            <a:solidFill>
              <a:srgbClr val="523995"/>
            </a:solidFill>
          </a:ln>
        </p:spPr>
      </p:pic>
      <p:pic>
        <p:nvPicPr>
          <p:cNvPr id="29" name="תמונה 28">
            <a:extLst>
              <a:ext uri="{FF2B5EF4-FFF2-40B4-BE49-F238E27FC236}">
                <a16:creationId xmlns:a16="http://schemas.microsoft.com/office/drawing/2014/main" id="{65654FFB-920E-BCED-F4BE-72308CB2A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01906" y="3715352"/>
            <a:ext cx="771802" cy="1080000"/>
          </a:xfrm>
          <a:prstGeom prst="rect">
            <a:avLst/>
          </a:prstGeom>
          <a:ln>
            <a:solidFill>
              <a:srgbClr val="523995"/>
            </a:solidFill>
          </a:ln>
        </p:spPr>
      </p:pic>
      <p:pic>
        <p:nvPicPr>
          <p:cNvPr id="30" name="תמונה 29">
            <a:extLst>
              <a:ext uri="{FF2B5EF4-FFF2-40B4-BE49-F238E27FC236}">
                <a16:creationId xmlns:a16="http://schemas.microsoft.com/office/drawing/2014/main" id="{91B3767A-8E97-75F8-B5BD-C0F5C0214D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47" y="3715352"/>
            <a:ext cx="771802" cy="1080000"/>
          </a:xfrm>
          <a:prstGeom prst="rect">
            <a:avLst/>
          </a:prstGeom>
          <a:ln>
            <a:solidFill>
              <a:srgbClr val="523995"/>
            </a:solidFill>
          </a:ln>
        </p:spPr>
      </p:pic>
      <p:sp>
        <p:nvSpPr>
          <p:cNvPr id="31" name="תיבת טקסט 30">
            <a:extLst>
              <a:ext uri="{FF2B5EF4-FFF2-40B4-BE49-F238E27FC236}">
                <a16:creationId xmlns:a16="http://schemas.microsoft.com/office/drawing/2014/main" id="{253468D4-37D5-E2BB-5BC6-187CEC7D39E9}"/>
              </a:ext>
            </a:extLst>
          </p:cNvPr>
          <p:cNvSpPr txBox="1"/>
          <p:nvPr/>
        </p:nvSpPr>
        <p:spPr>
          <a:xfrm>
            <a:off x="1108363" y="4860004"/>
            <a:ext cx="10450754" cy="1641475"/>
          </a:xfrm>
          <a:prstGeom prst="rect">
            <a:avLst/>
          </a:prstGeom>
          <a:noFill/>
        </p:spPr>
        <p:txBody>
          <a:bodyPr wrap="square">
            <a:spAutoFit/>
          </a:bodyPr>
          <a:lstStyle/>
          <a:p>
            <a:pPr algn="just">
              <a:lnSpc>
                <a:spcPts val="4000"/>
              </a:lnSpc>
              <a:spcAft>
                <a:spcPts val="1000"/>
              </a:spcAft>
            </a:pPr>
            <a:r>
              <a:rPr lang="he-IL" sz="3600" b="1" dirty="0">
                <a:solidFill>
                  <a:srgbClr val="4C3A92"/>
                </a:solidFill>
                <a:latin typeface="Almoni Tzar ML v5 AAA Light" panose="00000406000000000000" pitchFamily="50" charset="-79"/>
                <a:cs typeface="Almoni Tzar ML v5 AAA Light" panose="00000406000000000000" pitchFamily="50" charset="-79"/>
              </a:rPr>
              <a:t>לבחירתכם, תוכלו לצ'פר את התלמידים במהלך השבוע על כל מילה שירכיבו, או באופן מרוכז בסיום המבצע על כל המילים שצברו. תוכלו לבחור לצ'פר באופן שווה על כל המילים או להגדיר מחירון עם צ'ופר שונה לכל מילה.</a:t>
            </a:r>
          </a:p>
        </p:txBody>
      </p:sp>
    </p:spTree>
    <p:extLst>
      <p:ext uri="{BB962C8B-B14F-4D97-AF65-F5344CB8AC3E}">
        <p14:creationId xmlns:p14="http://schemas.microsoft.com/office/powerpoint/2010/main" val="504689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90358F74-7720-1FE5-F50C-50BE8A98D0A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894" t="1" r="12387" b="24737"/>
          <a:stretch/>
        </p:blipFill>
        <p:spPr>
          <a:xfrm>
            <a:off x="0" y="106680"/>
            <a:ext cx="12192000" cy="6751320"/>
          </a:xfrm>
          <a:prstGeom prst="rect">
            <a:avLst/>
          </a:prstGeom>
        </p:spPr>
      </p:pic>
      <p:sp>
        <p:nvSpPr>
          <p:cNvPr id="2" name="תיבת טקסט 1">
            <a:extLst>
              <a:ext uri="{FF2B5EF4-FFF2-40B4-BE49-F238E27FC236}">
                <a16:creationId xmlns:a16="http://schemas.microsoft.com/office/drawing/2014/main" id="{D145B336-66D6-3744-1F7F-295C629CA1CB}"/>
              </a:ext>
            </a:extLst>
          </p:cNvPr>
          <p:cNvSpPr txBox="1"/>
          <p:nvPr/>
        </p:nvSpPr>
        <p:spPr>
          <a:xfrm>
            <a:off x="6416964" y="158911"/>
            <a:ext cx="5664200" cy="1569660"/>
          </a:xfrm>
          <a:prstGeom prst="rect">
            <a:avLst/>
          </a:prstGeom>
          <a:noFill/>
        </p:spPr>
        <p:txBody>
          <a:bodyPr wrap="square" rtlCol="1">
            <a:spAutoFit/>
          </a:bodyPr>
          <a:lstStyle/>
          <a:p>
            <a:pPr algn="ctr" rtl="1">
              <a:spcBef>
                <a:spcPts val="0"/>
              </a:spcBef>
              <a:spcAft>
                <a:spcPts val="0"/>
              </a:spcAft>
            </a:pPr>
            <a:r>
              <a:rPr lang="he-IL" sz="4800" dirty="0">
                <a:solidFill>
                  <a:srgbClr val="513894"/>
                </a:solidFill>
                <a:latin typeface="Kedem ML v1 AAA Black" panose="00000500000000000000" pitchFamily="2" charset="-79"/>
                <a:cs typeface="Kedem ML v1 AAA Black" panose="00000500000000000000" pitchFamily="2" charset="-79"/>
              </a:rPr>
              <a:t>ניקוד ומצטיינים</a:t>
            </a:r>
            <a:endParaRPr lang="he-IL" sz="4800" i="0" u="none" strike="noStrike" dirty="0">
              <a:solidFill>
                <a:srgbClr val="513894"/>
              </a:solidFill>
              <a:effectLst/>
              <a:latin typeface="Kedem ML v1 AAA Black" panose="00000500000000000000" pitchFamily="2" charset="-79"/>
              <a:cs typeface="Kedem ML v1 AAA Black" panose="00000500000000000000" pitchFamily="2" charset="-79"/>
            </a:endParaRPr>
          </a:p>
        </p:txBody>
      </p:sp>
      <p:pic>
        <p:nvPicPr>
          <p:cNvPr id="8" name="תמונה 7">
            <a:extLst>
              <a:ext uri="{FF2B5EF4-FFF2-40B4-BE49-F238E27FC236}">
                <a16:creationId xmlns:a16="http://schemas.microsoft.com/office/drawing/2014/main" id="{3FA2821C-1C74-A9B4-02B3-22D0E7DED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871" y="409976"/>
            <a:ext cx="1512457" cy="676195"/>
          </a:xfrm>
          <a:prstGeom prst="rect">
            <a:avLst/>
          </a:prstGeom>
        </p:spPr>
      </p:pic>
      <p:sp>
        <p:nvSpPr>
          <p:cNvPr id="6" name="תיבת טקסט 5">
            <a:extLst>
              <a:ext uri="{FF2B5EF4-FFF2-40B4-BE49-F238E27FC236}">
                <a16:creationId xmlns:a16="http://schemas.microsoft.com/office/drawing/2014/main" id="{2C42A8BF-D44E-13DF-A787-49F74966E00D}"/>
              </a:ext>
            </a:extLst>
          </p:cNvPr>
          <p:cNvSpPr txBox="1"/>
          <p:nvPr/>
        </p:nvSpPr>
        <p:spPr>
          <a:xfrm>
            <a:off x="7305965" y="2426367"/>
            <a:ext cx="3578899" cy="1641475"/>
          </a:xfrm>
          <a:prstGeom prst="rect">
            <a:avLst/>
          </a:prstGeom>
          <a:noFill/>
        </p:spPr>
        <p:txBody>
          <a:bodyPr wrap="square">
            <a:spAutoFit/>
          </a:bodyPr>
          <a:lstStyle/>
          <a:p>
            <a:pPr algn="just">
              <a:lnSpc>
                <a:spcPts val="4000"/>
              </a:lnSpc>
              <a:spcAft>
                <a:spcPts val="1000"/>
              </a:spcAft>
            </a:pPr>
            <a:r>
              <a:rPr lang="he-IL" sz="3600" b="1" dirty="0">
                <a:solidFill>
                  <a:srgbClr val="4C3A92"/>
                </a:solidFill>
                <a:latin typeface="Almoni Tzar ML v5 AAA Light" panose="00000406000000000000" pitchFamily="50" charset="-79"/>
                <a:cs typeface="Almoni Tzar ML v5 AAA Light" panose="00000406000000000000" pitchFamily="50" charset="-79"/>
              </a:rPr>
              <a:t>דפי הכרטיסים מסודרים לנוחיותכם לפי רשימת המילים:</a:t>
            </a:r>
          </a:p>
        </p:txBody>
      </p:sp>
      <p:pic>
        <p:nvPicPr>
          <p:cNvPr id="5" name="תמונה 4" descr="תמונה שמכילה טקסט, מוצרים לבנים, מכשיר חשמלי&#10;&#10;התיאור נוצר באופן אוטומטי">
            <a:extLst>
              <a:ext uri="{FF2B5EF4-FFF2-40B4-BE49-F238E27FC236}">
                <a16:creationId xmlns:a16="http://schemas.microsoft.com/office/drawing/2014/main" id="{1B623E89-BE56-39B9-6D55-59B59F444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362" y="1547759"/>
            <a:ext cx="1660238" cy="2348171"/>
          </a:xfrm>
          <a:prstGeom prst="rect">
            <a:avLst/>
          </a:prstGeom>
        </p:spPr>
      </p:pic>
      <p:pic>
        <p:nvPicPr>
          <p:cNvPr id="10" name="תמונה 9" descr="תמונה שמכילה טקסט, מוצרים לבנים, כמה&#10;&#10;התיאור נוצר באופן אוטומטי">
            <a:extLst>
              <a:ext uri="{FF2B5EF4-FFF2-40B4-BE49-F238E27FC236}">
                <a16:creationId xmlns:a16="http://schemas.microsoft.com/office/drawing/2014/main" id="{A4F9687A-D68A-E026-8B2C-04BC6FBBD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5965" y="3474957"/>
            <a:ext cx="2279573" cy="3224132"/>
          </a:xfrm>
          <a:prstGeom prst="rect">
            <a:avLst/>
          </a:prstGeom>
        </p:spPr>
      </p:pic>
      <p:pic>
        <p:nvPicPr>
          <p:cNvPr id="14" name="תמונה 13">
            <a:extLst>
              <a:ext uri="{FF2B5EF4-FFF2-40B4-BE49-F238E27FC236}">
                <a16:creationId xmlns:a16="http://schemas.microsoft.com/office/drawing/2014/main" id="{19CFBBA3-2126-5C6A-0BBF-1B612D0EA6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490" y="4278375"/>
            <a:ext cx="1659552" cy="2347200"/>
          </a:xfrm>
          <a:prstGeom prst="rect">
            <a:avLst/>
          </a:prstGeom>
        </p:spPr>
      </p:pic>
      <p:sp>
        <p:nvSpPr>
          <p:cNvPr id="16" name="תיבת טקסט 15">
            <a:extLst>
              <a:ext uri="{FF2B5EF4-FFF2-40B4-BE49-F238E27FC236}">
                <a16:creationId xmlns:a16="http://schemas.microsoft.com/office/drawing/2014/main" id="{C3362C82-38C1-593A-7D02-0E0A68625FF0}"/>
              </a:ext>
            </a:extLst>
          </p:cNvPr>
          <p:cNvSpPr txBox="1"/>
          <p:nvPr/>
        </p:nvSpPr>
        <p:spPr>
          <a:xfrm>
            <a:off x="941146" y="1547759"/>
            <a:ext cx="2941185" cy="2347437"/>
          </a:xfrm>
          <a:prstGeom prst="rect">
            <a:avLst/>
          </a:prstGeom>
          <a:noFill/>
        </p:spPr>
        <p:txBody>
          <a:bodyPr wrap="square">
            <a:spAutoFit/>
          </a:bodyPr>
          <a:lstStyle/>
          <a:p>
            <a:pPr algn="just">
              <a:lnSpc>
                <a:spcPts val="3500"/>
              </a:lnSpc>
              <a:spcAft>
                <a:spcPts val="1000"/>
              </a:spcAft>
            </a:pPr>
            <a:r>
              <a:rPr lang="he-IL" sz="3200" b="1" dirty="0">
                <a:solidFill>
                  <a:srgbClr val="4C3A92"/>
                </a:solidFill>
                <a:latin typeface="Almoni Tzar ML v5 AAA Light" panose="00000406000000000000" pitchFamily="50" charset="-79"/>
                <a:cs typeface="Almoni Tzar ML v5 AAA Light" panose="00000406000000000000" pitchFamily="50" charset="-79"/>
              </a:rPr>
              <a:t>בדף נוסף מופיעות האותיות הנוספות, כך שתוכלו להחליט כמה לחלק מהאותיות הנכונות וכמה מהמסיחות.</a:t>
            </a:r>
          </a:p>
        </p:txBody>
      </p:sp>
      <p:sp>
        <p:nvSpPr>
          <p:cNvPr id="18" name="תיבת טקסט 17">
            <a:extLst>
              <a:ext uri="{FF2B5EF4-FFF2-40B4-BE49-F238E27FC236}">
                <a16:creationId xmlns:a16="http://schemas.microsoft.com/office/drawing/2014/main" id="{986DEAE8-D3CC-3116-FE5B-FB8F146200DA}"/>
              </a:ext>
            </a:extLst>
          </p:cNvPr>
          <p:cNvSpPr txBox="1"/>
          <p:nvPr/>
        </p:nvSpPr>
        <p:spPr>
          <a:xfrm>
            <a:off x="3296362" y="4278375"/>
            <a:ext cx="2365529" cy="2347437"/>
          </a:xfrm>
          <a:prstGeom prst="rect">
            <a:avLst/>
          </a:prstGeom>
          <a:noFill/>
        </p:spPr>
        <p:txBody>
          <a:bodyPr wrap="square">
            <a:spAutoFit/>
          </a:bodyPr>
          <a:lstStyle/>
          <a:p>
            <a:pPr algn="just">
              <a:lnSpc>
                <a:spcPts val="3500"/>
              </a:lnSpc>
            </a:pPr>
            <a:r>
              <a:rPr lang="he-IL" sz="3200" b="1" dirty="0">
                <a:solidFill>
                  <a:srgbClr val="4C3A92"/>
                </a:solidFill>
                <a:latin typeface="Almoni Tzar ML v5 AAA Light" panose="00000406000000000000" pitchFamily="50" charset="-79"/>
                <a:cs typeface="Almoni Tzar ML v5 AAA Light" panose="00000406000000000000" pitchFamily="50" charset="-79"/>
              </a:rPr>
              <a:t>הדף האחרון מכיל כרטיסי בונוס עם לוגו המבצע, שישמשו כג'וקר. </a:t>
            </a:r>
          </a:p>
          <a:p>
            <a:pPr algn="just">
              <a:lnSpc>
                <a:spcPts val="3500"/>
              </a:lnSpc>
              <a:spcAft>
                <a:spcPts val="1000"/>
              </a:spcAft>
            </a:pPr>
            <a:r>
              <a:rPr lang="he-IL" sz="3200" b="1" dirty="0">
                <a:solidFill>
                  <a:srgbClr val="4C3A92"/>
                </a:solidFill>
                <a:latin typeface="Almoni Tzar ML v5 AAA Light" panose="00000406000000000000" pitchFamily="50" charset="-79"/>
                <a:cs typeface="Almoni Tzar ML v5 AAA Light" panose="00000406000000000000" pitchFamily="50" charset="-79"/>
              </a:rPr>
              <a:t>חלקו אותם במשורה.</a:t>
            </a:r>
          </a:p>
        </p:txBody>
      </p:sp>
      <p:pic>
        <p:nvPicPr>
          <p:cNvPr id="22" name="תמונה 21" descr="תמונה שמכילה טקסט, מוצרים לבנים&#10;&#10;התיאור נוצר באופן אוטומטי">
            <a:extLst>
              <a:ext uri="{FF2B5EF4-FFF2-40B4-BE49-F238E27FC236}">
                <a16:creationId xmlns:a16="http://schemas.microsoft.com/office/drawing/2014/main" id="{16DCF6B0-7BFD-8271-C37D-9F81B5B44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8623" y="4237305"/>
            <a:ext cx="1720768" cy="2433782"/>
          </a:xfrm>
          <a:prstGeom prst="rect">
            <a:avLst/>
          </a:prstGeom>
        </p:spPr>
      </p:pic>
    </p:spTree>
    <p:extLst>
      <p:ext uri="{BB962C8B-B14F-4D97-AF65-F5344CB8AC3E}">
        <p14:creationId xmlns:p14="http://schemas.microsoft.com/office/powerpoint/2010/main" val="1407414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3">
            <a:extLst>
              <a:ext uri="{28A0092B-C50C-407E-A947-70E740481C1C}">
                <a14:useLocalDpi xmlns:a14="http://schemas.microsoft.com/office/drawing/2010/main" val="0"/>
              </a:ext>
            </a:extLst>
          </a:blip>
          <a:srcRect r="38383" b="74185"/>
          <a:stretch/>
        </p:blipFill>
        <p:spPr>
          <a:xfrm rot="11016208">
            <a:off x="833527" y="-341007"/>
            <a:ext cx="9518274" cy="2104211"/>
          </a:xfrm>
          <a:prstGeom prst="rect">
            <a:avLst/>
          </a:prstGeom>
        </p:spPr>
      </p:pic>
      <p:pic>
        <p:nvPicPr>
          <p:cNvPr id="9" name="תמונה 8" descr="תמונה שמכילה מוסיקה, גיטרה, כלי קשת&#10;&#10;התיאור נוצר באופן אוטומטי">
            <a:extLst>
              <a:ext uri="{FF2B5EF4-FFF2-40B4-BE49-F238E27FC236}">
                <a16:creationId xmlns:a16="http://schemas.microsoft.com/office/drawing/2014/main" id="{61AF69A4-C3F0-8AE6-EA5E-081682551057}"/>
              </a:ext>
            </a:extLst>
          </p:cNvPr>
          <p:cNvPicPr>
            <a:picLocks noChangeAspect="1"/>
          </p:cNvPicPr>
          <p:nvPr/>
        </p:nvPicPr>
        <p:blipFill rotWithShape="1">
          <a:blip r:embed="rId3">
            <a:extLst>
              <a:ext uri="{28A0092B-C50C-407E-A947-70E740481C1C}">
                <a14:useLocalDpi xmlns:a14="http://schemas.microsoft.com/office/drawing/2010/main" val="0"/>
              </a:ext>
            </a:extLst>
          </a:blip>
          <a:srcRect l="22184" t="69372" r="6435" b="-1"/>
          <a:stretch/>
        </p:blipFill>
        <p:spPr>
          <a:xfrm flipV="1">
            <a:off x="-1" y="4804239"/>
            <a:ext cx="12192001" cy="2760423"/>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823936" y="329916"/>
            <a:ext cx="6544128" cy="567463"/>
          </a:xfrm>
          <a:prstGeom prst="rect">
            <a:avLst/>
          </a:prstGeom>
          <a:noFill/>
        </p:spPr>
        <p:txBody>
          <a:bodyPr wrap="square">
            <a:spAutoFit/>
          </a:bodyPr>
          <a:lstStyle/>
          <a:p>
            <a:pPr algn="ctr">
              <a:lnSpc>
                <a:spcPts val="3500"/>
              </a:lnSpc>
              <a:spcAft>
                <a:spcPts val="1200"/>
              </a:spcAft>
            </a:pPr>
            <a:r>
              <a:rPr lang="he-IL" sz="3200" dirty="0">
                <a:solidFill>
                  <a:srgbClr val="4C3A92"/>
                </a:solidFill>
                <a:latin typeface="Kedem ML v1 AAA Bold" panose="00000500000000000000" pitchFamily="2" charset="-79"/>
                <a:cs typeface="Kedem ML v1 AAA Bold" panose="00000500000000000000" pitchFamily="2" charset="-79"/>
              </a:rPr>
              <a:t>ניקוד ומצטיינים</a:t>
            </a:r>
          </a:p>
        </p:txBody>
      </p:sp>
      <p:sp>
        <p:nvSpPr>
          <p:cNvPr id="3" name="תיבת טקסט 2">
            <a:extLst>
              <a:ext uri="{FF2B5EF4-FFF2-40B4-BE49-F238E27FC236}">
                <a16:creationId xmlns:a16="http://schemas.microsoft.com/office/drawing/2014/main" id="{DE5E39BB-AD8E-B821-D714-DD9111056061}"/>
              </a:ext>
            </a:extLst>
          </p:cNvPr>
          <p:cNvSpPr txBox="1"/>
          <p:nvPr/>
        </p:nvSpPr>
        <p:spPr>
          <a:xfrm>
            <a:off x="1280147" y="2244413"/>
            <a:ext cx="9631707" cy="1868460"/>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בסיום המבצע, כמיטב המסורת, יקבלו התלמידים המצטיינים תעודת הצטיינות מהודרת (להדפסה מאתר נרות להאיר) על שינון המאמר והוספה באחדות.</a:t>
            </a:r>
          </a:p>
        </p:txBody>
      </p:sp>
      <p:pic>
        <p:nvPicPr>
          <p:cNvPr id="4" name="תמונה 3">
            <a:extLst>
              <a:ext uri="{FF2B5EF4-FFF2-40B4-BE49-F238E27FC236}">
                <a16:creationId xmlns:a16="http://schemas.microsoft.com/office/drawing/2014/main" id="{A95D99FB-B818-D853-D8BF-910CE0894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221" y="5851889"/>
            <a:ext cx="1512457" cy="676195"/>
          </a:xfrm>
          <a:prstGeom prst="rect">
            <a:avLst/>
          </a:prstGeom>
        </p:spPr>
      </p:pic>
    </p:spTree>
    <p:extLst>
      <p:ext uri="{BB962C8B-B14F-4D97-AF65-F5344CB8AC3E}">
        <p14:creationId xmlns:p14="http://schemas.microsoft.com/office/powerpoint/2010/main" val="82263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E93C488-EDC3-3668-B6A8-F0BEA6E47972}"/>
              </a:ext>
            </a:extLst>
          </p:cNvPr>
          <p:cNvPicPr>
            <a:picLocks noChangeAspect="1"/>
          </p:cNvPicPr>
          <p:nvPr/>
        </p:nvPicPr>
        <p:blipFill rotWithShape="1">
          <a:blip r:embed="rId3"/>
          <a:srcRect l="1144" t="1409" r="827" b="35174"/>
          <a:stretch/>
        </p:blipFill>
        <p:spPr>
          <a:xfrm>
            <a:off x="6166338" y="-1"/>
            <a:ext cx="6025662" cy="6858001"/>
          </a:xfrm>
          <a:prstGeom prst="rect">
            <a:avLst/>
          </a:prstGeom>
          <a:effectLst>
            <a:outerShdw blurRad="63500" sx="102000" sy="102000" algn="ctr" rotWithShape="0">
              <a:prstClr val="black">
                <a:alpha val="40000"/>
              </a:prstClr>
            </a:outerShdw>
          </a:effectLst>
        </p:spPr>
      </p:pic>
      <p:pic>
        <p:nvPicPr>
          <p:cNvPr id="4" name="תמונה 3">
            <a:extLst>
              <a:ext uri="{FF2B5EF4-FFF2-40B4-BE49-F238E27FC236}">
                <a16:creationId xmlns:a16="http://schemas.microsoft.com/office/drawing/2014/main" id="{239C5F0A-1505-B26B-87EE-A4C4F9C381D6}"/>
              </a:ext>
            </a:extLst>
          </p:cNvPr>
          <p:cNvPicPr>
            <a:picLocks noChangeAspect="1"/>
          </p:cNvPicPr>
          <p:nvPr/>
        </p:nvPicPr>
        <p:blipFill rotWithShape="1">
          <a:blip r:embed="rId3"/>
          <a:srcRect l="1078" t="55130" r="894" b="1182"/>
          <a:stretch/>
        </p:blipFill>
        <p:spPr>
          <a:xfrm>
            <a:off x="0" y="2133600"/>
            <a:ext cx="6025662" cy="4724400"/>
          </a:xfrm>
          <a:prstGeom prst="rect">
            <a:avLst/>
          </a:prstGeom>
          <a:effectLst>
            <a:outerShdw blurRad="63500" sx="102000" sy="102000" algn="ctr" rotWithShape="0">
              <a:prstClr val="black">
                <a:alpha val="40000"/>
              </a:prstClr>
            </a:outerShdw>
          </a:effectLst>
        </p:spPr>
      </p:pic>
      <p:pic>
        <p:nvPicPr>
          <p:cNvPr id="6" name="תמונה 5" descr="תמונה שמכילה מוסיקה, גיטרה, כלי קשת&#10;&#10;התיאור נוצר באופן אוטומטי">
            <a:extLst>
              <a:ext uri="{FF2B5EF4-FFF2-40B4-BE49-F238E27FC236}">
                <a16:creationId xmlns:a16="http://schemas.microsoft.com/office/drawing/2014/main" id="{35D01269-404E-900B-2196-865F7A09A285}"/>
              </a:ext>
            </a:extLst>
          </p:cNvPr>
          <p:cNvPicPr>
            <a:picLocks noChangeAspect="1"/>
          </p:cNvPicPr>
          <p:nvPr/>
        </p:nvPicPr>
        <p:blipFill rotWithShape="1">
          <a:blip r:embed="rId4">
            <a:extLst>
              <a:ext uri="{28A0092B-C50C-407E-A947-70E740481C1C}">
                <a14:useLocalDpi xmlns:a14="http://schemas.microsoft.com/office/drawing/2010/main" val="0"/>
              </a:ext>
            </a:extLst>
          </a:blip>
          <a:srcRect l="36422" t="49271"/>
          <a:stretch/>
        </p:blipFill>
        <p:spPr>
          <a:xfrm rot="21334681">
            <a:off x="-283142" y="-914340"/>
            <a:ext cx="9222230" cy="3882780"/>
          </a:xfrm>
          <a:prstGeom prst="rect">
            <a:avLst/>
          </a:prstGeom>
        </p:spPr>
      </p:pic>
      <p:sp>
        <p:nvSpPr>
          <p:cNvPr id="7" name="תיבת טקסט 6">
            <a:extLst>
              <a:ext uri="{FF2B5EF4-FFF2-40B4-BE49-F238E27FC236}">
                <a16:creationId xmlns:a16="http://schemas.microsoft.com/office/drawing/2014/main" id="{B3CD23EF-0124-B682-C02D-363EB6B381AA}"/>
              </a:ext>
            </a:extLst>
          </p:cNvPr>
          <p:cNvSpPr txBox="1"/>
          <p:nvPr/>
        </p:nvSpPr>
        <p:spPr>
          <a:xfrm>
            <a:off x="502767" y="392176"/>
            <a:ext cx="6544128" cy="1323439"/>
          </a:xfrm>
          <a:prstGeom prst="rect">
            <a:avLst/>
          </a:prstGeom>
          <a:noFill/>
        </p:spPr>
        <p:txBody>
          <a:bodyPr wrap="square">
            <a:spAutoFit/>
          </a:bodyPr>
          <a:lstStyle/>
          <a:p>
            <a:pPr algn="l">
              <a:spcAft>
                <a:spcPts val="1200"/>
              </a:spcAft>
            </a:pPr>
            <a:r>
              <a:rPr lang="he-IL" sz="4000" dirty="0">
                <a:solidFill>
                  <a:srgbClr val="4C3A92"/>
                </a:solidFill>
                <a:latin typeface="Kedem ML v1 AAA Bold" panose="00000500000000000000" pitchFamily="2" charset="-79"/>
                <a:cs typeface="Kedem ML v1 AAA Bold" panose="00000500000000000000" pitchFamily="2" charset="-79"/>
              </a:rPr>
              <a:t>ערכת התוועדות משפחתית</a:t>
            </a:r>
          </a:p>
        </p:txBody>
      </p:sp>
      <p:sp>
        <p:nvSpPr>
          <p:cNvPr id="8" name="תיבת טקסט 7">
            <a:extLst>
              <a:ext uri="{FF2B5EF4-FFF2-40B4-BE49-F238E27FC236}">
                <a16:creationId xmlns:a16="http://schemas.microsoft.com/office/drawing/2014/main" id="{007A98BF-EFA4-604A-B34C-5B093EE10758}"/>
              </a:ext>
            </a:extLst>
          </p:cNvPr>
          <p:cNvSpPr txBox="1"/>
          <p:nvPr/>
        </p:nvSpPr>
        <p:spPr>
          <a:xfrm>
            <a:off x="502767" y="1715615"/>
            <a:ext cx="5110393" cy="719428"/>
          </a:xfrm>
          <a:prstGeom prst="rect">
            <a:avLst/>
          </a:prstGeom>
          <a:noFill/>
        </p:spPr>
        <p:txBody>
          <a:bodyPr wrap="square">
            <a:spAutoFit/>
          </a:bodyPr>
          <a:lstStyle/>
          <a:p>
            <a:pPr algn="l">
              <a:lnSpc>
                <a:spcPts val="4600"/>
              </a:lnSpc>
            </a:pPr>
            <a:r>
              <a:rPr lang="he-IL" sz="4800" b="1" dirty="0">
                <a:solidFill>
                  <a:srgbClr val="4C3A92"/>
                </a:solidFill>
                <a:latin typeface="Almoni Tzar ML v5 AAA Light" panose="00000406000000000000" pitchFamily="50" charset="-79"/>
                <a:cs typeface="Almoni Tzar ML v5 AAA Light" panose="00000406000000000000" pitchFamily="50" charset="-79"/>
              </a:rPr>
              <a:t>חגיגית ומלאת תוכן</a:t>
            </a:r>
          </a:p>
        </p:txBody>
      </p:sp>
    </p:spTree>
    <p:extLst>
      <p:ext uri="{BB962C8B-B14F-4D97-AF65-F5344CB8AC3E}">
        <p14:creationId xmlns:p14="http://schemas.microsoft.com/office/powerpoint/2010/main" val="136221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DCB910EB-55A3-F135-6276-B0C587E41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תיבת טקסט 4">
            <a:extLst>
              <a:ext uri="{FF2B5EF4-FFF2-40B4-BE49-F238E27FC236}">
                <a16:creationId xmlns:a16="http://schemas.microsoft.com/office/drawing/2014/main" id="{60938CA9-02E8-0FC7-9D96-1DD9EC3DA8C2}"/>
              </a:ext>
            </a:extLst>
          </p:cNvPr>
          <p:cNvSpPr txBox="1"/>
          <p:nvPr/>
        </p:nvSpPr>
        <p:spPr>
          <a:xfrm>
            <a:off x="3744687" y="3848552"/>
            <a:ext cx="9122228" cy="2385268"/>
          </a:xfrm>
          <a:prstGeom prst="rect">
            <a:avLst/>
          </a:prstGeom>
          <a:noFill/>
        </p:spPr>
        <p:txBody>
          <a:bodyPr wrap="square" rtlCol="1">
            <a:spAutoFit/>
          </a:bodyPr>
          <a:lstStyle/>
          <a:p>
            <a:pPr algn="ctr">
              <a:lnSpc>
                <a:spcPts val="5700"/>
              </a:lnSpc>
            </a:pPr>
            <a:r>
              <a:rPr lang="he-IL" sz="5400" dirty="0">
                <a:solidFill>
                  <a:srgbClr val="4C3A92"/>
                </a:solidFill>
                <a:latin typeface="Almoni Tzar ML v5 AAA Medium" panose="00000606000000000000" pitchFamily="50" charset="-79"/>
                <a:cs typeface="Almoni Tzar ML v5 AAA Medium" panose="00000606000000000000" pitchFamily="50" charset="-79"/>
              </a:rPr>
              <a:t>בשבוע "נרות להאיר" ה'תשפ"ג,</a:t>
            </a:r>
          </a:p>
          <a:p>
            <a:pPr algn="ctr">
              <a:lnSpc>
                <a:spcPts val="5700"/>
              </a:lnSpc>
            </a:pPr>
            <a:r>
              <a:rPr lang="he-IL" sz="5400" dirty="0">
                <a:solidFill>
                  <a:srgbClr val="4C3A92"/>
                </a:solidFill>
                <a:latin typeface="Almoni Tzar ML v5 AAA Medium" panose="00000606000000000000" pitchFamily="50" charset="-79"/>
                <a:cs typeface="Almoni Tzar ML v5 AAA Medium" panose="00000606000000000000" pitchFamily="50" charset="-79"/>
              </a:rPr>
              <a:t>העומד בסימן "הקהל",</a:t>
            </a:r>
          </a:p>
          <a:p>
            <a:pPr algn="ctr">
              <a:lnSpc>
                <a:spcPts val="6000"/>
              </a:lnSpc>
            </a:pPr>
            <a:r>
              <a:rPr lang="he-IL" sz="6600" dirty="0">
                <a:solidFill>
                  <a:srgbClr val="4C3A92"/>
                </a:solidFill>
                <a:latin typeface="Almoni Tzar ML v5 AAA Medium" panose="00000606000000000000" pitchFamily="50" charset="-79"/>
                <a:cs typeface="Almoni Tzar ML v5 AAA Medium" panose="00000606000000000000" pitchFamily="50" charset="-79"/>
              </a:rPr>
              <a:t>נתמקד בנושא האחדות. </a:t>
            </a:r>
          </a:p>
        </p:txBody>
      </p:sp>
    </p:spTree>
    <p:extLst>
      <p:ext uri="{BB962C8B-B14F-4D97-AF65-F5344CB8AC3E}">
        <p14:creationId xmlns:p14="http://schemas.microsoft.com/office/powerpoint/2010/main" val="29236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3">
            <a:extLst>
              <a:ext uri="{28A0092B-C50C-407E-A947-70E740481C1C}">
                <a14:useLocalDpi xmlns:a14="http://schemas.microsoft.com/office/drawing/2010/main" val="0"/>
              </a:ext>
            </a:extLst>
          </a:blip>
          <a:srcRect r="38383" b="74185"/>
          <a:stretch/>
        </p:blipFill>
        <p:spPr>
          <a:xfrm rot="11016208">
            <a:off x="833527" y="-341007"/>
            <a:ext cx="9518274" cy="2104211"/>
          </a:xfrm>
          <a:prstGeom prst="rect">
            <a:avLst/>
          </a:prstGeom>
        </p:spPr>
      </p:pic>
      <p:pic>
        <p:nvPicPr>
          <p:cNvPr id="9" name="תמונה 8" descr="תמונה שמכילה מוסיקה, גיטרה, כלי קשת&#10;&#10;התיאור נוצר באופן אוטומטי">
            <a:extLst>
              <a:ext uri="{FF2B5EF4-FFF2-40B4-BE49-F238E27FC236}">
                <a16:creationId xmlns:a16="http://schemas.microsoft.com/office/drawing/2014/main" id="{61AF69A4-C3F0-8AE6-EA5E-081682551057}"/>
              </a:ext>
            </a:extLst>
          </p:cNvPr>
          <p:cNvPicPr>
            <a:picLocks noChangeAspect="1"/>
          </p:cNvPicPr>
          <p:nvPr/>
        </p:nvPicPr>
        <p:blipFill rotWithShape="1">
          <a:blip r:embed="rId3">
            <a:extLst>
              <a:ext uri="{28A0092B-C50C-407E-A947-70E740481C1C}">
                <a14:useLocalDpi xmlns:a14="http://schemas.microsoft.com/office/drawing/2010/main" val="0"/>
              </a:ext>
            </a:extLst>
          </a:blip>
          <a:srcRect l="22184" t="77213" r="6435" b="-1"/>
          <a:stretch/>
        </p:blipFill>
        <p:spPr>
          <a:xfrm flipV="1">
            <a:off x="-1" y="4804239"/>
            <a:ext cx="12192001" cy="2053761"/>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625211" y="60034"/>
            <a:ext cx="6941576" cy="1077218"/>
          </a:xfrm>
          <a:prstGeom prst="rect">
            <a:avLst/>
          </a:prstGeom>
          <a:noFill/>
        </p:spPr>
        <p:txBody>
          <a:bodyPr wrap="square">
            <a:spAutoFit/>
          </a:bodyPr>
          <a:lstStyle/>
          <a:p>
            <a:pPr algn="ctr"/>
            <a:r>
              <a:rPr lang="he-IL" sz="3200" dirty="0">
                <a:solidFill>
                  <a:srgbClr val="4C3A92"/>
                </a:solidFill>
                <a:latin typeface="Kedem ML v1 AAA Bold" panose="00000500000000000000" pitchFamily="2" charset="-79"/>
                <a:cs typeface="Kedem ML v1 AAA Bold" panose="00000500000000000000" pitchFamily="2" charset="-79"/>
              </a:rPr>
              <a:t>אחדות נמשכת –</a:t>
            </a:r>
          </a:p>
          <a:p>
            <a:pPr algn="ctr"/>
            <a:r>
              <a:rPr lang="he-IL" sz="3200" dirty="0">
                <a:solidFill>
                  <a:srgbClr val="4C3A92"/>
                </a:solidFill>
                <a:latin typeface="Kedem ML v1 AAA Bold" panose="00000500000000000000" pitchFamily="2" charset="-79"/>
                <a:cs typeface="Kedem ML v1 AAA Bold" panose="00000500000000000000" pitchFamily="2" charset="-79"/>
              </a:rPr>
              <a:t>שי מהתוועדות י' שבט</a:t>
            </a:r>
          </a:p>
        </p:txBody>
      </p:sp>
      <p:sp>
        <p:nvSpPr>
          <p:cNvPr id="3" name="תיבת טקסט 2">
            <a:extLst>
              <a:ext uri="{FF2B5EF4-FFF2-40B4-BE49-F238E27FC236}">
                <a16:creationId xmlns:a16="http://schemas.microsoft.com/office/drawing/2014/main" id="{DE5E39BB-AD8E-B821-D714-DD9111056061}"/>
              </a:ext>
            </a:extLst>
          </p:cNvPr>
          <p:cNvSpPr txBox="1"/>
          <p:nvPr/>
        </p:nvSpPr>
        <p:spPr>
          <a:xfrm>
            <a:off x="517532" y="1814472"/>
            <a:ext cx="11156936" cy="2458365"/>
          </a:xfrm>
          <a:prstGeom prst="rect">
            <a:avLst/>
          </a:prstGeom>
          <a:noFill/>
        </p:spPr>
        <p:txBody>
          <a:bodyPr wrap="square">
            <a:spAutoFit/>
          </a:bodyPr>
          <a:lstStyle/>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ממשיכים את האחדות </a:t>
            </a:r>
            <a:r>
              <a:rPr lang="he-IL" sz="4000" b="1" dirty="0" err="1">
                <a:solidFill>
                  <a:srgbClr val="4C3A92"/>
                </a:solidFill>
                <a:latin typeface="Almoni Tzar ML v5 AAA Light" panose="00000406000000000000" pitchFamily="50" charset="-79"/>
                <a:cs typeface="Almoni Tzar ML v5 AAA Light" panose="00000406000000000000" pitchFamily="50" charset="-79"/>
              </a:rPr>
              <a:t>בהקהל</a:t>
            </a:r>
            <a:r>
              <a:rPr lang="he-IL" sz="4000" b="1" dirty="0">
                <a:solidFill>
                  <a:srgbClr val="4C3A92"/>
                </a:solidFill>
                <a:latin typeface="Almoni Tzar ML v5 AAA Light" panose="00000406000000000000" pitchFamily="50" charset="-79"/>
                <a:cs typeface="Almoni Tzar ML v5 AAA Light" panose="00000406000000000000" pitchFamily="50" charset="-79"/>
              </a:rPr>
              <a:t> משפחתי, של סעודות "מלווה מלכה" </a:t>
            </a:r>
            <a:br>
              <a:rPr lang="en-US" sz="4000" b="1" dirty="0">
                <a:solidFill>
                  <a:srgbClr val="4C3A92"/>
                </a:solidFill>
                <a:latin typeface="Almoni Tzar ML v5 AAA Light" panose="00000406000000000000" pitchFamily="50" charset="-79"/>
                <a:cs typeface="Almoni Tzar ML v5 AAA Light" panose="00000406000000000000" pitchFamily="50" charset="-79"/>
              </a:rPr>
            </a:br>
            <a:r>
              <a:rPr lang="he-IL" sz="4000" b="1" dirty="0">
                <a:solidFill>
                  <a:srgbClr val="4C3A92"/>
                </a:solidFill>
                <a:latin typeface="Almoni Tzar ML v5 AAA Light" panose="00000406000000000000" pitchFamily="50" charset="-79"/>
                <a:cs typeface="Almoni Tzar ML v5 AAA Light" panose="00000406000000000000" pitchFamily="50" charset="-79"/>
              </a:rPr>
              <a:t>מי' שבט עד י"א ניסן!</a:t>
            </a:r>
          </a:p>
          <a:p>
            <a:pPr algn="just">
              <a:lnSpc>
                <a:spcPts val="4600"/>
              </a:lnSpc>
            </a:pPr>
            <a:r>
              <a:rPr lang="he-IL" sz="4000" b="1" dirty="0">
                <a:solidFill>
                  <a:srgbClr val="4C3A92"/>
                </a:solidFill>
                <a:latin typeface="Almoni Tzar ML v5 AAA Light" panose="00000406000000000000" pitchFamily="50" charset="-79"/>
                <a:cs typeface="Almoni Tzar ML v5 AAA Light" panose="00000406000000000000" pitchFamily="50" charset="-79"/>
              </a:rPr>
              <a:t>כל תלמיד יקבל בי' שבט שי מיוחד: לוח ספירלה לעריכת מלווה מלכה, שמכיל עבור כל שבוע סיפור חסידי, לימוד הלכה והצעה להחלטה טובה משפחתית למהלך השבוע.</a:t>
            </a:r>
          </a:p>
        </p:txBody>
      </p:sp>
      <p:pic>
        <p:nvPicPr>
          <p:cNvPr id="6" name="תמונה 5">
            <a:extLst>
              <a:ext uri="{FF2B5EF4-FFF2-40B4-BE49-F238E27FC236}">
                <a16:creationId xmlns:a16="http://schemas.microsoft.com/office/drawing/2014/main" id="{758972FA-0D7D-4C65-ADD7-7B774DEDA948}"/>
              </a:ext>
            </a:extLst>
          </p:cNvPr>
          <p:cNvPicPr>
            <a:picLocks noChangeAspect="1"/>
          </p:cNvPicPr>
          <p:nvPr/>
        </p:nvPicPr>
        <p:blipFill>
          <a:blip r:embed="rId4"/>
          <a:stretch>
            <a:fillRect/>
          </a:stretch>
        </p:blipFill>
        <p:spPr>
          <a:xfrm rot="21134519">
            <a:off x="6013301" y="4473582"/>
            <a:ext cx="2665444" cy="1939246"/>
          </a:xfrm>
          <a:prstGeom prst="rect">
            <a:avLst/>
          </a:prstGeom>
          <a:effectLst>
            <a:outerShdw blurRad="50800" dist="38100" dir="2700000" algn="tl" rotWithShape="0">
              <a:prstClr val="black">
                <a:alpha val="40000"/>
              </a:prstClr>
            </a:outerShdw>
          </a:effectLst>
        </p:spPr>
      </p:pic>
      <p:pic>
        <p:nvPicPr>
          <p:cNvPr id="7" name="תמונה 6">
            <a:extLst>
              <a:ext uri="{FF2B5EF4-FFF2-40B4-BE49-F238E27FC236}">
                <a16:creationId xmlns:a16="http://schemas.microsoft.com/office/drawing/2014/main" id="{AAE4DBEA-7C1E-43A3-B023-21B78518F276}"/>
              </a:ext>
            </a:extLst>
          </p:cNvPr>
          <p:cNvPicPr>
            <a:picLocks noChangeAspect="1"/>
          </p:cNvPicPr>
          <p:nvPr/>
        </p:nvPicPr>
        <p:blipFill>
          <a:blip r:embed="rId5"/>
          <a:stretch>
            <a:fillRect/>
          </a:stretch>
        </p:blipFill>
        <p:spPr>
          <a:xfrm>
            <a:off x="3461079" y="4810897"/>
            <a:ext cx="2665444" cy="1873087"/>
          </a:xfrm>
          <a:prstGeom prst="rect">
            <a:avLst/>
          </a:prstGeom>
          <a:effectLst>
            <a:outerShdw blurRad="50800" dist="38100" dir="2700000" algn="tl" rotWithShape="0">
              <a:prstClr val="black">
                <a:alpha val="40000"/>
              </a:prstClr>
            </a:outerShdw>
          </a:effectLst>
        </p:spPr>
      </p:pic>
      <p:pic>
        <p:nvPicPr>
          <p:cNvPr id="8" name="תמונה 7">
            <a:extLst>
              <a:ext uri="{FF2B5EF4-FFF2-40B4-BE49-F238E27FC236}">
                <a16:creationId xmlns:a16="http://schemas.microsoft.com/office/drawing/2014/main" id="{C10F9DFD-1FD0-4723-ACEA-1C2CB7AB03A5}"/>
              </a:ext>
            </a:extLst>
          </p:cNvPr>
          <p:cNvPicPr>
            <a:picLocks noChangeAspect="1"/>
          </p:cNvPicPr>
          <p:nvPr/>
        </p:nvPicPr>
        <p:blipFill>
          <a:blip r:embed="rId6"/>
          <a:stretch>
            <a:fillRect/>
          </a:stretch>
        </p:blipFill>
        <p:spPr>
          <a:xfrm rot="891065">
            <a:off x="995418" y="4650303"/>
            <a:ext cx="2507767" cy="1807925"/>
          </a:xfrm>
          <a:prstGeom prst="rect">
            <a:avLst/>
          </a:prstGeom>
          <a:effectLst>
            <a:outerShdw blurRad="50800" dist="38100" dir="2700000" algn="tl" rotWithShape="0">
              <a:prstClr val="black">
                <a:alpha val="40000"/>
              </a:prstClr>
            </a:outerShdw>
          </a:effectLst>
        </p:spPr>
      </p:pic>
      <p:pic>
        <p:nvPicPr>
          <p:cNvPr id="5" name="תמונה 4">
            <a:extLst>
              <a:ext uri="{FF2B5EF4-FFF2-40B4-BE49-F238E27FC236}">
                <a16:creationId xmlns:a16="http://schemas.microsoft.com/office/drawing/2014/main" id="{E17E222B-FB8D-4E70-9386-0E0720F7EE58}"/>
              </a:ext>
            </a:extLst>
          </p:cNvPr>
          <p:cNvPicPr>
            <a:picLocks noChangeAspect="1"/>
          </p:cNvPicPr>
          <p:nvPr/>
        </p:nvPicPr>
        <p:blipFill>
          <a:blip r:embed="rId7"/>
          <a:stretch>
            <a:fillRect/>
          </a:stretch>
        </p:blipFill>
        <p:spPr>
          <a:xfrm rot="311867">
            <a:off x="8600994" y="4749889"/>
            <a:ext cx="2665444" cy="19214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331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730840"/>
            <a:ext cx="3388179" cy="1514801"/>
          </a:xfrm>
          <a:prstGeom prst="rect">
            <a:avLst/>
          </a:prstGeom>
        </p:spPr>
      </p:pic>
      <p:sp>
        <p:nvSpPr>
          <p:cNvPr id="5" name="תיבת טקסט 4">
            <a:extLst>
              <a:ext uri="{FF2B5EF4-FFF2-40B4-BE49-F238E27FC236}">
                <a16:creationId xmlns:a16="http://schemas.microsoft.com/office/drawing/2014/main" id="{572D1A1A-74B0-6288-D486-5533261884FA}"/>
              </a:ext>
            </a:extLst>
          </p:cNvPr>
          <p:cNvSpPr txBox="1"/>
          <p:nvPr/>
        </p:nvSpPr>
        <p:spPr>
          <a:xfrm>
            <a:off x="2823932" y="4655715"/>
            <a:ext cx="6544132" cy="684803"/>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ילדי הרשת מתאחדים סביב אותיות התורה</a:t>
            </a:r>
          </a:p>
        </p:txBody>
      </p:sp>
      <p:sp>
        <p:nvSpPr>
          <p:cNvPr id="7" name="תיבת טקסט 6">
            <a:extLst>
              <a:ext uri="{FF2B5EF4-FFF2-40B4-BE49-F238E27FC236}">
                <a16:creationId xmlns:a16="http://schemas.microsoft.com/office/drawing/2014/main" id="{73024E75-AD41-23CC-55E4-7896100870AA}"/>
              </a:ext>
            </a:extLst>
          </p:cNvPr>
          <p:cNvSpPr txBox="1"/>
          <p:nvPr/>
        </p:nvSpPr>
        <p:spPr>
          <a:xfrm>
            <a:off x="853436" y="3537896"/>
            <a:ext cx="10393684" cy="1015663"/>
          </a:xfrm>
          <a:prstGeom prst="rect">
            <a:avLst/>
          </a:prstGeom>
          <a:noFill/>
        </p:spPr>
        <p:txBody>
          <a:bodyPr wrap="square">
            <a:spAutoFit/>
          </a:bodyPr>
          <a:lstStyle/>
          <a:p>
            <a:pPr algn="ctr">
              <a:spcAft>
                <a:spcPts val="1200"/>
              </a:spcAft>
            </a:pPr>
            <a:r>
              <a:rPr lang="he-IL" sz="6000" dirty="0">
                <a:solidFill>
                  <a:srgbClr val="27B3CF"/>
                </a:solidFill>
                <a:latin typeface="Kedem ML v1 AAA Black" panose="00000500000000000000" pitchFamily="2" charset="-79"/>
                <a:cs typeface="Kedem ML v1 AAA Black" panose="00000500000000000000" pitchFamily="2" charset="-79"/>
              </a:rPr>
              <a:t>נותנים יחד מתנה לרבי</a:t>
            </a:r>
          </a:p>
        </p:txBody>
      </p:sp>
      <p:sp>
        <p:nvSpPr>
          <p:cNvPr id="2" name="תיבת טקסט 1">
            <a:extLst>
              <a:ext uri="{FF2B5EF4-FFF2-40B4-BE49-F238E27FC236}">
                <a16:creationId xmlns:a16="http://schemas.microsoft.com/office/drawing/2014/main" id="{4271C070-9086-CAF0-F4C3-10EC6A114257}"/>
              </a:ext>
            </a:extLst>
          </p:cNvPr>
          <p:cNvSpPr txBox="1"/>
          <p:nvPr/>
        </p:nvSpPr>
        <p:spPr>
          <a:xfrm>
            <a:off x="899156" y="3492176"/>
            <a:ext cx="10393684" cy="1015663"/>
          </a:xfrm>
          <a:prstGeom prst="rect">
            <a:avLst/>
          </a:prstGeom>
          <a:noFill/>
        </p:spPr>
        <p:txBody>
          <a:bodyPr wrap="square">
            <a:spAutoFit/>
          </a:bodyPr>
          <a:lstStyle/>
          <a:p>
            <a:pPr algn="ctr">
              <a:spcAft>
                <a:spcPts val="1200"/>
              </a:spcAft>
            </a:pPr>
            <a:r>
              <a:rPr lang="he-IL" sz="6000" dirty="0">
                <a:solidFill>
                  <a:srgbClr val="4C3A92"/>
                </a:solidFill>
                <a:latin typeface="Kedem ML v1 AAA Black" panose="00000500000000000000" pitchFamily="2" charset="-79"/>
                <a:cs typeface="Kedem ML v1 AAA Black" panose="00000500000000000000" pitchFamily="2" charset="-79"/>
              </a:rPr>
              <a:t>נותנים יחד מתנה לרבי</a:t>
            </a:r>
          </a:p>
        </p:txBody>
      </p:sp>
      <p:sp>
        <p:nvSpPr>
          <p:cNvPr id="6" name="תיבת טקסט 5">
            <a:extLst>
              <a:ext uri="{FF2B5EF4-FFF2-40B4-BE49-F238E27FC236}">
                <a16:creationId xmlns:a16="http://schemas.microsoft.com/office/drawing/2014/main" id="{63DE334F-8A04-DEB8-53EF-09F6EB57CAE4}"/>
              </a:ext>
            </a:extLst>
          </p:cNvPr>
          <p:cNvSpPr txBox="1"/>
          <p:nvPr/>
        </p:nvSpPr>
        <p:spPr>
          <a:xfrm>
            <a:off x="2823932" y="2738261"/>
            <a:ext cx="6544132" cy="684803"/>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י' שבט – י"א ניסן</a:t>
            </a:r>
          </a:p>
        </p:txBody>
      </p:sp>
    </p:spTree>
    <p:extLst>
      <p:ext uri="{BB962C8B-B14F-4D97-AF65-F5344CB8AC3E}">
        <p14:creationId xmlns:p14="http://schemas.microsoft.com/office/powerpoint/2010/main" val="294479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730840"/>
            <a:ext cx="3388179" cy="1514801"/>
          </a:xfrm>
          <a:prstGeom prst="rect">
            <a:avLst/>
          </a:prstGeom>
        </p:spPr>
      </p:pic>
      <p:sp>
        <p:nvSpPr>
          <p:cNvPr id="6" name="תיבת טקסט 5">
            <a:extLst>
              <a:ext uri="{FF2B5EF4-FFF2-40B4-BE49-F238E27FC236}">
                <a16:creationId xmlns:a16="http://schemas.microsoft.com/office/drawing/2014/main" id="{63DE334F-8A04-DEB8-53EF-09F6EB57CAE4}"/>
              </a:ext>
            </a:extLst>
          </p:cNvPr>
          <p:cNvSpPr txBox="1"/>
          <p:nvPr/>
        </p:nvSpPr>
        <p:spPr>
          <a:xfrm>
            <a:off x="1142996" y="2570863"/>
            <a:ext cx="9906004" cy="3018775"/>
          </a:xfrm>
          <a:prstGeom prst="rect">
            <a:avLst/>
          </a:prstGeom>
          <a:noFill/>
        </p:spPr>
        <p:txBody>
          <a:bodyPr wrap="square" rtlCol="1">
            <a:spAutoFit/>
          </a:bodyPr>
          <a:lstStyle/>
          <a:p>
            <a:pPr algn="just">
              <a:lnSpc>
                <a:spcPts val="4400"/>
              </a:lnSpc>
              <a:spcAft>
                <a:spcPts val="600"/>
              </a:spcAft>
            </a:pPr>
            <a:r>
              <a:rPr lang="he-IL" sz="4400" dirty="0">
                <a:solidFill>
                  <a:srgbClr val="4C3A92"/>
                </a:solidFill>
                <a:latin typeface="Almoni Tzar ML v5 AAA Medium" panose="00000606000000000000" pitchFamily="50" charset="-79"/>
                <a:cs typeface="Almoni Tzar ML v5 AAA Medium" panose="00000606000000000000" pitchFamily="50" charset="-79"/>
              </a:rPr>
              <a:t>בי' שבט, בסיום שבוע נרות להאיר, נפתח בתנופה חדשה מבצע המשך, עד י"א ניסן. במסגרת המבצע, נתאחד כל ילדי הרשת סביב אותיות התורה ונעניק לרבי יחד מתנה מכובדת.</a:t>
            </a:r>
          </a:p>
          <a:p>
            <a:pPr algn="just">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את המבצע נערוך בהמשך לתוכן שנלמד במהלך השבוע, על האחדות שנוצרת בכוח התורה, ועל ההקבלה של עם ישראל לאותיות התורה.</a:t>
            </a:r>
          </a:p>
        </p:txBody>
      </p:sp>
    </p:spTree>
    <p:extLst>
      <p:ext uri="{BB962C8B-B14F-4D97-AF65-F5344CB8AC3E}">
        <p14:creationId xmlns:p14="http://schemas.microsoft.com/office/powerpoint/2010/main" val="3623538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730840"/>
            <a:ext cx="3388179" cy="1514801"/>
          </a:xfrm>
          <a:prstGeom prst="rect">
            <a:avLst/>
          </a:prstGeom>
        </p:spPr>
      </p:pic>
      <p:sp>
        <p:nvSpPr>
          <p:cNvPr id="6" name="תיבת טקסט 5">
            <a:extLst>
              <a:ext uri="{FF2B5EF4-FFF2-40B4-BE49-F238E27FC236}">
                <a16:creationId xmlns:a16="http://schemas.microsoft.com/office/drawing/2014/main" id="{63DE334F-8A04-DEB8-53EF-09F6EB57CAE4}"/>
              </a:ext>
            </a:extLst>
          </p:cNvPr>
          <p:cNvSpPr txBox="1"/>
          <p:nvPr/>
        </p:nvSpPr>
        <p:spPr>
          <a:xfrm>
            <a:off x="1280158" y="2271952"/>
            <a:ext cx="9631684" cy="684803"/>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את המתנה נעניק לרבי בכמה מסלולים:</a:t>
            </a:r>
          </a:p>
        </p:txBody>
      </p:sp>
      <p:grpSp>
        <p:nvGrpSpPr>
          <p:cNvPr id="11" name="קבוצה 10">
            <a:extLst>
              <a:ext uri="{FF2B5EF4-FFF2-40B4-BE49-F238E27FC236}">
                <a16:creationId xmlns:a16="http://schemas.microsoft.com/office/drawing/2014/main" id="{B437371E-D5C2-6C80-4541-03BCEF660321}"/>
              </a:ext>
            </a:extLst>
          </p:cNvPr>
          <p:cNvGrpSpPr/>
          <p:nvPr/>
        </p:nvGrpSpPr>
        <p:grpSpPr>
          <a:xfrm>
            <a:off x="8046718" y="3011745"/>
            <a:ext cx="3429002" cy="2530062"/>
            <a:chOff x="7802878" y="3011328"/>
            <a:chExt cx="3429002" cy="2530062"/>
          </a:xfrm>
        </p:grpSpPr>
        <p:sp>
          <p:nvSpPr>
            <p:cNvPr id="5" name="מלבן 4">
              <a:extLst>
                <a:ext uri="{FF2B5EF4-FFF2-40B4-BE49-F238E27FC236}">
                  <a16:creationId xmlns:a16="http://schemas.microsoft.com/office/drawing/2014/main" id="{592F7BA7-25C2-6F9B-95C6-84AB7209DA02}"/>
                </a:ext>
              </a:extLst>
            </p:cNvPr>
            <p:cNvSpPr/>
            <p:nvPr/>
          </p:nvSpPr>
          <p:spPr>
            <a:xfrm>
              <a:off x="7924798" y="3011328"/>
              <a:ext cx="3185162" cy="2475489"/>
            </a:xfrm>
            <a:prstGeom prst="rect">
              <a:avLst/>
            </a:prstGeom>
            <a:solidFill>
              <a:srgbClr val="BAE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B3C82076-07E2-8559-D8AF-41A4640737F8}"/>
                </a:ext>
              </a:extLst>
            </p:cNvPr>
            <p:cNvSpPr txBox="1"/>
            <p:nvPr/>
          </p:nvSpPr>
          <p:spPr>
            <a:xfrm>
              <a:off x="7802878" y="3149774"/>
              <a:ext cx="3429002" cy="680956"/>
            </a:xfrm>
            <a:prstGeom prst="rect">
              <a:avLst/>
            </a:prstGeom>
            <a:noFill/>
          </p:spPr>
          <p:txBody>
            <a:bodyPr wrap="square" rtlCol="1">
              <a:spAutoFit/>
            </a:bodyPr>
            <a:lstStyle/>
            <a:p>
              <a:pPr algn="ctr">
                <a:lnSpc>
                  <a:spcPts val="4400"/>
                </a:lnSpc>
              </a:pPr>
              <a:r>
                <a:rPr lang="he-IL" sz="4000" dirty="0">
                  <a:solidFill>
                    <a:srgbClr val="4C3A92"/>
                  </a:solidFill>
                  <a:latin typeface="Almoni Tzar ML v5 AAA" panose="00000806000000000000" pitchFamily="50" charset="-79"/>
                  <a:cs typeface="Almoni Tzar ML v5 AAA" panose="00000806000000000000" pitchFamily="50" charset="-79"/>
                </a:rPr>
                <a:t>אותיות בספר התורה</a:t>
              </a:r>
            </a:p>
          </p:txBody>
        </p:sp>
        <p:sp>
          <p:nvSpPr>
            <p:cNvPr id="10" name="תיבת טקסט 9">
              <a:extLst>
                <a:ext uri="{FF2B5EF4-FFF2-40B4-BE49-F238E27FC236}">
                  <a16:creationId xmlns:a16="http://schemas.microsoft.com/office/drawing/2014/main" id="{75E2EA11-8144-55E8-04F8-0D750641F245}"/>
                </a:ext>
              </a:extLst>
            </p:cNvPr>
            <p:cNvSpPr txBox="1"/>
            <p:nvPr/>
          </p:nvSpPr>
          <p:spPr>
            <a:xfrm>
              <a:off x="8122915" y="3728073"/>
              <a:ext cx="2788928" cy="1813317"/>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רישום ילדים רבים</a:t>
              </a:r>
            </a:p>
            <a:p>
              <a:pPr algn="ctr">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לאות בספר התורה</a:t>
              </a:r>
            </a:p>
            <a:p>
              <a:pPr algn="ctr">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של ילדי ישראל</a:t>
              </a:r>
            </a:p>
          </p:txBody>
        </p:sp>
      </p:grpSp>
      <p:grpSp>
        <p:nvGrpSpPr>
          <p:cNvPr id="12" name="קבוצה 11">
            <a:extLst>
              <a:ext uri="{FF2B5EF4-FFF2-40B4-BE49-F238E27FC236}">
                <a16:creationId xmlns:a16="http://schemas.microsoft.com/office/drawing/2014/main" id="{E5B0C0FE-D5C6-C9E8-4576-532B012DC6AA}"/>
              </a:ext>
            </a:extLst>
          </p:cNvPr>
          <p:cNvGrpSpPr/>
          <p:nvPr/>
        </p:nvGrpSpPr>
        <p:grpSpPr>
          <a:xfrm>
            <a:off x="4625334" y="3011745"/>
            <a:ext cx="3429002" cy="2475489"/>
            <a:chOff x="7802878" y="3011328"/>
            <a:chExt cx="3429002" cy="2475489"/>
          </a:xfrm>
        </p:grpSpPr>
        <p:sp>
          <p:nvSpPr>
            <p:cNvPr id="13" name="מלבן 12">
              <a:extLst>
                <a:ext uri="{FF2B5EF4-FFF2-40B4-BE49-F238E27FC236}">
                  <a16:creationId xmlns:a16="http://schemas.microsoft.com/office/drawing/2014/main" id="{9D85AA54-BBAC-7FD0-8DC5-EB494D19B5D5}"/>
                </a:ext>
              </a:extLst>
            </p:cNvPr>
            <p:cNvSpPr/>
            <p:nvPr/>
          </p:nvSpPr>
          <p:spPr>
            <a:xfrm>
              <a:off x="7924798" y="3011328"/>
              <a:ext cx="3185162" cy="2475489"/>
            </a:xfrm>
            <a:prstGeom prst="rect">
              <a:avLst/>
            </a:prstGeom>
            <a:solidFill>
              <a:srgbClr val="BAE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תיבת טקסט 13">
              <a:extLst>
                <a:ext uri="{FF2B5EF4-FFF2-40B4-BE49-F238E27FC236}">
                  <a16:creationId xmlns:a16="http://schemas.microsoft.com/office/drawing/2014/main" id="{E457E871-9556-1B42-D70E-AA9E2BDE4381}"/>
                </a:ext>
              </a:extLst>
            </p:cNvPr>
            <p:cNvSpPr txBox="1"/>
            <p:nvPr/>
          </p:nvSpPr>
          <p:spPr>
            <a:xfrm>
              <a:off x="7802878" y="3149774"/>
              <a:ext cx="3429002" cy="680956"/>
            </a:xfrm>
            <a:prstGeom prst="rect">
              <a:avLst/>
            </a:prstGeom>
            <a:noFill/>
          </p:spPr>
          <p:txBody>
            <a:bodyPr wrap="square" rtlCol="1">
              <a:spAutoFit/>
            </a:bodyPr>
            <a:lstStyle/>
            <a:p>
              <a:pPr algn="ctr">
                <a:lnSpc>
                  <a:spcPts val="4400"/>
                </a:lnSpc>
              </a:pPr>
              <a:r>
                <a:rPr lang="he-IL" sz="4000" dirty="0">
                  <a:solidFill>
                    <a:srgbClr val="4C3A92"/>
                  </a:solidFill>
                  <a:latin typeface="Almoni Tzar ML v5 AAA" panose="00000806000000000000" pitchFamily="50" charset="-79"/>
                  <a:cs typeface="Almoni Tzar ML v5 AAA" panose="00000806000000000000" pitchFamily="50" charset="-79"/>
                </a:rPr>
                <a:t>אותיות תניא</a:t>
              </a:r>
            </a:p>
          </p:txBody>
        </p:sp>
        <p:sp>
          <p:nvSpPr>
            <p:cNvPr id="15" name="תיבת טקסט 14">
              <a:extLst>
                <a:ext uri="{FF2B5EF4-FFF2-40B4-BE49-F238E27FC236}">
                  <a16:creationId xmlns:a16="http://schemas.microsoft.com/office/drawing/2014/main" id="{2DFB643D-987E-33BB-8CC0-04287D390DA4}"/>
                </a:ext>
              </a:extLst>
            </p:cNvPr>
            <p:cNvSpPr txBox="1"/>
            <p:nvPr/>
          </p:nvSpPr>
          <p:spPr>
            <a:xfrm>
              <a:off x="8122915" y="3728073"/>
              <a:ext cx="2788928" cy="1249060"/>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שינון שורות תניא בעל פה</a:t>
              </a:r>
            </a:p>
          </p:txBody>
        </p:sp>
      </p:grpSp>
      <p:grpSp>
        <p:nvGrpSpPr>
          <p:cNvPr id="16" name="קבוצה 15">
            <a:extLst>
              <a:ext uri="{FF2B5EF4-FFF2-40B4-BE49-F238E27FC236}">
                <a16:creationId xmlns:a16="http://schemas.microsoft.com/office/drawing/2014/main" id="{0185AE26-0EED-A462-7D3E-AD3245840775}"/>
              </a:ext>
            </a:extLst>
          </p:cNvPr>
          <p:cNvGrpSpPr/>
          <p:nvPr/>
        </p:nvGrpSpPr>
        <p:grpSpPr>
          <a:xfrm>
            <a:off x="1203950" y="3011745"/>
            <a:ext cx="3429002" cy="2475489"/>
            <a:chOff x="7802878" y="3011328"/>
            <a:chExt cx="3429002" cy="2475489"/>
          </a:xfrm>
        </p:grpSpPr>
        <p:sp>
          <p:nvSpPr>
            <p:cNvPr id="17" name="מלבן 16">
              <a:extLst>
                <a:ext uri="{FF2B5EF4-FFF2-40B4-BE49-F238E27FC236}">
                  <a16:creationId xmlns:a16="http://schemas.microsoft.com/office/drawing/2014/main" id="{49528EB2-FE92-3D56-481F-4D395FF980D0}"/>
                </a:ext>
              </a:extLst>
            </p:cNvPr>
            <p:cNvSpPr/>
            <p:nvPr/>
          </p:nvSpPr>
          <p:spPr>
            <a:xfrm>
              <a:off x="7924798" y="3011328"/>
              <a:ext cx="3185162" cy="2475489"/>
            </a:xfrm>
            <a:prstGeom prst="rect">
              <a:avLst/>
            </a:prstGeom>
            <a:solidFill>
              <a:srgbClr val="BAE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יבת טקסט 17">
              <a:extLst>
                <a:ext uri="{FF2B5EF4-FFF2-40B4-BE49-F238E27FC236}">
                  <a16:creationId xmlns:a16="http://schemas.microsoft.com/office/drawing/2014/main" id="{2C6851DC-CF0A-D059-63CD-BBAF6946263E}"/>
                </a:ext>
              </a:extLst>
            </p:cNvPr>
            <p:cNvSpPr txBox="1"/>
            <p:nvPr/>
          </p:nvSpPr>
          <p:spPr>
            <a:xfrm>
              <a:off x="7802878" y="3149774"/>
              <a:ext cx="3429002" cy="680956"/>
            </a:xfrm>
            <a:prstGeom prst="rect">
              <a:avLst/>
            </a:prstGeom>
            <a:noFill/>
          </p:spPr>
          <p:txBody>
            <a:bodyPr wrap="square" rtlCol="1">
              <a:spAutoFit/>
            </a:bodyPr>
            <a:lstStyle/>
            <a:p>
              <a:pPr algn="ctr">
                <a:lnSpc>
                  <a:spcPts val="4400"/>
                </a:lnSpc>
              </a:pPr>
              <a:r>
                <a:rPr lang="he-IL" sz="4000" dirty="0">
                  <a:solidFill>
                    <a:srgbClr val="4C3A92"/>
                  </a:solidFill>
                  <a:latin typeface="Almoni Tzar ML v5 AAA" panose="00000806000000000000" pitchFamily="50" charset="-79"/>
                  <a:cs typeface="Almoni Tzar ML v5 AAA" panose="00000806000000000000" pitchFamily="50" charset="-79"/>
                </a:rPr>
                <a:t>אותיות משניות</a:t>
              </a:r>
            </a:p>
          </p:txBody>
        </p:sp>
        <p:sp>
          <p:nvSpPr>
            <p:cNvPr id="19" name="תיבת טקסט 18">
              <a:extLst>
                <a:ext uri="{FF2B5EF4-FFF2-40B4-BE49-F238E27FC236}">
                  <a16:creationId xmlns:a16="http://schemas.microsoft.com/office/drawing/2014/main" id="{A566B16A-D18A-0824-FD03-45FD6481F475}"/>
                </a:ext>
              </a:extLst>
            </p:cNvPr>
            <p:cNvSpPr txBox="1"/>
            <p:nvPr/>
          </p:nvSpPr>
          <p:spPr>
            <a:xfrm>
              <a:off x="8122915" y="3728073"/>
              <a:ext cx="2788928" cy="1249060"/>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שינון משניות</a:t>
              </a:r>
            </a:p>
            <a:p>
              <a:pPr algn="ctr">
                <a:lnSpc>
                  <a:spcPts val="4400"/>
                </a:lnSpc>
              </a:pPr>
              <a:r>
                <a:rPr lang="he-IL" sz="4400" dirty="0">
                  <a:solidFill>
                    <a:srgbClr val="4C3A92"/>
                  </a:solidFill>
                  <a:latin typeface="Almoni Tzar ML v5 AAA Light" panose="00000406000000000000" pitchFamily="50" charset="-79"/>
                  <a:cs typeface="Almoni Tzar ML v5 AAA Light" panose="00000406000000000000" pitchFamily="50" charset="-79"/>
                </a:rPr>
                <a:t>בעל פה</a:t>
              </a:r>
            </a:p>
          </p:txBody>
        </p:sp>
      </p:grpSp>
    </p:spTree>
    <p:extLst>
      <p:ext uri="{BB962C8B-B14F-4D97-AF65-F5344CB8AC3E}">
        <p14:creationId xmlns:p14="http://schemas.microsoft.com/office/powerpoint/2010/main" val="1736933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730840"/>
            <a:ext cx="3388179" cy="1514801"/>
          </a:xfrm>
          <a:prstGeom prst="rect">
            <a:avLst/>
          </a:prstGeom>
        </p:spPr>
      </p:pic>
      <p:sp>
        <p:nvSpPr>
          <p:cNvPr id="6" name="תיבת טקסט 5">
            <a:extLst>
              <a:ext uri="{FF2B5EF4-FFF2-40B4-BE49-F238E27FC236}">
                <a16:creationId xmlns:a16="http://schemas.microsoft.com/office/drawing/2014/main" id="{63DE334F-8A04-DEB8-53EF-09F6EB57CAE4}"/>
              </a:ext>
            </a:extLst>
          </p:cNvPr>
          <p:cNvSpPr txBox="1"/>
          <p:nvPr/>
        </p:nvSpPr>
        <p:spPr>
          <a:xfrm>
            <a:off x="1280158" y="2507727"/>
            <a:ext cx="9631684" cy="2941831"/>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במהלך החודשיים בין י' שבט לי"א ניסן,</a:t>
            </a:r>
          </a:p>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התלמידים יוכלו לעקוב באתר ובשלטים מתעדכנים,</a:t>
            </a:r>
          </a:p>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הן אחרי ההתקדמות של המוסד שלהם,</a:t>
            </a:r>
          </a:p>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והן אחרי הגרפים הארציים של צבירת כלל האותיות</a:t>
            </a:r>
          </a:p>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על ידי תלמידי הרשת.</a:t>
            </a:r>
          </a:p>
        </p:txBody>
      </p:sp>
    </p:spTree>
    <p:extLst>
      <p:ext uri="{BB962C8B-B14F-4D97-AF65-F5344CB8AC3E}">
        <p14:creationId xmlns:p14="http://schemas.microsoft.com/office/powerpoint/2010/main" val="2058878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730840"/>
            <a:ext cx="3388179" cy="1514801"/>
          </a:xfrm>
          <a:prstGeom prst="rect">
            <a:avLst/>
          </a:prstGeom>
        </p:spPr>
      </p:pic>
      <p:sp>
        <p:nvSpPr>
          <p:cNvPr id="6" name="תיבת טקסט 5">
            <a:extLst>
              <a:ext uri="{FF2B5EF4-FFF2-40B4-BE49-F238E27FC236}">
                <a16:creationId xmlns:a16="http://schemas.microsoft.com/office/drawing/2014/main" id="{63DE334F-8A04-DEB8-53EF-09F6EB57CAE4}"/>
              </a:ext>
            </a:extLst>
          </p:cNvPr>
          <p:cNvSpPr txBox="1"/>
          <p:nvPr/>
        </p:nvSpPr>
        <p:spPr>
          <a:xfrm>
            <a:off x="1783080" y="2850129"/>
            <a:ext cx="8625840" cy="1813317"/>
          </a:xfrm>
          <a:prstGeom prst="rect">
            <a:avLst/>
          </a:prstGeom>
          <a:noFill/>
        </p:spPr>
        <p:txBody>
          <a:bodyPr wrap="square" rtlCol="1">
            <a:spAutoFit/>
          </a:bodyPr>
          <a:lstStyle/>
          <a:p>
            <a:pPr algn="ctr">
              <a:lnSpc>
                <a:spcPts val="4400"/>
              </a:lnSpc>
            </a:pPr>
            <a:r>
              <a:rPr lang="he-IL" sz="4400" dirty="0">
                <a:solidFill>
                  <a:srgbClr val="4C3A92"/>
                </a:solidFill>
                <a:latin typeface="Almoni Tzar ML v5 AAA Medium" panose="00000606000000000000" pitchFamily="50" charset="-79"/>
                <a:cs typeface="Almoni Tzar ML v5 AAA Medium" panose="00000606000000000000" pitchFamily="50" charset="-79"/>
              </a:rPr>
              <a:t>בהתאם לנושא המבצע, מומלץ לחדש את הניקוד בעזרת כרטיסי האותיות, עם רשימת מילים חדשה ומאתגרת להרכבה בחודשיים אלו.</a:t>
            </a:r>
          </a:p>
        </p:txBody>
      </p:sp>
    </p:spTree>
    <p:extLst>
      <p:ext uri="{BB962C8B-B14F-4D97-AF65-F5344CB8AC3E}">
        <p14:creationId xmlns:p14="http://schemas.microsoft.com/office/powerpoint/2010/main" val="4242374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475879"/>
            <a:ext cx="3388179" cy="1514801"/>
          </a:xfrm>
          <a:prstGeom prst="rect">
            <a:avLst/>
          </a:prstGeom>
        </p:spPr>
      </p:pic>
      <p:graphicFrame>
        <p:nvGraphicFramePr>
          <p:cNvPr id="2" name="טבלה 3">
            <a:extLst>
              <a:ext uri="{FF2B5EF4-FFF2-40B4-BE49-F238E27FC236}">
                <a16:creationId xmlns:a16="http://schemas.microsoft.com/office/drawing/2014/main" id="{90481887-7F34-F4DA-B36F-B29B4EE673E8}"/>
              </a:ext>
            </a:extLst>
          </p:cNvPr>
          <p:cNvGraphicFramePr>
            <a:graphicFrameLocks noGrp="1"/>
          </p:cNvGraphicFramePr>
          <p:nvPr>
            <p:extLst>
              <p:ext uri="{D42A27DB-BD31-4B8C-83A1-F6EECF244321}">
                <p14:modId xmlns:p14="http://schemas.microsoft.com/office/powerpoint/2010/main" val="3321391811"/>
              </p:ext>
            </p:extLst>
          </p:nvPr>
        </p:nvGraphicFramePr>
        <p:xfrm>
          <a:off x="1564784" y="2475976"/>
          <a:ext cx="9062431" cy="2802293"/>
        </p:xfrm>
        <a:graphic>
          <a:graphicData uri="http://schemas.openxmlformats.org/drawingml/2006/table">
            <a:tbl>
              <a:tblPr rtl="1" firstRow="1" bandRow="1">
                <a:tableStyleId>{5C22544A-7EE6-4342-B048-85BDC9FD1C3A}</a:tableStyleId>
              </a:tblPr>
              <a:tblGrid>
                <a:gridCol w="1294633">
                  <a:extLst>
                    <a:ext uri="{9D8B030D-6E8A-4147-A177-3AD203B41FA5}">
                      <a16:colId xmlns:a16="http://schemas.microsoft.com/office/drawing/2014/main" val="1837388129"/>
                    </a:ext>
                  </a:extLst>
                </a:gridCol>
                <a:gridCol w="1294633">
                  <a:extLst>
                    <a:ext uri="{9D8B030D-6E8A-4147-A177-3AD203B41FA5}">
                      <a16:colId xmlns:a16="http://schemas.microsoft.com/office/drawing/2014/main" val="1460691495"/>
                    </a:ext>
                  </a:extLst>
                </a:gridCol>
                <a:gridCol w="1294633">
                  <a:extLst>
                    <a:ext uri="{9D8B030D-6E8A-4147-A177-3AD203B41FA5}">
                      <a16:colId xmlns:a16="http://schemas.microsoft.com/office/drawing/2014/main" val="2162675446"/>
                    </a:ext>
                  </a:extLst>
                </a:gridCol>
                <a:gridCol w="1294633">
                  <a:extLst>
                    <a:ext uri="{9D8B030D-6E8A-4147-A177-3AD203B41FA5}">
                      <a16:colId xmlns:a16="http://schemas.microsoft.com/office/drawing/2014/main" val="3597109885"/>
                    </a:ext>
                  </a:extLst>
                </a:gridCol>
                <a:gridCol w="1294633">
                  <a:extLst>
                    <a:ext uri="{9D8B030D-6E8A-4147-A177-3AD203B41FA5}">
                      <a16:colId xmlns:a16="http://schemas.microsoft.com/office/drawing/2014/main" val="2108854156"/>
                    </a:ext>
                  </a:extLst>
                </a:gridCol>
                <a:gridCol w="1294633">
                  <a:extLst>
                    <a:ext uri="{9D8B030D-6E8A-4147-A177-3AD203B41FA5}">
                      <a16:colId xmlns:a16="http://schemas.microsoft.com/office/drawing/2014/main" val="1838759695"/>
                    </a:ext>
                  </a:extLst>
                </a:gridCol>
                <a:gridCol w="1294633">
                  <a:extLst>
                    <a:ext uri="{9D8B030D-6E8A-4147-A177-3AD203B41FA5}">
                      <a16:colId xmlns:a16="http://schemas.microsoft.com/office/drawing/2014/main" val="3599197054"/>
                    </a:ext>
                  </a:extLst>
                </a:gridCol>
              </a:tblGrid>
              <a:tr h="1301698">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כ"ט טבת</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א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ב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ג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tc>
                  <a:txBody>
                    <a:bodyPr/>
                    <a:lstStyle/>
                    <a:p>
                      <a:pPr algn="ctr" rtl="1"/>
                      <a:r>
                        <a:rPr lang="he-IL" sz="2800" b="1" dirty="0">
                          <a:solidFill>
                            <a:srgbClr val="523995"/>
                          </a:solidFill>
                          <a:latin typeface="Almoni Tzar ML v5 AAA Light" panose="00000406000000000000" pitchFamily="50" charset="-79"/>
                          <a:cs typeface="Almoni Tzar ML v5 AAA Light" panose="00000406000000000000" pitchFamily="50" charset="-79"/>
                        </a:rPr>
                        <a:t>ד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BD0DF"/>
                    </a:solidFill>
                  </a:tcPr>
                </a:tc>
                <a:tc>
                  <a:txBody>
                    <a:bodyPr/>
                    <a:lstStyle/>
                    <a:p>
                      <a:pPr algn="ctr" rtl="1"/>
                      <a:r>
                        <a:rPr lang="he-IL" sz="2800" b="1" dirty="0">
                          <a:solidFill>
                            <a:srgbClr val="523995"/>
                          </a:solidFill>
                          <a:latin typeface="Almoni Tzar ML v5 AAA Light" panose="00000406000000000000" pitchFamily="50" charset="-79"/>
                          <a:cs typeface="Almoni Tzar ML v5 AAA Light" panose="00000406000000000000" pitchFamily="50" charset="-79"/>
                        </a:rPr>
                        <a:t>ה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BD0DF"/>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ו שבט</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extLst>
                  <a:ext uri="{0D108BD9-81ED-4DB2-BD59-A6C34878D82A}">
                    <a16:rowId xmlns:a16="http://schemas.microsoft.com/office/drawing/2014/main" val="38638661"/>
                  </a:ext>
                </a:extLst>
              </a:tr>
              <a:tr h="1500595">
                <a:tc>
                  <a:txBody>
                    <a:bodyPr/>
                    <a:lstStyle/>
                    <a:p>
                      <a:pPr algn="ctr" rtl="1"/>
                      <a:r>
                        <a:rPr lang="he-IL" sz="2800" b="1" dirty="0">
                          <a:solidFill>
                            <a:srgbClr val="523995"/>
                          </a:solidFill>
                          <a:latin typeface="Almoni Tzar ML v5 AAA Light" panose="00000406000000000000" pitchFamily="50" charset="-79"/>
                          <a:cs typeface="Almoni Tzar ML v5 AAA Light" panose="00000406000000000000" pitchFamily="50" charset="-79"/>
                        </a:rPr>
                        <a:t>ז שבט</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algn="ctr" rtl="1"/>
                      <a:r>
                        <a:rPr lang="he-IL" sz="2800" b="1" dirty="0">
                          <a:solidFill>
                            <a:srgbClr val="523995"/>
                          </a:solidFill>
                          <a:latin typeface="Almoni Tzar ML v5 AAA Light" panose="00000406000000000000" pitchFamily="50" charset="-79"/>
                          <a:cs typeface="Almoni Tzar ML v5 AAA Light" panose="00000406000000000000" pitchFamily="50" charset="-79"/>
                        </a:rPr>
                        <a:t>ח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algn="ctr" rtl="1"/>
                      <a:r>
                        <a:rPr lang="he-IL" sz="2800" b="1" dirty="0">
                          <a:solidFill>
                            <a:srgbClr val="523995"/>
                          </a:solidFill>
                          <a:latin typeface="Almoni Tzar ML v5 AAA Light" panose="00000406000000000000" pitchFamily="50" charset="-79"/>
                          <a:cs typeface="Almoni Tzar ML v5 AAA Light" panose="00000406000000000000" pitchFamily="50" charset="-79"/>
                        </a:rPr>
                        <a:t>ט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marL="0" algn="ctr" defTabSz="914400" rtl="1" eaLnBrk="1" latinLnBrk="0" hangingPunct="1"/>
                      <a:r>
                        <a:rPr lang="he-IL" sz="2800" b="1" kern="1200" dirty="0">
                          <a:solidFill>
                            <a:srgbClr val="523995"/>
                          </a:solidFill>
                          <a:latin typeface="Almoni Tzar ML v5 AAA Light" panose="00000406000000000000" pitchFamily="50" charset="-79"/>
                          <a:ea typeface="+mn-ea"/>
                          <a:cs typeface="Almoni Tzar ML v5 AAA Light" panose="00000406000000000000" pitchFamily="50" charset="-79"/>
                        </a:rPr>
                        <a:t>י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יא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י"ב שבט</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tc>
                  <a:txBody>
                    <a:bodyPr/>
                    <a:lstStyle/>
                    <a:p>
                      <a:pPr algn="ctr" rtl="1"/>
                      <a:r>
                        <a:rPr lang="he-IL" sz="2800" b="1" dirty="0">
                          <a:solidFill>
                            <a:schemeClr val="bg1"/>
                          </a:solidFill>
                          <a:latin typeface="Almoni Tzar ML v5 AAA Light" panose="00000406000000000000" pitchFamily="50" charset="-79"/>
                          <a:cs typeface="Almoni Tzar ML v5 AAA Light" panose="00000406000000000000" pitchFamily="50" charset="-79"/>
                        </a:rPr>
                        <a:t>י"ג שבט</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extLst>
                  <a:ext uri="{0D108BD9-81ED-4DB2-BD59-A6C34878D82A}">
                    <a16:rowId xmlns:a16="http://schemas.microsoft.com/office/drawing/2014/main" val="2970462515"/>
                  </a:ext>
                </a:extLst>
              </a:tr>
            </a:tbl>
          </a:graphicData>
        </a:graphic>
      </p:graphicFrame>
      <p:sp>
        <p:nvSpPr>
          <p:cNvPr id="8" name="תיבת טקסט 7">
            <a:extLst>
              <a:ext uri="{FF2B5EF4-FFF2-40B4-BE49-F238E27FC236}">
                <a16:creationId xmlns:a16="http://schemas.microsoft.com/office/drawing/2014/main" id="{B1419125-2E2B-5C21-47D2-CD37645FC0D8}"/>
              </a:ext>
            </a:extLst>
          </p:cNvPr>
          <p:cNvSpPr txBox="1"/>
          <p:nvPr/>
        </p:nvSpPr>
        <p:spPr>
          <a:xfrm>
            <a:off x="4183149" y="2935291"/>
            <a:ext cx="1234647" cy="838050"/>
          </a:xfrm>
          <a:prstGeom prst="rect">
            <a:avLst/>
          </a:prstGeom>
          <a:noFill/>
        </p:spPr>
        <p:txBody>
          <a:bodyPr wrap="square" rtlCol="1">
            <a:spAutoFit/>
          </a:bodyPr>
          <a:lstStyle/>
          <a:p>
            <a:pPr algn="ctr">
              <a:lnSpc>
                <a:spcPts val="1700"/>
              </a:lnSpc>
              <a:spcAft>
                <a:spcPts val="600"/>
              </a:spcAft>
            </a:pPr>
            <a:r>
              <a:rPr lang="he-IL" b="1" dirty="0">
                <a:solidFill>
                  <a:srgbClr val="513894"/>
                </a:solidFill>
                <a:latin typeface="Almoni Tzar ML v5 AAA Light" panose="00000406000000000000" pitchFamily="50" charset="-79"/>
                <a:cs typeface="Almoni Tzar ML v5 AAA Light" panose="00000406000000000000" pitchFamily="50" charset="-79"/>
              </a:rPr>
              <a:t>פעילות פתיחה +</a:t>
            </a:r>
          </a:p>
          <a:p>
            <a:pPr algn="ctr">
              <a:lnSpc>
                <a:spcPts val="1700"/>
              </a:lnSpc>
            </a:pPr>
            <a:r>
              <a:rPr lang="he-IL" b="1" dirty="0">
                <a:solidFill>
                  <a:srgbClr val="513894"/>
                </a:solidFill>
                <a:latin typeface="Almoni Tzar ML v5 AAA Light" panose="00000406000000000000" pitchFamily="50" charset="-79"/>
                <a:cs typeface="Almoni Tzar ML v5 AAA Light" panose="00000406000000000000" pitchFamily="50" charset="-79"/>
              </a:rPr>
              <a:t>לימוד כיתתי יומי</a:t>
            </a:r>
          </a:p>
          <a:p>
            <a:pPr algn="ctr">
              <a:lnSpc>
                <a:spcPts val="1700"/>
              </a:lnSpc>
            </a:pPr>
            <a:r>
              <a:rPr lang="he-IL" i="1" dirty="0">
                <a:solidFill>
                  <a:srgbClr val="513894"/>
                </a:solidFill>
                <a:latin typeface="Almoni Tzar ML v5 AAA Light" panose="00000406000000000000" pitchFamily="50" charset="-79"/>
                <a:cs typeface="Almoni Tzar ML v5 AAA Light" panose="00000406000000000000" pitchFamily="50" charset="-79"/>
              </a:rPr>
              <a:t>אחדות ע"י התורה</a:t>
            </a:r>
          </a:p>
        </p:txBody>
      </p:sp>
      <p:sp>
        <p:nvSpPr>
          <p:cNvPr id="12" name="תיבת טקסט 11">
            <a:extLst>
              <a:ext uri="{FF2B5EF4-FFF2-40B4-BE49-F238E27FC236}">
                <a16:creationId xmlns:a16="http://schemas.microsoft.com/office/drawing/2014/main" id="{CE80FE6A-395D-B9BE-6714-B3CE14BFD484}"/>
              </a:ext>
            </a:extLst>
          </p:cNvPr>
          <p:cNvSpPr txBox="1"/>
          <p:nvPr/>
        </p:nvSpPr>
        <p:spPr>
          <a:xfrm>
            <a:off x="9360273" y="2093130"/>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ראשון</a:t>
            </a:r>
          </a:p>
        </p:txBody>
      </p:sp>
      <p:sp>
        <p:nvSpPr>
          <p:cNvPr id="13" name="תיבת טקסט 12">
            <a:extLst>
              <a:ext uri="{FF2B5EF4-FFF2-40B4-BE49-F238E27FC236}">
                <a16:creationId xmlns:a16="http://schemas.microsoft.com/office/drawing/2014/main" id="{84BEFF48-2333-C2BB-0640-33DE93C98CC3}"/>
              </a:ext>
            </a:extLst>
          </p:cNvPr>
          <p:cNvSpPr txBox="1"/>
          <p:nvPr/>
        </p:nvSpPr>
        <p:spPr>
          <a:xfrm>
            <a:off x="8065236" y="2093129"/>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שני</a:t>
            </a:r>
          </a:p>
        </p:txBody>
      </p:sp>
      <p:sp>
        <p:nvSpPr>
          <p:cNvPr id="14" name="תיבת טקסט 13">
            <a:extLst>
              <a:ext uri="{FF2B5EF4-FFF2-40B4-BE49-F238E27FC236}">
                <a16:creationId xmlns:a16="http://schemas.microsoft.com/office/drawing/2014/main" id="{0A7B8333-9986-47B2-D276-31D5AAD2F4B6}"/>
              </a:ext>
            </a:extLst>
          </p:cNvPr>
          <p:cNvSpPr txBox="1"/>
          <p:nvPr/>
        </p:nvSpPr>
        <p:spPr>
          <a:xfrm>
            <a:off x="6770199" y="2093128"/>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שלישי</a:t>
            </a:r>
          </a:p>
        </p:txBody>
      </p:sp>
      <p:sp>
        <p:nvSpPr>
          <p:cNvPr id="15" name="תיבת טקסט 14">
            <a:extLst>
              <a:ext uri="{FF2B5EF4-FFF2-40B4-BE49-F238E27FC236}">
                <a16:creationId xmlns:a16="http://schemas.microsoft.com/office/drawing/2014/main" id="{F0EF7192-ACA2-01CD-4383-84E4A373463E}"/>
              </a:ext>
            </a:extLst>
          </p:cNvPr>
          <p:cNvSpPr txBox="1"/>
          <p:nvPr/>
        </p:nvSpPr>
        <p:spPr>
          <a:xfrm>
            <a:off x="5475162" y="2093127"/>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רביעי</a:t>
            </a:r>
          </a:p>
        </p:txBody>
      </p:sp>
      <p:sp>
        <p:nvSpPr>
          <p:cNvPr id="16" name="תיבת טקסט 15">
            <a:extLst>
              <a:ext uri="{FF2B5EF4-FFF2-40B4-BE49-F238E27FC236}">
                <a16:creationId xmlns:a16="http://schemas.microsoft.com/office/drawing/2014/main" id="{8E2396B4-125E-C22B-8D85-711065DCCEE8}"/>
              </a:ext>
            </a:extLst>
          </p:cNvPr>
          <p:cNvSpPr txBox="1"/>
          <p:nvPr/>
        </p:nvSpPr>
        <p:spPr>
          <a:xfrm>
            <a:off x="4180125" y="2093126"/>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חמישי</a:t>
            </a:r>
          </a:p>
        </p:txBody>
      </p:sp>
      <p:sp>
        <p:nvSpPr>
          <p:cNvPr id="17" name="תיבת טקסט 16">
            <a:extLst>
              <a:ext uri="{FF2B5EF4-FFF2-40B4-BE49-F238E27FC236}">
                <a16:creationId xmlns:a16="http://schemas.microsoft.com/office/drawing/2014/main" id="{C9B43A2A-52F2-1751-A05C-276641BDC8FD}"/>
              </a:ext>
            </a:extLst>
          </p:cNvPr>
          <p:cNvSpPr txBox="1"/>
          <p:nvPr/>
        </p:nvSpPr>
        <p:spPr>
          <a:xfrm>
            <a:off x="2885088" y="2093125"/>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שישי</a:t>
            </a:r>
          </a:p>
        </p:txBody>
      </p:sp>
      <p:sp>
        <p:nvSpPr>
          <p:cNvPr id="18" name="תיבת טקסט 17">
            <a:extLst>
              <a:ext uri="{FF2B5EF4-FFF2-40B4-BE49-F238E27FC236}">
                <a16:creationId xmlns:a16="http://schemas.microsoft.com/office/drawing/2014/main" id="{6FFEC23B-7F97-F9CC-DA7B-6247FFB0B53B}"/>
              </a:ext>
            </a:extLst>
          </p:cNvPr>
          <p:cNvSpPr txBox="1"/>
          <p:nvPr/>
        </p:nvSpPr>
        <p:spPr>
          <a:xfrm>
            <a:off x="1590051" y="2093124"/>
            <a:ext cx="1237671" cy="400110"/>
          </a:xfrm>
          <a:prstGeom prst="rect">
            <a:avLst/>
          </a:prstGeom>
          <a:noFill/>
        </p:spPr>
        <p:txBody>
          <a:bodyPr wrap="square" rtlCol="1">
            <a:spAutoFit/>
          </a:bodyPr>
          <a:lstStyle/>
          <a:p>
            <a:pPr algn="ctr"/>
            <a:r>
              <a:rPr lang="he-IL" sz="2000" dirty="0">
                <a:solidFill>
                  <a:srgbClr val="523995"/>
                </a:solidFill>
                <a:latin typeface="Almoni Tzar ML v5 AAA Light" panose="00000406000000000000" pitchFamily="50" charset="-79"/>
                <a:cs typeface="Almoni Tzar ML v5 AAA Light" panose="00000406000000000000" pitchFamily="50" charset="-79"/>
              </a:rPr>
              <a:t>שבת קודש</a:t>
            </a:r>
          </a:p>
        </p:txBody>
      </p:sp>
      <p:sp>
        <p:nvSpPr>
          <p:cNvPr id="22" name="תיבת טקסט 21">
            <a:extLst>
              <a:ext uri="{FF2B5EF4-FFF2-40B4-BE49-F238E27FC236}">
                <a16:creationId xmlns:a16="http://schemas.microsoft.com/office/drawing/2014/main" id="{664473BA-8484-6465-A6A2-F145632EF8EE}"/>
              </a:ext>
            </a:extLst>
          </p:cNvPr>
          <p:cNvSpPr txBox="1"/>
          <p:nvPr/>
        </p:nvSpPr>
        <p:spPr>
          <a:xfrm>
            <a:off x="2885088" y="3082767"/>
            <a:ext cx="1234647" cy="543097"/>
          </a:xfrm>
          <a:prstGeom prst="rect">
            <a:avLst/>
          </a:prstGeom>
          <a:noFill/>
        </p:spPr>
        <p:txBody>
          <a:bodyPr wrap="square" rtlCol="1">
            <a:spAutoFit/>
          </a:bodyPr>
          <a:lstStyle/>
          <a:p>
            <a:pPr algn="ctr">
              <a:lnSpc>
                <a:spcPts val="1700"/>
              </a:lnSpc>
            </a:pPr>
            <a:r>
              <a:rPr lang="he-IL" b="1" dirty="0">
                <a:solidFill>
                  <a:srgbClr val="513894"/>
                </a:solidFill>
                <a:latin typeface="Almoni Tzar ML v5 AAA Light" panose="00000406000000000000" pitchFamily="50" charset="-79"/>
                <a:cs typeface="Almoni Tzar ML v5 AAA Light" panose="00000406000000000000" pitchFamily="50" charset="-79"/>
              </a:rPr>
              <a:t>לימוד כיתתי יומי</a:t>
            </a:r>
          </a:p>
          <a:p>
            <a:pPr algn="ctr">
              <a:lnSpc>
                <a:spcPts val="1700"/>
              </a:lnSpc>
            </a:pPr>
            <a:r>
              <a:rPr lang="he-IL" i="1" dirty="0">
                <a:solidFill>
                  <a:srgbClr val="513894"/>
                </a:solidFill>
                <a:latin typeface="Almoni Tzar ML v5 AAA Light" panose="00000406000000000000" pitchFamily="50" charset="-79"/>
                <a:cs typeface="Almoni Tzar ML v5 AAA Light" panose="00000406000000000000" pitchFamily="50" charset="-79"/>
              </a:rPr>
              <a:t>כוח האחדות</a:t>
            </a:r>
          </a:p>
        </p:txBody>
      </p:sp>
      <p:sp>
        <p:nvSpPr>
          <p:cNvPr id="23" name="תיבת טקסט 22">
            <a:extLst>
              <a:ext uri="{FF2B5EF4-FFF2-40B4-BE49-F238E27FC236}">
                <a16:creationId xmlns:a16="http://schemas.microsoft.com/office/drawing/2014/main" id="{24692322-120E-9F55-2E5F-DDCEB659A88D}"/>
              </a:ext>
            </a:extLst>
          </p:cNvPr>
          <p:cNvSpPr txBox="1"/>
          <p:nvPr/>
        </p:nvSpPr>
        <p:spPr>
          <a:xfrm>
            <a:off x="9368639" y="4304156"/>
            <a:ext cx="1234647" cy="543097"/>
          </a:xfrm>
          <a:prstGeom prst="rect">
            <a:avLst/>
          </a:prstGeom>
          <a:noFill/>
        </p:spPr>
        <p:txBody>
          <a:bodyPr wrap="square" rtlCol="1">
            <a:spAutoFit/>
          </a:bodyPr>
          <a:lstStyle/>
          <a:p>
            <a:pPr algn="ctr">
              <a:lnSpc>
                <a:spcPts val="1700"/>
              </a:lnSpc>
            </a:pPr>
            <a:r>
              <a:rPr lang="he-IL" b="1" dirty="0">
                <a:solidFill>
                  <a:srgbClr val="513894"/>
                </a:solidFill>
                <a:latin typeface="Almoni Tzar ML v5 AAA Light" panose="00000406000000000000" pitchFamily="50" charset="-79"/>
                <a:cs typeface="Almoni Tzar ML v5 AAA Light" panose="00000406000000000000" pitchFamily="50" charset="-79"/>
              </a:rPr>
              <a:t>לימוד כיתתי יומי</a:t>
            </a:r>
          </a:p>
          <a:p>
            <a:pPr algn="ctr">
              <a:lnSpc>
                <a:spcPts val="1700"/>
              </a:lnSpc>
            </a:pPr>
            <a:r>
              <a:rPr lang="he-IL" i="1" dirty="0">
                <a:solidFill>
                  <a:srgbClr val="513894"/>
                </a:solidFill>
                <a:latin typeface="Almoni Tzar ML v5 AAA Light" panose="00000406000000000000" pitchFamily="50" charset="-79"/>
                <a:cs typeface="Almoni Tzar ML v5 AAA Light" panose="00000406000000000000" pitchFamily="50" charset="-79"/>
              </a:rPr>
              <a:t>הברכה שבאחדות</a:t>
            </a:r>
          </a:p>
        </p:txBody>
      </p:sp>
      <p:sp>
        <p:nvSpPr>
          <p:cNvPr id="24" name="תיבת טקסט 23">
            <a:extLst>
              <a:ext uri="{FF2B5EF4-FFF2-40B4-BE49-F238E27FC236}">
                <a16:creationId xmlns:a16="http://schemas.microsoft.com/office/drawing/2014/main" id="{711582A9-9295-C9D6-6362-3B5BE59B9D87}"/>
              </a:ext>
            </a:extLst>
          </p:cNvPr>
          <p:cNvSpPr txBox="1"/>
          <p:nvPr/>
        </p:nvSpPr>
        <p:spPr>
          <a:xfrm>
            <a:off x="8065236" y="4304156"/>
            <a:ext cx="1234647" cy="761106"/>
          </a:xfrm>
          <a:prstGeom prst="rect">
            <a:avLst/>
          </a:prstGeom>
          <a:noFill/>
        </p:spPr>
        <p:txBody>
          <a:bodyPr wrap="square" rtlCol="1">
            <a:spAutoFit/>
          </a:bodyPr>
          <a:lstStyle/>
          <a:p>
            <a:pPr algn="ctr">
              <a:lnSpc>
                <a:spcPts val="1700"/>
              </a:lnSpc>
            </a:pPr>
            <a:r>
              <a:rPr lang="he-IL" b="1" dirty="0">
                <a:solidFill>
                  <a:srgbClr val="513894"/>
                </a:solidFill>
                <a:latin typeface="Almoni Tzar ML v5 AAA Light" panose="00000406000000000000" pitchFamily="50" charset="-79"/>
                <a:cs typeface="Almoni Tzar ML v5 AAA Light" panose="00000406000000000000" pitchFamily="50" charset="-79"/>
              </a:rPr>
              <a:t>לימוד כיתתי יומי</a:t>
            </a:r>
          </a:p>
          <a:p>
            <a:pPr algn="ctr">
              <a:lnSpc>
                <a:spcPts val="1700"/>
              </a:lnSpc>
            </a:pPr>
            <a:r>
              <a:rPr lang="he-IL" i="1" dirty="0">
                <a:solidFill>
                  <a:srgbClr val="513894"/>
                </a:solidFill>
                <a:latin typeface="Almoni Tzar ML v5 AAA Light" panose="00000406000000000000" pitchFamily="50" charset="-79"/>
                <a:cs typeface="Almoni Tzar ML v5 AAA Light" panose="00000406000000000000" pitchFamily="50" charset="-79"/>
              </a:rPr>
              <a:t>אחדות – הדרך לגאולה</a:t>
            </a:r>
          </a:p>
        </p:txBody>
      </p:sp>
      <p:sp>
        <p:nvSpPr>
          <p:cNvPr id="25" name="תיבת טקסט 24">
            <a:extLst>
              <a:ext uri="{FF2B5EF4-FFF2-40B4-BE49-F238E27FC236}">
                <a16:creationId xmlns:a16="http://schemas.microsoft.com/office/drawing/2014/main" id="{1E64D9FF-6D0E-2666-F62D-2E96874A5D9B}"/>
              </a:ext>
            </a:extLst>
          </p:cNvPr>
          <p:cNvSpPr txBox="1"/>
          <p:nvPr/>
        </p:nvSpPr>
        <p:spPr>
          <a:xfrm>
            <a:off x="6761833" y="4304156"/>
            <a:ext cx="1234647" cy="761106"/>
          </a:xfrm>
          <a:prstGeom prst="rect">
            <a:avLst/>
          </a:prstGeom>
          <a:noFill/>
        </p:spPr>
        <p:txBody>
          <a:bodyPr wrap="square" rtlCol="1">
            <a:spAutoFit/>
          </a:bodyPr>
          <a:lstStyle/>
          <a:p>
            <a:pPr algn="ctr">
              <a:lnSpc>
                <a:spcPts val="1700"/>
              </a:lnSpc>
            </a:pPr>
            <a:r>
              <a:rPr lang="he-IL" b="1" dirty="0">
                <a:solidFill>
                  <a:srgbClr val="513894"/>
                </a:solidFill>
                <a:latin typeface="Almoni Tzar ML v5 AAA Light" panose="00000406000000000000" pitchFamily="50" charset="-79"/>
                <a:cs typeface="Almoni Tzar ML v5 AAA Light" panose="00000406000000000000" pitchFamily="50" charset="-79"/>
              </a:rPr>
              <a:t>לימוד כיתתי יומי</a:t>
            </a:r>
          </a:p>
          <a:p>
            <a:pPr algn="ctr">
              <a:lnSpc>
                <a:spcPts val="1700"/>
              </a:lnSpc>
            </a:pPr>
            <a:r>
              <a:rPr lang="he-IL" i="1" dirty="0">
                <a:solidFill>
                  <a:srgbClr val="513894"/>
                </a:solidFill>
                <a:latin typeface="Almoni Tzar ML v5 AAA Light" panose="00000406000000000000" pitchFamily="50" charset="-79"/>
                <a:cs typeface="Almoni Tzar ML v5 AAA Light" panose="00000406000000000000" pitchFamily="50" charset="-79"/>
              </a:rPr>
              <a:t>נשיא הדור מאחד את העם</a:t>
            </a:r>
          </a:p>
        </p:txBody>
      </p:sp>
      <p:sp>
        <p:nvSpPr>
          <p:cNvPr id="26" name="תיבת טקסט 25">
            <a:extLst>
              <a:ext uri="{FF2B5EF4-FFF2-40B4-BE49-F238E27FC236}">
                <a16:creationId xmlns:a16="http://schemas.microsoft.com/office/drawing/2014/main" id="{58FA7526-48ED-75ED-8434-A548E874E08C}"/>
              </a:ext>
            </a:extLst>
          </p:cNvPr>
          <p:cNvSpPr txBox="1"/>
          <p:nvPr/>
        </p:nvSpPr>
        <p:spPr>
          <a:xfrm>
            <a:off x="5399324" y="4147763"/>
            <a:ext cx="1389347" cy="1197123"/>
          </a:xfrm>
          <a:prstGeom prst="rect">
            <a:avLst/>
          </a:prstGeom>
          <a:noFill/>
        </p:spPr>
        <p:txBody>
          <a:bodyPr wrap="square" rtlCol="1">
            <a:spAutoFit/>
          </a:bodyPr>
          <a:lstStyle/>
          <a:p>
            <a:pPr marL="108000" indent="-108000">
              <a:lnSpc>
                <a:spcPts val="1700"/>
              </a:lnSpc>
              <a:buFont typeface="Arial" panose="020B0604020202020204" pitchFamily="34" charset="0"/>
              <a:buChar char="•"/>
            </a:pPr>
            <a:r>
              <a:rPr lang="he-IL" sz="1700" b="1" dirty="0">
                <a:solidFill>
                  <a:srgbClr val="513894"/>
                </a:solidFill>
                <a:latin typeface="Almoni Tzar ML v5 AAA Light" panose="00000406000000000000" pitchFamily="50" charset="-79"/>
                <a:cs typeface="Almoni Tzar ML v5 AAA Light" panose="00000406000000000000" pitchFamily="50" charset="-79"/>
              </a:rPr>
              <a:t>תחנות התקשרות</a:t>
            </a:r>
          </a:p>
          <a:p>
            <a:pPr marL="108000" indent="-108000">
              <a:lnSpc>
                <a:spcPts val="1700"/>
              </a:lnSpc>
              <a:buFont typeface="Arial" panose="020B0604020202020204" pitchFamily="34" charset="0"/>
              <a:buChar char="•"/>
            </a:pPr>
            <a:r>
              <a:rPr lang="he-IL" sz="1700" b="1" dirty="0">
                <a:solidFill>
                  <a:srgbClr val="513894"/>
                </a:solidFill>
                <a:latin typeface="Almoni Tzar ML v5 AAA Light" panose="00000406000000000000" pitchFamily="50" charset="-79"/>
                <a:cs typeface="Almoni Tzar ML v5 AAA Light" panose="00000406000000000000" pitchFamily="50" charset="-79"/>
              </a:rPr>
              <a:t>פתיחת מבצע המשך – מתנה לרבי</a:t>
            </a:r>
          </a:p>
          <a:p>
            <a:pPr marL="108000" indent="-108000">
              <a:lnSpc>
                <a:spcPts val="1700"/>
              </a:lnSpc>
              <a:buFont typeface="Arial" panose="020B0604020202020204" pitchFamily="34" charset="0"/>
              <a:buChar char="•"/>
            </a:pPr>
            <a:r>
              <a:rPr lang="he-IL" sz="1700" b="1" dirty="0">
                <a:solidFill>
                  <a:srgbClr val="513894"/>
                </a:solidFill>
                <a:latin typeface="Almoni Tzar ML v5 AAA Light" panose="00000406000000000000" pitchFamily="50" charset="-79"/>
                <a:cs typeface="Almoni Tzar ML v5 AAA Light" panose="00000406000000000000" pitchFamily="50" charset="-79"/>
              </a:rPr>
              <a:t>ערכת התוועדות + שי לבית</a:t>
            </a:r>
          </a:p>
        </p:txBody>
      </p:sp>
      <p:sp>
        <p:nvSpPr>
          <p:cNvPr id="27" name="תיבת טקסט 26">
            <a:extLst>
              <a:ext uri="{FF2B5EF4-FFF2-40B4-BE49-F238E27FC236}">
                <a16:creationId xmlns:a16="http://schemas.microsoft.com/office/drawing/2014/main" id="{3D23C96F-5F4F-AD4A-3308-EEE913674095}"/>
              </a:ext>
            </a:extLst>
          </p:cNvPr>
          <p:cNvSpPr txBox="1"/>
          <p:nvPr/>
        </p:nvSpPr>
        <p:spPr>
          <a:xfrm>
            <a:off x="2743197" y="5279179"/>
            <a:ext cx="7957906" cy="1246495"/>
          </a:xfrm>
          <a:prstGeom prst="rect">
            <a:avLst/>
          </a:prstGeom>
          <a:noFill/>
        </p:spPr>
        <p:txBody>
          <a:bodyPr wrap="square" rtlCol="1">
            <a:spAutoFit/>
          </a:bodyPr>
          <a:lstStyle/>
          <a:p>
            <a:pPr>
              <a:lnSpc>
                <a:spcPts val="3000"/>
              </a:lnSpc>
            </a:pPr>
            <a:r>
              <a:rPr lang="he-IL" sz="2400" u="sng" dirty="0">
                <a:solidFill>
                  <a:srgbClr val="4C3A92"/>
                </a:solidFill>
                <a:latin typeface="Almoni Tzar ML v5 AAA Medium" panose="00000606000000000000" pitchFamily="50" charset="-79"/>
                <a:cs typeface="Almoni Tzar ML v5 AAA Medium" panose="00000606000000000000" pitchFamily="50" charset="-79"/>
              </a:rPr>
              <a:t>במשך כל השבוע:</a:t>
            </a:r>
          </a:p>
          <a:p>
            <a:pPr>
              <a:lnSpc>
                <a:spcPts val="3000"/>
              </a:lnSpc>
            </a:pPr>
            <a:r>
              <a:rPr lang="he-IL" sz="2400" dirty="0">
                <a:solidFill>
                  <a:srgbClr val="4C3A92"/>
                </a:solidFill>
                <a:latin typeface="Almoni Tzar ML v5 AAA Medium" panose="00000606000000000000" pitchFamily="50" charset="-79"/>
                <a:cs typeface="Almoni Tzar ML v5 AAA Medium" panose="00000606000000000000" pitchFamily="50" charset="-79"/>
              </a:rPr>
              <a:t>כנסי י' שבט – ממלכת הקהל - בכפר חב"ד  |  שינון מאמר באתי לגני  |  משימות אחדות לביצוע  |  צביעת הקודים היומיים בגיליון הגדול | צבירת כרטיסי אותיות והרכבת מילים</a:t>
            </a:r>
          </a:p>
        </p:txBody>
      </p:sp>
    </p:spTree>
    <p:extLst>
      <p:ext uri="{BB962C8B-B14F-4D97-AF65-F5344CB8AC3E}">
        <p14:creationId xmlns:p14="http://schemas.microsoft.com/office/powerpoint/2010/main" val="373553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04D0794-21B1-E622-38B5-7B312294A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תיבת טקסט 3">
            <a:extLst>
              <a:ext uri="{FF2B5EF4-FFF2-40B4-BE49-F238E27FC236}">
                <a16:creationId xmlns:a16="http://schemas.microsoft.com/office/drawing/2014/main" id="{898591F7-AA25-B90C-CC42-E5D6A439E41A}"/>
              </a:ext>
            </a:extLst>
          </p:cNvPr>
          <p:cNvSpPr txBox="1"/>
          <p:nvPr/>
        </p:nvSpPr>
        <p:spPr>
          <a:xfrm>
            <a:off x="11292077" y="106925"/>
            <a:ext cx="774700" cy="461665"/>
          </a:xfrm>
          <a:prstGeom prst="rect">
            <a:avLst/>
          </a:prstGeom>
          <a:noFill/>
        </p:spPr>
        <p:txBody>
          <a:bodyPr wrap="square" rtlCol="1">
            <a:spAutoFit/>
          </a:bodyPr>
          <a:lstStyle/>
          <a:p>
            <a:r>
              <a:rPr lang="he-IL" sz="2400" b="1" dirty="0">
                <a:solidFill>
                  <a:srgbClr val="4C3A92"/>
                </a:solidFill>
                <a:latin typeface="Almoni Tzar ML v5 AAA Light" panose="00000406000000000000" pitchFamily="50" charset="-79"/>
                <a:cs typeface="Almoni Tzar ML v5 AAA Light" panose="00000406000000000000" pitchFamily="50" charset="-79"/>
              </a:rPr>
              <a:t>ב"ה</a:t>
            </a:r>
          </a:p>
        </p:txBody>
      </p:sp>
    </p:spTree>
    <p:extLst>
      <p:ext uri="{BB962C8B-B14F-4D97-AF65-F5344CB8AC3E}">
        <p14:creationId xmlns:p14="http://schemas.microsoft.com/office/powerpoint/2010/main" val="48692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10" y="730840"/>
            <a:ext cx="3388179" cy="1514801"/>
          </a:xfrm>
          <a:prstGeom prst="rect">
            <a:avLst/>
          </a:prstGeom>
        </p:spPr>
      </p:pic>
      <p:sp>
        <p:nvSpPr>
          <p:cNvPr id="5" name="תיבת טקסט 4">
            <a:extLst>
              <a:ext uri="{FF2B5EF4-FFF2-40B4-BE49-F238E27FC236}">
                <a16:creationId xmlns:a16="http://schemas.microsoft.com/office/drawing/2014/main" id="{572D1A1A-74B0-6288-D486-5533261884FA}"/>
              </a:ext>
            </a:extLst>
          </p:cNvPr>
          <p:cNvSpPr txBox="1"/>
          <p:nvPr/>
        </p:nvSpPr>
        <p:spPr>
          <a:xfrm>
            <a:off x="1050965" y="2461252"/>
            <a:ext cx="10090070" cy="3636893"/>
          </a:xfrm>
          <a:prstGeom prst="rect">
            <a:avLst/>
          </a:prstGeom>
          <a:noFill/>
        </p:spPr>
        <p:txBody>
          <a:bodyPr wrap="square" rtlCol="1">
            <a:spAutoFit/>
          </a:bodyPr>
          <a:lstStyle/>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מצוות הקהל מיוחדת בכך שהיא מאחדת את כל עם ישראל - אנשים, נשים וטף. </a:t>
            </a:r>
          </a:p>
          <a:p>
            <a:pPr algn="ctr">
              <a:lnSpc>
                <a:spcPts val="4400"/>
              </a:lnSpc>
              <a:spcAft>
                <a:spcPts val="600"/>
              </a:spcAft>
            </a:pPr>
            <a:r>
              <a:rPr lang="he-IL" sz="3800" b="1" dirty="0">
                <a:solidFill>
                  <a:srgbClr val="4C3A92"/>
                </a:solidFill>
                <a:latin typeface="Almoni Tzar ML v5 AAA Light" panose="00000406000000000000" pitchFamily="50" charset="-79"/>
                <a:cs typeface="Almoni Tzar ML v5 AAA Light" panose="00000406000000000000" pitchFamily="50" charset="-79"/>
              </a:rPr>
              <a:t>האחדות ביהדות היא ערך מרכזי ומהווה אמצעי וגם מטרה.</a:t>
            </a:r>
          </a:p>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 על ידי אחדות ניתן להשיג השפעה אלוקית מיוחדת,</a:t>
            </a:r>
          </a:p>
          <a:p>
            <a:pPr algn="ctr">
              <a:lnSpc>
                <a:spcPts val="4400"/>
              </a:lnSpc>
              <a:spcAft>
                <a:spcPts val="600"/>
              </a:spcAft>
            </a:pPr>
            <a:r>
              <a:rPr lang="he-IL" sz="3800" b="1" dirty="0">
                <a:solidFill>
                  <a:srgbClr val="4C3A92"/>
                </a:solidFill>
                <a:latin typeface="Almoni Tzar ML v5 AAA Light" panose="00000406000000000000" pitchFamily="50" charset="-79"/>
                <a:cs typeface="Almoni Tzar ML v5 AAA Light" panose="00000406000000000000" pitchFamily="50" charset="-79"/>
              </a:rPr>
              <a:t>כפי שהיה ערב מתן תורה, "כאיש אחד בלב אחד",</a:t>
            </a:r>
          </a:p>
          <a:p>
            <a:pPr algn="ctr">
              <a:lnSpc>
                <a:spcPts val="4400"/>
              </a:lnSpc>
            </a:pPr>
            <a:r>
              <a:rPr lang="he-IL" sz="3800" b="1" dirty="0">
                <a:solidFill>
                  <a:srgbClr val="4C3A92"/>
                </a:solidFill>
                <a:latin typeface="Almoni Tzar ML v5 AAA Medium" panose="00000606000000000000" pitchFamily="50" charset="-79"/>
                <a:cs typeface="Almoni Tzar ML v5 AAA Medium" panose="00000606000000000000" pitchFamily="50" charset="-79"/>
              </a:rPr>
              <a:t>יחד עם זאת, האחדות היא גם ערך נעלה בפני עצמו,</a:t>
            </a:r>
          </a:p>
          <a:p>
            <a:pPr algn="ctr">
              <a:lnSpc>
                <a:spcPts val="4400"/>
              </a:lnSpc>
              <a:spcAft>
                <a:spcPts val="600"/>
              </a:spcAft>
            </a:pPr>
            <a:r>
              <a:rPr lang="he-IL" sz="3800" b="1" dirty="0">
                <a:solidFill>
                  <a:srgbClr val="4C3A92"/>
                </a:solidFill>
                <a:latin typeface="Almoni Tzar ML v5 AAA Medium" panose="00000606000000000000" pitchFamily="50" charset="-79"/>
                <a:cs typeface="Almoni Tzar ML v5 AAA Medium" panose="00000606000000000000" pitchFamily="50" charset="-79"/>
              </a:rPr>
              <a:t>משום שאחדות בני ישראל גורמת נחת רוח לבורא.</a:t>
            </a:r>
          </a:p>
        </p:txBody>
      </p:sp>
    </p:spTree>
    <p:extLst>
      <p:ext uri="{BB962C8B-B14F-4D97-AF65-F5344CB8AC3E}">
        <p14:creationId xmlns:p14="http://schemas.microsoft.com/office/powerpoint/2010/main" val="363075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909" y="651303"/>
            <a:ext cx="3388179" cy="1514801"/>
          </a:xfrm>
          <a:prstGeom prst="rect">
            <a:avLst/>
          </a:prstGeom>
        </p:spPr>
      </p:pic>
      <p:sp>
        <p:nvSpPr>
          <p:cNvPr id="5" name="תיבת טקסט 4">
            <a:extLst>
              <a:ext uri="{FF2B5EF4-FFF2-40B4-BE49-F238E27FC236}">
                <a16:creationId xmlns:a16="http://schemas.microsoft.com/office/drawing/2014/main" id="{572D1A1A-74B0-6288-D486-5533261884FA}"/>
              </a:ext>
            </a:extLst>
          </p:cNvPr>
          <p:cNvSpPr txBox="1"/>
          <p:nvPr/>
        </p:nvSpPr>
        <p:spPr>
          <a:xfrm>
            <a:off x="3581396" y="2438871"/>
            <a:ext cx="5029204" cy="661720"/>
          </a:xfrm>
          <a:prstGeom prst="rect">
            <a:avLst/>
          </a:prstGeom>
          <a:noFill/>
        </p:spPr>
        <p:txBody>
          <a:bodyPr wrap="square" rtlCol="1">
            <a:spAutoFit/>
          </a:bodyPr>
          <a:lstStyle/>
          <a:p>
            <a:pPr algn="ctr">
              <a:lnSpc>
                <a:spcPts val="4400"/>
              </a:lnSpc>
            </a:pPr>
            <a:r>
              <a:rPr lang="he-IL" sz="3800" dirty="0">
                <a:solidFill>
                  <a:srgbClr val="4C3A92"/>
                </a:solidFill>
                <a:latin typeface="Almoni Tzar ML v5 AAA Light" panose="00000406000000000000" pitchFamily="50" charset="-79"/>
                <a:cs typeface="Almoni Tzar ML v5 AAA Light" panose="00000406000000000000" pitchFamily="50" charset="-79"/>
              </a:rPr>
              <a:t>נלמד על אחדות מכמה זוויות:</a:t>
            </a:r>
          </a:p>
        </p:txBody>
      </p:sp>
      <p:sp>
        <p:nvSpPr>
          <p:cNvPr id="11" name="תיבת טקסט 10">
            <a:extLst>
              <a:ext uri="{FF2B5EF4-FFF2-40B4-BE49-F238E27FC236}">
                <a16:creationId xmlns:a16="http://schemas.microsoft.com/office/drawing/2014/main" id="{9DA01D8C-C8F4-3086-0903-F94184D49024}"/>
              </a:ext>
            </a:extLst>
          </p:cNvPr>
          <p:cNvSpPr txBox="1"/>
          <p:nvPr/>
        </p:nvSpPr>
        <p:spPr>
          <a:xfrm>
            <a:off x="9133214" y="3243426"/>
            <a:ext cx="2511098" cy="1790234"/>
          </a:xfrm>
          <a:prstGeom prst="rect">
            <a:avLst/>
          </a:prstGeom>
          <a:noFill/>
        </p:spPr>
        <p:txBody>
          <a:bodyPr wrap="square" rtlCol="1">
            <a:spAutoFit/>
          </a:bodyPr>
          <a:lstStyle/>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נלמד על ההשפעה העצומה </a:t>
            </a:r>
            <a:r>
              <a:rPr lang="he-IL" sz="3800" dirty="0">
                <a:solidFill>
                  <a:srgbClr val="27B3CF"/>
                </a:solidFill>
                <a:latin typeface="Almoni Tzar ML v5 AAA" panose="00000806000000000000" pitchFamily="50" charset="-79"/>
                <a:cs typeface="Almoni Tzar ML v5 AAA" panose="00000806000000000000" pitchFamily="50" charset="-79"/>
              </a:rPr>
              <a:t>והברכה</a:t>
            </a:r>
            <a:r>
              <a:rPr lang="he-IL" sz="3800" b="1" dirty="0">
                <a:solidFill>
                  <a:srgbClr val="4C3A92"/>
                </a:solidFill>
                <a:latin typeface="Almoni Tzar ML v5 AAA Light" panose="00000406000000000000" pitchFamily="50" charset="-79"/>
                <a:cs typeface="Almoni Tzar ML v5 AAA Light" panose="00000406000000000000" pitchFamily="50" charset="-79"/>
              </a:rPr>
              <a:t> שבאחדות</a:t>
            </a:r>
          </a:p>
        </p:txBody>
      </p:sp>
      <p:cxnSp>
        <p:nvCxnSpPr>
          <p:cNvPr id="13" name="מחבר ישר 12">
            <a:extLst>
              <a:ext uri="{FF2B5EF4-FFF2-40B4-BE49-F238E27FC236}">
                <a16:creationId xmlns:a16="http://schemas.microsoft.com/office/drawing/2014/main" id="{2705FFE5-FB8D-7A3D-903B-DCBB5E4CFA5C}"/>
              </a:ext>
            </a:extLst>
          </p:cNvPr>
          <p:cNvCxnSpPr>
            <a:cxnSpLocks/>
          </p:cNvCxnSpPr>
          <p:nvPr/>
        </p:nvCxnSpPr>
        <p:spPr>
          <a:xfrm>
            <a:off x="8937316" y="3418255"/>
            <a:ext cx="0" cy="1440000"/>
          </a:xfrm>
          <a:prstGeom prst="line">
            <a:avLst/>
          </a:prstGeom>
          <a:ln>
            <a:solidFill>
              <a:srgbClr val="4C3A92"/>
            </a:solidFill>
          </a:ln>
        </p:spPr>
        <p:style>
          <a:lnRef idx="1">
            <a:schemeClr val="accent1"/>
          </a:lnRef>
          <a:fillRef idx="0">
            <a:schemeClr val="accent1"/>
          </a:fillRef>
          <a:effectRef idx="0">
            <a:schemeClr val="accent1"/>
          </a:effectRef>
          <a:fontRef idx="minor">
            <a:schemeClr val="tx1"/>
          </a:fontRef>
        </p:style>
      </p:cxnSp>
      <p:sp>
        <p:nvSpPr>
          <p:cNvPr id="18" name="תיבת טקסט 17">
            <a:extLst>
              <a:ext uri="{FF2B5EF4-FFF2-40B4-BE49-F238E27FC236}">
                <a16:creationId xmlns:a16="http://schemas.microsoft.com/office/drawing/2014/main" id="{6BD41751-1DDF-1E68-FBF1-00D30CBCB95E}"/>
              </a:ext>
            </a:extLst>
          </p:cNvPr>
          <p:cNvSpPr txBox="1"/>
          <p:nvPr/>
        </p:nvSpPr>
        <p:spPr>
          <a:xfrm>
            <a:off x="6433513" y="3243426"/>
            <a:ext cx="2511098" cy="1790234"/>
          </a:xfrm>
          <a:prstGeom prst="rect">
            <a:avLst/>
          </a:prstGeom>
          <a:noFill/>
        </p:spPr>
        <p:txBody>
          <a:bodyPr wrap="square" rtlCol="1">
            <a:spAutoFit/>
          </a:bodyPr>
          <a:lstStyle/>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איך ההתלכדות סביב </a:t>
            </a:r>
            <a:r>
              <a:rPr lang="he-IL" sz="3800" dirty="0">
                <a:solidFill>
                  <a:srgbClr val="27B3CF"/>
                </a:solidFill>
                <a:latin typeface="Almoni Tzar ML v5 AAA" panose="00000806000000000000" pitchFamily="50" charset="-79"/>
                <a:cs typeface="Almoni Tzar ML v5 AAA" panose="00000806000000000000" pitchFamily="50" charset="-79"/>
              </a:rPr>
              <a:t>התורה</a:t>
            </a:r>
            <a:r>
              <a:rPr lang="he-IL" sz="3800" b="1" dirty="0">
                <a:solidFill>
                  <a:srgbClr val="4C3A92"/>
                </a:solidFill>
                <a:latin typeface="Almoni Tzar ML v5 AAA Light" panose="00000406000000000000" pitchFamily="50" charset="-79"/>
                <a:cs typeface="Almoni Tzar ML v5 AAA Light" panose="00000406000000000000" pitchFamily="50" charset="-79"/>
              </a:rPr>
              <a:t> מביאה לאחדות</a:t>
            </a:r>
          </a:p>
        </p:txBody>
      </p:sp>
      <p:cxnSp>
        <p:nvCxnSpPr>
          <p:cNvPr id="19" name="מחבר ישר 18">
            <a:extLst>
              <a:ext uri="{FF2B5EF4-FFF2-40B4-BE49-F238E27FC236}">
                <a16:creationId xmlns:a16="http://schemas.microsoft.com/office/drawing/2014/main" id="{74D99906-CD51-FA4E-AF65-2A743251DAD8}"/>
              </a:ext>
            </a:extLst>
          </p:cNvPr>
          <p:cNvCxnSpPr>
            <a:cxnSpLocks/>
          </p:cNvCxnSpPr>
          <p:nvPr/>
        </p:nvCxnSpPr>
        <p:spPr>
          <a:xfrm>
            <a:off x="6413101" y="3418255"/>
            <a:ext cx="0" cy="1440000"/>
          </a:xfrm>
          <a:prstGeom prst="line">
            <a:avLst/>
          </a:prstGeom>
          <a:ln>
            <a:solidFill>
              <a:srgbClr val="4C3A92"/>
            </a:solidFill>
          </a:ln>
        </p:spPr>
        <p:style>
          <a:lnRef idx="1">
            <a:schemeClr val="accent1"/>
          </a:lnRef>
          <a:fillRef idx="0">
            <a:schemeClr val="accent1"/>
          </a:fillRef>
          <a:effectRef idx="0">
            <a:schemeClr val="accent1"/>
          </a:effectRef>
          <a:fontRef idx="minor">
            <a:schemeClr val="tx1"/>
          </a:fontRef>
        </p:style>
      </p:cxnSp>
      <p:sp>
        <p:nvSpPr>
          <p:cNvPr id="20" name="תיבת טקסט 19">
            <a:extLst>
              <a:ext uri="{FF2B5EF4-FFF2-40B4-BE49-F238E27FC236}">
                <a16:creationId xmlns:a16="http://schemas.microsoft.com/office/drawing/2014/main" id="{9CED98B2-5283-F6EB-C33E-91D98CF775C9}"/>
              </a:ext>
            </a:extLst>
          </p:cNvPr>
          <p:cNvSpPr txBox="1"/>
          <p:nvPr/>
        </p:nvSpPr>
        <p:spPr>
          <a:xfrm>
            <a:off x="3964717" y="3243426"/>
            <a:ext cx="2511098" cy="1790234"/>
          </a:xfrm>
          <a:prstGeom prst="rect">
            <a:avLst/>
          </a:prstGeom>
          <a:noFill/>
        </p:spPr>
        <p:txBody>
          <a:bodyPr wrap="square" rtlCol="1">
            <a:spAutoFit/>
          </a:bodyPr>
          <a:lstStyle/>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איך האחדות מביאה </a:t>
            </a:r>
          </a:p>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את </a:t>
            </a:r>
            <a:r>
              <a:rPr lang="he-IL" sz="3800" dirty="0">
                <a:solidFill>
                  <a:srgbClr val="27B3CF"/>
                </a:solidFill>
                <a:latin typeface="Almoni Tzar ML v5 AAA" panose="00000806000000000000" pitchFamily="50" charset="-79"/>
                <a:cs typeface="Almoni Tzar ML v5 AAA" panose="00000806000000000000" pitchFamily="50" charset="-79"/>
              </a:rPr>
              <a:t>הגאולה</a:t>
            </a:r>
          </a:p>
        </p:txBody>
      </p:sp>
      <p:cxnSp>
        <p:nvCxnSpPr>
          <p:cNvPr id="21" name="מחבר ישר 20">
            <a:extLst>
              <a:ext uri="{FF2B5EF4-FFF2-40B4-BE49-F238E27FC236}">
                <a16:creationId xmlns:a16="http://schemas.microsoft.com/office/drawing/2014/main" id="{4ED1FB9B-82CA-15C4-9E0D-0AF2BA38200A}"/>
              </a:ext>
            </a:extLst>
          </p:cNvPr>
          <p:cNvCxnSpPr>
            <a:cxnSpLocks/>
          </p:cNvCxnSpPr>
          <p:nvPr/>
        </p:nvCxnSpPr>
        <p:spPr>
          <a:xfrm>
            <a:off x="4101318" y="3418255"/>
            <a:ext cx="0" cy="1440000"/>
          </a:xfrm>
          <a:prstGeom prst="line">
            <a:avLst/>
          </a:prstGeom>
          <a:ln>
            <a:solidFill>
              <a:srgbClr val="4C3A92"/>
            </a:solidFill>
          </a:ln>
        </p:spPr>
        <p:style>
          <a:lnRef idx="1">
            <a:schemeClr val="accent1"/>
          </a:lnRef>
          <a:fillRef idx="0">
            <a:schemeClr val="accent1"/>
          </a:fillRef>
          <a:effectRef idx="0">
            <a:schemeClr val="accent1"/>
          </a:effectRef>
          <a:fontRef idx="minor">
            <a:schemeClr val="tx1"/>
          </a:fontRef>
        </p:style>
      </p:cxnSp>
      <p:sp>
        <p:nvSpPr>
          <p:cNvPr id="22" name="תיבת טקסט 21">
            <a:extLst>
              <a:ext uri="{FF2B5EF4-FFF2-40B4-BE49-F238E27FC236}">
                <a16:creationId xmlns:a16="http://schemas.microsoft.com/office/drawing/2014/main" id="{FF36C25E-C7E3-9D7F-74BB-74D1198DB920}"/>
              </a:ext>
            </a:extLst>
          </p:cNvPr>
          <p:cNvSpPr txBox="1"/>
          <p:nvPr/>
        </p:nvSpPr>
        <p:spPr>
          <a:xfrm>
            <a:off x="443330" y="3243426"/>
            <a:ext cx="3443618" cy="1790234"/>
          </a:xfrm>
          <a:prstGeom prst="rect">
            <a:avLst/>
          </a:prstGeom>
          <a:noFill/>
        </p:spPr>
        <p:txBody>
          <a:bodyPr wrap="square" rtlCol="1">
            <a:spAutoFit/>
          </a:bodyPr>
          <a:lstStyle/>
          <a:p>
            <a:pPr algn="ctr">
              <a:lnSpc>
                <a:spcPts val="4400"/>
              </a:lnSpc>
            </a:pPr>
            <a:r>
              <a:rPr lang="he-IL" sz="3800" b="1" dirty="0">
                <a:solidFill>
                  <a:srgbClr val="4C3A92"/>
                </a:solidFill>
                <a:latin typeface="Almoni Tzar ML v5 AAA Light" panose="00000406000000000000" pitchFamily="50" charset="-79"/>
                <a:cs typeface="Almoni Tzar ML v5 AAA Light" panose="00000406000000000000" pitchFamily="50" charset="-79"/>
              </a:rPr>
              <a:t>וכמובן איך </a:t>
            </a:r>
            <a:r>
              <a:rPr lang="he-IL" sz="3800" dirty="0">
                <a:solidFill>
                  <a:srgbClr val="27B3CF"/>
                </a:solidFill>
                <a:latin typeface="Almoni Tzar ML v5 AAA" panose="00000806000000000000" pitchFamily="50" charset="-79"/>
                <a:cs typeface="Almoni Tzar ML v5 AAA" panose="00000806000000000000" pitchFamily="50" charset="-79"/>
              </a:rPr>
              <a:t>נשיא הדור </a:t>
            </a:r>
            <a:r>
              <a:rPr lang="he-IL" sz="3800" b="1" dirty="0">
                <a:solidFill>
                  <a:srgbClr val="4C3A92"/>
                </a:solidFill>
                <a:latin typeface="Almoni Tzar ML v5 AAA Light" panose="00000406000000000000" pitchFamily="50" charset="-79"/>
                <a:cs typeface="Almoni Tzar ML v5 AAA Light" panose="00000406000000000000" pitchFamily="50" charset="-79"/>
              </a:rPr>
              <a:t>מאחד את אנשי הדור סביב נקודת היהדות שבכל אחד</a:t>
            </a:r>
          </a:p>
        </p:txBody>
      </p:sp>
    </p:spTree>
    <p:extLst>
      <p:ext uri="{BB962C8B-B14F-4D97-AF65-F5344CB8AC3E}">
        <p14:creationId xmlns:p14="http://schemas.microsoft.com/office/powerpoint/2010/main" val="545485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תמונה 2" descr="תמונה שמכילה מוסיקה, גיטרה, כלי קשת&#10;&#10;התיאור נוצר באופן אוטומטי">
            <a:extLst>
              <a:ext uri="{FF2B5EF4-FFF2-40B4-BE49-F238E27FC236}">
                <a16:creationId xmlns:a16="http://schemas.microsoft.com/office/drawing/2014/main" id="{B775863F-49BC-3010-D8B5-993FA02159B3}"/>
              </a:ext>
            </a:extLst>
          </p:cNvPr>
          <p:cNvPicPr>
            <a:picLocks noChangeAspect="1"/>
          </p:cNvPicPr>
          <p:nvPr/>
        </p:nvPicPr>
        <p:blipFill rotWithShape="1">
          <a:blip r:embed="rId3">
            <a:extLst>
              <a:ext uri="{28A0092B-C50C-407E-A947-70E740481C1C}">
                <a14:useLocalDpi xmlns:a14="http://schemas.microsoft.com/office/drawing/2010/main" val="0"/>
              </a:ext>
            </a:extLst>
          </a:blip>
          <a:srcRect l="17875" t="16290" r="2125"/>
          <a:stretch/>
        </p:blipFill>
        <p:spPr>
          <a:xfrm flipH="1" flipV="1">
            <a:off x="-1" y="126352"/>
            <a:ext cx="12191999" cy="6731648"/>
          </a:xfrm>
          <a:prstGeom prst="rect">
            <a:avLst/>
          </a:prstGeom>
        </p:spPr>
      </p:pic>
      <p:pic>
        <p:nvPicPr>
          <p:cNvPr id="4" name="תמונה 3">
            <a:extLst>
              <a:ext uri="{FF2B5EF4-FFF2-40B4-BE49-F238E27FC236}">
                <a16:creationId xmlns:a16="http://schemas.microsoft.com/office/drawing/2014/main" id="{A6B0FB3C-823F-15F9-B5B7-02B54FD56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43" y="460451"/>
            <a:ext cx="2770914" cy="1238832"/>
          </a:xfrm>
          <a:prstGeom prst="rect">
            <a:avLst/>
          </a:prstGeom>
        </p:spPr>
      </p:pic>
      <p:sp>
        <p:nvSpPr>
          <p:cNvPr id="2" name="תיבת טקסט 1">
            <a:extLst>
              <a:ext uri="{FF2B5EF4-FFF2-40B4-BE49-F238E27FC236}">
                <a16:creationId xmlns:a16="http://schemas.microsoft.com/office/drawing/2014/main" id="{4E525572-C368-560A-6330-E005FE08CFDA}"/>
              </a:ext>
            </a:extLst>
          </p:cNvPr>
          <p:cNvSpPr txBox="1"/>
          <p:nvPr/>
        </p:nvSpPr>
        <p:spPr>
          <a:xfrm>
            <a:off x="7787951" y="1922549"/>
            <a:ext cx="3343563" cy="3970318"/>
          </a:xfrm>
          <a:prstGeom prst="rect">
            <a:avLst/>
          </a:prstGeom>
          <a:noFill/>
        </p:spPr>
        <p:txBody>
          <a:bodyPr wrap="square" rtlCol="1">
            <a:spAutoFit/>
          </a:bodyPr>
          <a:lstStyle/>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בְּמַעֲמַד הַקְהֵל הָעָם כֻּלּוֹ מוּכָן</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כְּאִישׁ אֶחָד לִשְׁמֹעַ קוֹל תּוֹרָה</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מִפִּי הַמֶּלֶךְ מִגָּדוֹל וְעַד קָטָן</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כָּךְ יִזְכּוּ לְשֶׁפַע שֶׁל בְּרָכָה </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 </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בְּדוֹר שְׁבִיעִי הַיּוֹם אָנוּ מִתְקַהֲלִים</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יָד אֶל יָד עַמֵּנוּ מְאֻחָד</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וּכְשֶׁכֻּלָּנוּ כָּאן בְּיַחַד פּוֹעֲלִים</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נַצְלִיחַ מָה שֶׁלֹּא נוּכַל לְבַד</a:t>
            </a:r>
          </a:p>
        </p:txBody>
      </p:sp>
      <p:sp>
        <p:nvSpPr>
          <p:cNvPr id="6" name="תיבת טקסט 5">
            <a:extLst>
              <a:ext uri="{FF2B5EF4-FFF2-40B4-BE49-F238E27FC236}">
                <a16:creationId xmlns:a16="http://schemas.microsoft.com/office/drawing/2014/main" id="{DFF675AD-74A3-9500-4A30-ECB678058363}"/>
              </a:ext>
            </a:extLst>
          </p:cNvPr>
          <p:cNvSpPr txBox="1"/>
          <p:nvPr/>
        </p:nvSpPr>
        <p:spPr>
          <a:xfrm>
            <a:off x="4701307" y="1922549"/>
            <a:ext cx="3343563" cy="3970318"/>
          </a:xfrm>
          <a:prstGeom prst="rect">
            <a:avLst/>
          </a:prstGeom>
          <a:noFill/>
        </p:spPr>
        <p:txBody>
          <a:bodyPr wrap="square" rtlCol="1">
            <a:spAutoFit/>
          </a:bodyPr>
          <a:lstStyle/>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כֻּלָּנוּ כְּאֶחָד</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לִקְרַאת הַמַּטָּרָה</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זָכִינוּ וְקִבַּלְנוּ כּוֹחַ </a:t>
            </a:r>
            <a:r>
              <a:rPr lang="he-IL" sz="2800" b="1" i="0" u="none" strike="noStrike" dirty="0" err="1">
                <a:solidFill>
                  <a:srgbClr val="513894"/>
                </a:solidFill>
                <a:effectLst/>
                <a:latin typeface="Almoni Tzar ML v5 AAA Light" panose="00000406000000000000" pitchFamily="50" charset="-79"/>
                <a:cs typeface="Almoni Tzar ML v5 AAA Light" panose="00000406000000000000" pitchFamily="50" charset="-79"/>
              </a:rPr>
              <a:t>מְיֻחָד</a:t>
            </a:r>
            <a:endPar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endParaRP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לְהָכִין כָּאן לְהַשֵּׁם דִּירָה</a:t>
            </a:r>
          </a:p>
          <a:p>
            <a:pPr algn="ctr" rtl="1">
              <a:spcBef>
                <a:spcPts val="0"/>
              </a:spcBef>
              <a:spcAft>
                <a:spcPts val="0"/>
              </a:spcAft>
            </a:pPr>
            <a:endPar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endParaRP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כֻּלָּנוּ כְּאֶחָד</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כִּי הַמְּשִׂימָה גְּדוֹלָה</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בְּאַחְדוּת נִפְעַל וְנָבִיא בְּיַחַד</a:t>
            </a:r>
          </a:p>
          <a:p>
            <a:pPr algn="ctr" rtl="1">
              <a:spcBef>
                <a:spcPts val="0"/>
              </a:spcBef>
              <a:spcAft>
                <a:spcPts val="0"/>
              </a:spcAft>
            </a:pPr>
            <a:r>
              <a:rPr lang="he-IL" sz="2800" b="1" i="0" u="none" strike="noStrike" dirty="0">
                <a:solidFill>
                  <a:srgbClr val="513894"/>
                </a:solidFill>
                <a:effectLst/>
                <a:latin typeface="Almoni Tzar ML v5 AAA Light" panose="00000406000000000000" pitchFamily="50" charset="-79"/>
                <a:cs typeface="Almoni Tzar ML v5 AAA Light" panose="00000406000000000000" pitchFamily="50" charset="-79"/>
              </a:rPr>
              <a:t>בִּשְׁנַת הַקְהֵל נִזְכֶּה לִגְאֻלָּה</a:t>
            </a:r>
          </a:p>
        </p:txBody>
      </p:sp>
      <p:sp>
        <p:nvSpPr>
          <p:cNvPr id="7" name="תיבת טקסט 6">
            <a:extLst>
              <a:ext uri="{FF2B5EF4-FFF2-40B4-BE49-F238E27FC236}">
                <a16:creationId xmlns:a16="http://schemas.microsoft.com/office/drawing/2014/main" id="{BFF9891A-AA30-FF61-AAC0-C9C1AC7798DA}"/>
              </a:ext>
            </a:extLst>
          </p:cNvPr>
          <p:cNvSpPr txBox="1"/>
          <p:nvPr/>
        </p:nvSpPr>
        <p:spPr>
          <a:xfrm>
            <a:off x="1440872" y="1922549"/>
            <a:ext cx="3343563" cy="3970318"/>
          </a:xfrm>
          <a:prstGeom prst="rect">
            <a:avLst/>
          </a:prstGeom>
          <a:noFill/>
        </p:spPr>
        <p:txBody>
          <a:bodyPr wrap="square" rtlCol="1">
            <a:spAutoFit/>
          </a:bodyPr>
          <a:lstStyle/>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י' שְׁבָט, לָרַבִּי מִתְקַשְּׁרִים</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בְּרֶשֶׁת </a:t>
            </a:r>
            <a:r>
              <a:rPr lang="he-IL" sz="2800" i="0" u="none" strike="noStrike" dirty="0" err="1">
                <a:solidFill>
                  <a:srgbClr val="513894"/>
                </a:solidFill>
                <a:effectLst/>
                <a:latin typeface="Almoni Tzar ML v5 AAA" panose="00000806000000000000" pitchFamily="50" charset="-79"/>
                <a:cs typeface="Almoni Tzar ML v5 AAA" panose="00000806000000000000" pitchFamily="50" charset="-79"/>
              </a:rPr>
              <a:t>אָהֳלֵי</a:t>
            </a: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 יוֹסֵף יִצְחָק מְחֻבָּרִים</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לִנְשִׂיא הַדּוֹר </a:t>
            </a:r>
            <a:r>
              <a:rPr lang="he-IL" sz="2800" i="0" u="none" strike="noStrike" dirty="0" err="1">
                <a:solidFill>
                  <a:srgbClr val="513894"/>
                </a:solidFill>
                <a:effectLst/>
                <a:latin typeface="Almoni Tzar ML v5 AAA" panose="00000806000000000000" pitchFamily="50" charset="-79"/>
                <a:cs typeface="Almoni Tzar ML v5 AAA" panose="00000806000000000000" pitchFamily="50" charset="-79"/>
              </a:rPr>
              <a:t>שֶׁבְּכֻלָּנו</a:t>
            </a: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 מְגַלֶּה</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חֵלֶק </a:t>
            </a:r>
            <a:r>
              <a:rPr lang="he-IL" sz="2800" i="0" u="none" strike="noStrike" dirty="0" err="1">
                <a:solidFill>
                  <a:srgbClr val="513894"/>
                </a:solidFill>
                <a:effectLst/>
                <a:latin typeface="Almoni Tzar ML v5 AAA" panose="00000806000000000000" pitchFamily="50" charset="-79"/>
                <a:cs typeface="Almoni Tzar ML v5 AAA" panose="00000806000000000000" pitchFamily="50" charset="-79"/>
              </a:rPr>
              <a:t>אֱלֹקִי</a:t>
            </a: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 וְנַעֲלֶה</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 </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י' שְׁבָט, לָרַבִּי מִתְקַשְּׁרִים</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כִּי יְלָדִים שֶׁל הַקְהֵל מְחֻבָּרִים</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מַעֲשֶׂה וְעוֹד אֶחָד שֶׁמִּצְטַבְּרִים</a:t>
            </a:r>
          </a:p>
          <a:p>
            <a:pPr algn="ctr" rtl="1">
              <a:spcBef>
                <a:spcPts val="0"/>
              </a:spcBef>
              <a:spcAft>
                <a:spcPts val="0"/>
              </a:spcAft>
            </a:pPr>
            <a:r>
              <a:rPr lang="he-IL" sz="2800" i="0" u="none" strike="noStrike" dirty="0">
                <a:solidFill>
                  <a:srgbClr val="513894"/>
                </a:solidFill>
                <a:effectLst/>
                <a:latin typeface="Almoni Tzar ML v5 AAA" panose="00000806000000000000" pitchFamily="50" charset="-79"/>
                <a:cs typeface="Almoni Tzar ML v5 AAA" panose="00000806000000000000" pitchFamily="50" charset="-79"/>
              </a:rPr>
              <a:t>יַחַד אֶת מָשִׁיחַ מְקָרְבִים</a:t>
            </a:r>
          </a:p>
        </p:txBody>
      </p:sp>
      <p:sp>
        <p:nvSpPr>
          <p:cNvPr id="9" name="תיבת טקסט 8">
            <a:extLst>
              <a:ext uri="{FF2B5EF4-FFF2-40B4-BE49-F238E27FC236}">
                <a16:creationId xmlns:a16="http://schemas.microsoft.com/office/drawing/2014/main" id="{A0FE146F-5F15-CF83-9DDD-AC617CC6C4F4}"/>
              </a:ext>
            </a:extLst>
          </p:cNvPr>
          <p:cNvSpPr txBox="1"/>
          <p:nvPr/>
        </p:nvSpPr>
        <p:spPr>
          <a:xfrm>
            <a:off x="9170153" y="6245754"/>
            <a:ext cx="2703528" cy="521297"/>
          </a:xfrm>
          <a:prstGeom prst="rect">
            <a:avLst/>
          </a:prstGeom>
          <a:noFill/>
        </p:spPr>
        <p:txBody>
          <a:bodyPr wrap="square">
            <a:spAutoFit/>
          </a:bodyPr>
          <a:lstStyle/>
          <a:p>
            <a:pPr>
              <a:lnSpc>
                <a:spcPts val="3500"/>
              </a:lnSpc>
              <a:spcAft>
                <a:spcPts val="600"/>
              </a:spcAft>
            </a:pPr>
            <a:r>
              <a:rPr lang="he-IL" sz="2400" dirty="0">
                <a:solidFill>
                  <a:srgbClr val="4C3A92"/>
                </a:solidFill>
                <a:latin typeface="Almoni Tzar ML v5 AAA Light" panose="00000406000000000000" pitchFamily="50" charset="-79"/>
                <a:cs typeface="Almoni Tzar ML v5 AAA Light" panose="00000406000000000000" pitchFamily="50" charset="-79"/>
              </a:rPr>
              <a:t>ניגון: ויבחר בדוד עבדו</a:t>
            </a:r>
          </a:p>
        </p:txBody>
      </p:sp>
      <p:sp>
        <p:nvSpPr>
          <p:cNvPr id="10" name="תיבת טקסט 9">
            <a:extLst>
              <a:ext uri="{FF2B5EF4-FFF2-40B4-BE49-F238E27FC236}">
                <a16:creationId xmlns:a16="http://schemas.microsoft.com/office/drawing/2014/main" id="{6B037FDD-20E3-5208-01EA-785B020B104F}"/>
              </a:ext>
            </a:extLst>
          </p:cNvPr>
          <p:cNvSpPr txBox="1"/>
          <p:nvPr/>
        </p:nvSpPr>
        <p:spPr>
          <a:xfrm>
            <a:off x="-429492" y="200240"/>
            <a:ext cx="3343563" cy="707886"/>
          </a:xfrm>
          <a:prstGeom prst="rect">
            <a:avLst/>
          </a:prstGeom>
          <a:noFill/>
        </p:spPr>
        <p:txBody>
          <a:bodyPr wrap="square" rtlCol="1">
            <a:spAutoFit/>
          </a:bodyPr>
          <a:lstStyle/>
          <a:p>
            <a:pPr algn="ctr" rtl="1">
              <a:spcBef>
                <a:spcPts val="0"/>
              </a:spcBef>
              <a:spcAft>
                <a:spcPts val="0"/>
              </a:spcAft>
            </a:pPr>
            <a:r>
              <a:rPr lang="he-IL" sz="4000" i="0" u="none" strike="noStrike" dirty="0">
                <a:solidFill>
                  <a:srgbClr val="513894"/>
                </a:solidFill>
                <a:effectLst/>
                <a:latin typeface="Kedem ML v1 AAA Black" panose="00000500000000000000" pitchFamily="2" charset="-79"/>
                <a:cs typeface="Kedem ML v1 AAA Black" panose="00000500000000000000" pitchFamily="2" charset="-79"/>
              </a:rPr>
              <a:t>המנון</a:t>
            </a:r>
          </a:p>
        </p:txBody>
      </p:sp>
    </p:spTree>
    <p:extLst>
      <p:ext uri="{BB962C8B-B14F-4D97-AF65-F5344CB8AC3E}">
        <p14:creationId xmlns:p14="http://schemas.microsoft.com/office/powerpoint/2010/main" val="99514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DCB910EB-55A3-F135-6276-B0C587E41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תיבת טקסט 4">
            <a:extLst>
              <a:ext uri="{FF2B5EF4-FFF2-40B4-BE49-F238E27FC236}">
                <a16:creationId xmlns:a16="http://schemas.microsoft.com/office/drawing/2014/main" id="{60938CA9-02E8-0FC7-9D96-1DD9EC3DA8C2}"/>
              </a:ext>
            </a:extLst>
          </p:cNvPr>
          <p:cNvSpPr txBox="1"/>
          <p:nvPr/>
        </p:nvSpPr>
        <p:spPr>
          <a:xfrm>
            <a:off x="2875806" y="3644604"/>
            <a:ext cx="9122228" cy="3002745"/>
          </a:xfrm>
          <a:prstGeom prst="rect">
            <a:avLst/>
          </a:prstGeom>
          <a:noFill/>
        </p:spPr>
        <p:txBody>
          <a:bodyPr wrap="square" rtlCol="1">
            <a:spAutoFit/>
          </a:bodyPr>
          <a:lstStyle/>
          <a:p>
            <a:pPr>
              <a:lnSpc>
                <a:spcPts val="57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בפעילות הפתיחה (מתוכננת לד' שבט </a:t>
            </a:r>
            <a:r>
              <a:rPr lang="he-IL" sz="4400" b="1" dirty="0" err="1">
                <a:solidFill>
                  <a:srgbClr val="4C3A92"/>
                </a:solidFill>
                <a:latin typeface="Almoni Tzar ML v5 AAA Light" panose="00000406000000000000" pitchFamily="50" charset="-79"/>
                <a:cs typeface="Almoni Tzar ML v5 AAA Light" panose="00000406000000000000" pitchFamily="50" charset="-79"/>
              </a:rPr>
              <a:t>בעז"ה</a:t>
            </a:r>
            <a:r>
              <a:rPr lang="he-IL" sz="4400" b="1" dirty="0">
                <a:solidFill>
                  <a:srgbClr val="4C3A92"/>
                </a:solidFill>
                <a:latin typeface="Almoni Tzar ML v5 AAA Light" panose="00000406000000000000" pitchFamily="50" charset="-79"/>
                <a:cs typeface="Almoni Tzar ML v5 AAA Light" panose="00000406000000000000" pitchFamily="50" charset="-79"/>
              </a:rPr>
              <a:t>)</a:t>
            </a:r>
          </a:p>
          <a:p>
            <a:pPr>
              <a:lnSpc>
                <a:spcPts val="57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כל תלמיד יקשט דמות אישית של ילד (להדפסה מהאתר).</a:t>
            </a:r>
          </a:p>
          <a:p>
            <a:pPr>
              <a:lnSpc>
                <a:spcPts val="57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את כל הדמויות נדביק זו לזו כשרשרת של ילדים נותנים ידיים, שתקשט את המוסד במשך כל השבוע.</a:t>
            </a:r>
            <a:endParaRPr lang="he-IL" sz="5400" b="1" dirty="0">
              <a:solidFill>
                <a:srgbClr val="4C3A92"/>
              </a:solidFill>
              <a:latin typeface="Almoni Tzar ML v5 AAA Light" panose="00000406000000000000" pitchFamily="50" charset="-79"/>
              <a:cs typeface="Almoni Tzar ML v5 AAA Light" panose="00000406000000000000" pitchFamily="50" charset="-79"/>
            </a:endParaRPr>
          </a:p>
        </p:txBody>
      </p:sp>
    </p:spTree>
    <p:extLst>
      <p:ext uri="{BB962C8B-B14F-4D97-AF65-F5344CB8AC3E}">
        <p14:creationId xmlns:p14="http://schemas.microsoft.com/office/powerpoint/2010/main" val="54454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descr="תמונה שמכילה צללית">
            <a:extLst>
              <a:ext uri="{FF2B5EF4-FFF2-40B4-BE49-F238E27FC236}">
                <a16:creationId xmlns:a16="http://schemas.microsoft.com/office/drawing/2014/main" id="{9346723A-5DFC-F87D-2986-97EB7D2BEA2B}"/>
              </a:ext>
            </a:extLst>
          </p:cNvPr>
          <p:cNvPicPr>
            <a:picLocks noChangeAspect="1"/>
          </p:cNvPicPr>
          <p:nvPr/>
        </p:nvPicPr>
        <p:blipFill rotWithShape="1">
          <a:blip r:embed="rId3">
            <a:extLst>
              <a:ext uri="{28A0092B-C50C-407E-A947-70E740481C1C}">
                <a14:useLocalDpi xmlns:a14="http://schemas.microsoft.com/office/drawing/2010/main" val="0"/>
              </a:ext>
            </a:extLst>
          </a:blip>
          <a:srcRect l="46302" b="36110"/>
          <a:stretch/>
        </p:blipFill>
        <p:spPr>
          <a:xfrm>
            <a:off x="0" y="1828801"/>
            <a:ext cx="8010772" cy="5029200"/>
          </a:xfrm>
          <a:prstGeom prst="rect">
            <a:avLst/>
          </a:prstGeom>
        </p:spPr>
      </p:pic>
      <p:pic>
        <p:nvPicPr>
          <p:cNvPr id="3" name="תמונה 2" descr="תמונה שמכילה טקסט">
            <a:extLst>
              <a:ext uri="{FF2B5EF4-FFF2-40B4-BE49-F238E27FC236}">
                <a16:creationId xmlns:a16="http://schemas.microsoft.com/office/drawing/2014/main" id="{DA3FE4A0-6C07-2851-10D8-F1BBAA58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24" y="599156"/>
            <a:ext cx="8404698" cy="5603132"/>
          </a:xfrm>
          <a:prstGeom prst="rect">
            <a:avLst/>
          </a:prstGeom>
          <a:effectLst>
            <a:outerShdw blurRad="50800" dist="38100" dir="8100000" algn="tr" rotWithShape="0">
              <a:prstClr val="black">
                <a:alpha val="40000"/>
              </a:prstClr>
            </a:outerShdw>
          </a:effectLst>
        </p:spPr>
      </p:pic>
      <p:pic>
        <p:nvPicPr>
          <p:cNvPr id="6" name="תמונה 5">
            <a:extLst>
              <a:ext uri="{FF2B5EF4-FFF2-40B4-BE49-F238E27FC236}">
                <a16:creationId xmlns:a16="http://schemas.microsoft.com/office/drawing/2014/main" id="{767B563E-C613-82F8-10D2-8E304ADCA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81232">
            <a:off x="6860229" y="4286164"/>
            <a:ext cx="1106481" cy="1104304"/>
          </a:xfrm>
          <a:prstGeom prst="roundRect">
            <a:avLst>
              <a:gd name="adj" fmla="val 6588"/>
            </a:avLst>
          </a:prstGeom>
          <a:effectLst>
            <a:outerShdw blurRad="50800" dist="38100" dir="8100000" algn="tr" rotWithShape="0">
              <a:prstClr val="black">
                <a:alpha val="40000"/>
              </a:prstClr>
            </a:outerShdw>
          </a:effectLst>
        </p:spPr>
      </p:pic>
      <p:pic>
        <p:nvPicPr>
          <p:cNvPr id="7" name="תמונה 6">
            <a:extLst>
              <a:ext uri="{FF2B5EF4-FFF2-40B4-BE49-F238E27FC236}">
                <a16:creationId xmlns:a16="http://schemas.microsoft.com/office/drawing/2014/main" id="{0BC69FF9-9283-65D6-09BF-C87388A34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99558">
            <a:off x="508380" y="2278540"/>
            <a:ext cx="1105882" cy="1104305"/>
          </a:xfrm>
          <a:prstGeom prst="roundRect">
            <a:avLst>
              <a:gd name="adj" fmla="val 7597"/>
            </a:avLst>
          </a:prstGeom>
          <a:effectLst>
            <a:outerShdw blurRad="50800" dist="38100" dir="8100000" algn="tr" rotWithShape="0">
              <a:prstClr val="black">
                <a:alpha val="40000"/>
              </a:prstClr>
            </a:outerShdw>
          </a:effectLst>
        </p:spPr>
      </p:pic>
      <p:sp>
        <p:nvSpPr>
          <p:cNvPr id="8" name="תיבת טקסט 7">
            <a:extLst>
              <a:ext uri="{FF2B5EF4-FFF2-40B4-BE49-F238E27FC236}">
                <a16:creationId xmlns:a16="http://schemas.microsoft.com/office/drawing/2014/main" id="{E7375168-6978-41D5-A9DF-73E4760CAE12}"/>
              </a:ext>
            </a:extLst>
          </p:cNvPr>
          <p:cNvSpPr txBox="1"/>
          <p:nvPr/>
        </p:nvSpPr>
        <p:spPr>
          <a:xfrm>
            <a:off x="5181600" y="507716"/>
            <a:ext cx="6544128" cy="2083263"/>
          </a:xfrm>
          <a:prstGeom prst="rect">
            <a:avLst/>
          </a:prstGeom>
          <a:noFill/>
        </p:spPr>
        <p:txBody>
          <a:bodyPr wrap="square">
            <a:spAutoFit/>
          </a:bodyPr>
          <a:lstStyle/>
          <a:p>
            <a:pPr algn="just">
              <a:lnSpc>
                <a:spcPts val="3500"/>
              </a:lnSpc>
              <a:spcAft>
                <a:spcPts val="1200"/>
              </a:spcAft>
            </a:pPr>
            <a:r>
              <a:rPr lang="he-IL" sz="4000" dirty="0">
                <a:solidFill>
                  <a:srgbClr val="4C3A92"/>
                </a:solidFill>
                <a:latin typeface="Almoni Tzar ML v5 AAA Medium" panose="00000606000000000000" pitchFamily="50" charset="-79"/>
                <a:cs typeface="Almoni Tzar ML v5 AAA Medium" panose="00000606000000000000" pitchFamily="50" charset="-79"/>
              </a:rPr>
              <a:t>כל תלמיד יקבל חוברת לימוד צבעונית וכרטיס צופן מנוקב, אשר ישמשו ללימוד יומי בכיתות.</a:t>
            </a:r>
          </a:p>
          <a:p>
            <a:pPr algn="just">
              <a:lnSpc>
                <a:spcPts val="3500"/>
              </a:lnSpc>
              <a:spcAft>
                <a:spcPts val="1200"/>
              </a:spcAft>
            </a:pPr>
            <a:r>
              <a:rPr lang="he-IL" sz="4000" dirty="0">
                <a:solidFill>
                  <a:srgbClr val="4C3A92"/>
                </a:solidFill>
                <a:latin typeface="Almoni Tzar ML v5 AAA Medium" panose="00000606000000000000" pitchFamily="50" charset="-79"/>
                <a:cs typeface="Almoni Tzar ML v5 AAA Medium" panose="00000606000000000000" pitchFamily="50" charset="-79"/>
              </a:rPr>
              <a:t>בכל יום נלמד מתוך החוברת על היבט נוסף בנושא האחדות, כפי המפורט ברציונל.</a:t>
            </a:r>
          </a:p>
        </p:txBody>
      </p:sp>
      <p:pic>
        <p:nvPicPr>
          <p:cNvPr id="2" name="תמונה 1" descr="תמונה שמכילה מוסיקה, גיטרה, כלי קשת&#10;&#10;התיאור נוצר באופן אוטומטי">
            <a:extLst>
              <a:ext uri="{FF2B5EF4-FFF2-40B4-BE49-F238E27FC236}">
                <a16:creationId xmlns:a16="http://schemas.microsoft.com/office/drawing/2014/main" id="{E2D3B1DF-CB06-EA23-D3DB-7DE4E06F39FF}"/>
              </a:ext>
            </a:extLst>
          </p:cNvPr>
          <p:cNvPicPr>
            <a:picLocks noChangeAspect="1"/>
          </p:cNvPicPr>
          <p:nvPr/>
        </p:nvPicPr>
        <p:blipFill rotWithShape="1">
          <a:blip r:embed="rId7">
            <a:extLst>
              <a:ext uri="{28A0092B-C50C-407E-A947-70E740481C1C}">
                <a14:useLocalDpi xmlns:a14="http://schemas.microsoft.com/office/drawing/2010/main" val="0"/>
              </a:ext>
            </a:extLst>
          </a:blip>
          <a:srcRect r="70581" b="59183"/>
          <a:stretch/>
        </p:blipFill>
        <p:spPr>
          <a:xfrm rot="10559921" flipH="1" flipV="1">
            <a:off x="9923495" y="4862206"/>
            <a:ext cx="2481816" cy="2084925"/>
          </a:xfrm>
          <a:prstGeom prst="rect">
            <a:avLst/>
          </a:prstGeom>
        </p:spPr>
      </p:pic>
      <p:pic>
        <p:nvPicPr>
          <p:cNvPr id="4" name="תמונה 3">
            <a:extLst>
              <a:ext uri="{FF2B5EF4-FFF2-40B4-BE49-F238E27FC236}">
                <a16:creationId xmlns:a16="http://schemas.microsoft.com/office/drawing/2014/main" id="{3B74359A-092A-1489-F587-702AC6779D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692" y="5378785"/>
            <a:ext cx="1798908" cy="804264"/>
          </a:xfrm>
          <a:prstGeom prst="rect">
            <a:avLst/>
          </a:prstGeom>
        </p:spPr>
      </p:pic>
    </p:spTree>
    <p:extLst>
      <p:ext uri="{BB962C8B-B14F-4D97-AF65-F5344CB8AC3E}">
        <p14:creationId xmlns:p14="http://schemas.microsoft.com/office/powerpoint/2010/main" val="136843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תמונה 10" descr="תמונה שמכילה מוסיקה, גיטרה, כלי קשת">
            <a:extLst>
              <a:ext uri="{FF2B5EF4-FFF2-40B4-BE49-F238E27FC236}">
                <a16:creationId xmlns:a16="http://schemas.microsoft.com/office/drawing/2014/main" id="{881D2A3B-B194-2E23-F7E1-0BC9E36C33C7}"/>
              </a:ext>
            </a:extLst>
          </p:cNvPr>
          <p:cNvPicPr>
            <a:picLocks noChangeAspect="1"/>
          </p:cNvPicPr>
          <p:nvPr/>
        </p:nvPicPr>
        <p:blipFill rotWithShape="1">
          <a:blip r:embed="rId3">
            <a:extLst>
              <a:ext uri="{28A0092B-C50C-407E-A947-70E740481C1C}">
                <a14:useLocalDpi xmlns:a14="http://schemas.microsoft.com/office/drawing/2010/main" val="0"/>
              </a:ext>
            </a:extLst>
          </a:blip>
          <a:srcRect r="38383" b="74185"/>
          <a:stretch/>
        </p:blipFill>
        <p:spPr>
          <a:xfrm rot="11016208">
            <a:off x="833527" y="-341007"/>
            <a:ext cx="9518274" cy="2104211"/>
          </a:xfrm>
          <a:prstGeom prst="rect">
            <a:avLst/>
          </a:prstGeom>
        </p:spPr>
      </p:pic>
      <p:pic>
        <p:nvPicPr>
          <p:cNvPr id="9" name="תמונה 8" descr="תמונה שמכילה מוסיקה, גיטרה, כלי קשת&#10;&#10;התיאור נוצר באופן אוטומטי">
            <a:extLst>
              <a:ext uri="{FF2B5EF4-FFF2-40B4-BE49-F238E27FC236}">
                <a16:creationId xmlns:a16="http://schemas.microsoft.com/office/drawing/2014/main" id="{61AF69A4-C3F0-8AE6-EA5E-081682551057}"/>
              </a:ext>
            </a:extLst>
          </p:cNvPr>
          <p:cNvPicPr>
            <a:picLocks noChangeAspect="1"/>
          </p:cNvPicPr>
          <p:nvPr/>
        </p:nvPicPr>
        <p:blipFill rotWithShape="1">
          <a:blip r:embed="rId3">
            <a:extLst>
              <a:ext uri="{28A0092B-C50C-407E-A947-70E740481C1C}">
                <a14:useLocalDpi xmlns:a14="http://schemas.microsoft.com/office/drawing/2010/main" val="0"/>
              </a:ext>
            </a:extLst>
          </a:blip>
          <a:srcRect l="22184" t="69372" r="6435" b="-1"/>
          <a:stretch/>
        </p:blipFill>
        <p:spPr>
          <a:xfrm flipV="1">
            <a:off x="-1" y="4097575"/>
            <a:ext cx="12192001" cy="2760423"/>
          </a:xfrm>
          <a:prstGeom prst="rect">
            <a:avLst/>
          </a:prstGeom>
        </p:spPr>
      </p:pic>
      <p:sp>
        <p:nvSpPr>
          <p:cNvPr id="2" name="תיבת טקסט 1">
            <a:extLst>
              <a:ext uri="{FF2B5EF4-FFF2-40B4-BE49-F238E27FC236}">
                <a16:creationId xmlns:a16="http://schemas.microsoft.com/office/drawing/2014/main" id="{5C682993-444F-CF85-4CA3-2FBDEB297957}"/>
              </a:ext>
            </a:extLst>
          </p:cNvPr>
          <p:cNvSpPr txBox="1"/>
          <p:nvPr/>
        </p:nvSpPr>
        <p:spPr>
          <a:xfrm>
            <a:off x="2823936" y="329916"/>
            <a:ext cx="6544128" cy="582852"/>
          </a:xfrm>
          <a:prstGeom prst="rect">
            <a:avLst/>
          </a:prstGeom>
          <a:noFill/>
        </p:spPr>
        <p:txBody>
          <a:bodyPr wrap="square">
            <a:spAutoFit/>
          </a:bodyPr>
          <a:lstStyle/>
          <a:p>
            <a:pPr algn="ctr">
              <a:lnSpc>
                <a:spcPts val="3500"/>
              </a:lnSpc>
              <a:spcAft>
                <a:spcPts val="1200"/>
              </a:spcAft>
            </a:pPr>
            <a:r>
              <a:rPr lang="he-IL" sz="4000" b="1" dirty="0">
                <a:solidFill>
                  <a:srgbClr val="4C3A92"/>
                </a:solidFill>
                <a:latin typeface="Almoni Tzar ML v5 AAA Light" panose="00000406000000000000" pitchFamily="50" charset="-79"/>
                <a:cs typeface="Almoni Tzar ML v5 AAA Light" panose="00000406000000000000" pitchFamily="50" charset="-79"/>
              </a:rPr>
              <a:t>קטע הלימוד היומי מחולק לשלושה חלקים:</a:t>
            </a:r>
          </a:p>
        </p:txBody>
      </p:sp>
      <p:pic>
        <p:nvPicPr>
          <p:cNvPr id="8" name="תמונה 7" descr="תמונה שמכילה טקסט&#10;&#10;התיאור נוצר באופן אוטומטי">
            <a:extLst>
              <a:ext uri="{FF2B5EF4-FFF2-40B4-BE49-F238E27FC236}">
                <a16:creationId xmlns:a16="http://schemas.microsoft.com/office/drawing/2014/main" id="{E91E550E-4510-0F60-9103-4CB59FC707AD}"/>
              </a:ext>
            </a:extLst>
          </p:cNvPr>
          <p:cNvPicPr>
            <a:picLocks noChangeAspect="1"/>
          </p:cNvPicPr>
          <p:nvPr/>
        </p:nvPicPr>
        <p:blipFill rotWithShape="1">
          <a:blip r:embed="rId4">
            <a:extLst>
              <a:ext uri="{28A0092B-C50C-407E-A947-70E740481C1C}">
                <a14:useLocalDpi xmlns:a14="http://schemas.microsoft.com/office/drawing/2010/main" val="0"/>
              </a:ext>
            </a:extLst>
          </a:blip>
          <a:srcRect l="51446" b="54325"/>
          <a:stretch/>
        </p:blipFill>
        <p:spPr>
          <a:xfrm rot="336175">
            <a:off x="733860" y="2209578"/>
            <a:ext cx="5204930" cy="3475060"/>
          </a:xfrm>
          <a:prstGeom prst="rect">
            <a:avLst/>
          </a:prstGeom>
          <a:effectLst>
            <a:outerShdw blurRad="50800" dist="38100" dir="2700000" algn="tl" rotWithShape="0">
              <a:prstClr val="black">
                <a:alpha val="40000"/>
              </a:prstClr>
            </a:outerShdw>
          </a:effectLst>
        </p:spPr>
      </p:pic>
      <p:sp>
        <p:nvSpPr>
          <p:cNvPr id="3" name="תיבת טקסט 2">
            <a:extLst>
              <a:ext uri="{FF2B5EF4-FFF2-40B4-BE49-F238E27FC236}">
                <a16:creationId xmlns:a16="http://schemas.microsoft.com/office/drawing/2014/main" id="{DE5E39BB-AD8E-B821-D714-DD9111056061}"/>
              </a:ext>
            </a:extLst>
          </p:cNvPr>
          <p:cNvSpPr txBox="1"/>
          <p:nvPr/>
        </p:nvSpPr>
        <p:spPr>
          <a:xfrm>
            <a:off x="5930900" y="2744858"/>
            <a:ext cx="5808856" cy="1383712"/>
          </a:xfrm>
          <a:prstGeom prst="rect">
            <a:avLst/>
          </a:prstGeom>
          <a:noFill/>
        </p:spPr>
        <p:txBody>
          <a:bodyPr wrap="square">
            <a:spAutoFit/>
          </a:bodyPr>
          <a:lstStyle/>
          <a:p>
            <a:pPr>
              <a:lnSpc>
                <a:spcPts val="50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אזכור של אירוע מתולדות עם ישראל,</a:t>
            </a:r>
          </a:p>
          <a:p>
            <a:pPr>
              <a:lnSpc>
                <a:spcPts val="5000"/>
              </a:lnSpc>
            </a:pPr>
            <a:r>
              <a:rPr lang="he-IL" sz="4400" b="1" dirty="0">
                <a:solidFill>
                  <a:srgbClr val="4C3A92"/>
                </a:solidFill>
                <a:latin typeface="Almoni Tzar ML v5 AAA Light" panose="00000406000000000000" pitchFamily="50" charset="-79"/>
                <a:cs typeface="Almoni Tzar ML v5 AAA Light" panose="00000406000000000000" pitchFamily="50" charset="-79"/>
              </a:rPr>
              <a:t>בו עם ישראל היה באחדות מיוחדת.</a:t>
            </a:r>
          </a:p>
        </p:txBody>
      </p:sp>
      <p:sp>
        <p:nvSpPr>
          <p:cNvPr id="4" name="תיבת טקסט 3">
            <a:extLst>
              <a:ext uri="{FF2B5EF4-FFF2-40B4-BE49-F238E27FC236}">
                <a16:creationId xmlns:a16="http://schemas.microsoft.com/office/drawing/2014/main" id="{07020A0D-BC38-F41A-1433-0E1A89F3C54C}"/>
              </a:ext>
            </a:extLst>
          </p:cNvPr>
          <p:cNvSpPr txBox="1"/>
          <p:nvPr/>
        </p:nvSpPr>
        <p:spPr>
          <a:xfrm>
            <a:off x="10601037" y="1381088"/>
            <a:ext cx="1260763" cy="1107996"/>
          </a:xfrm>
          <a:prstGeom prst="rect">
            <a:avLst/>
          </a:prstGeom>
          <a:noFill/>
        </p:spPr>
        <p:txBody>
          <a:bodyPr wrap="square" rtlCol="1">
            <a:spAutoFit/>
          </a:bodyPr>
          <a:lstStyle/>
          <a:p>
            <a:pPr algn="ctr" rtl="1">
              <a:spcBef>
                <a:spcPts val="0"/>
              </a:spcBef>
              <a:spcAft>
                <a:spcPts val="0"/>
              </a:spcAft>
            </a:pPr>
            <a:r>
              <a:rPr lang="he-IL" sz="6600" i="0" u="none" strike="noStrike" dirty="0">
                <a:solidFill>
                  <a:srgbClr val="513894"/>
                </a:solidFill>
                <a:effectLst/>
                <a:latin typeface="Kedem ML v1 AAA Black" panose="00000500000000000000" pitchFamily="2" charset="-79"/>
                <a:cs typeface="Kedem ML v1 AAA Black" panose="00000500000000000000" pitchFamily="2" charset="-79"/>
              </a:rPr>
              <a:t>1.</a:t>
            </a:r>
          </a:p>
        </p:txBody>
      </p:sp>
      <p:sp>
        <p:nvSpPr>
          <p:cNvPr id="5" name="תיבת טקסט 4">
            <a:extLst>
              <a:ext uri="{FF2B5EF4-FFF2-40B4-BE49-F238E27FC236}">
                <a16:creationId xmlns:a16="http://schemas.microsoft.com/office/drawing/2014/main" id="{69DE9AA6-A870-1C67-B2BE-A0DC0820F334}"/>
              </a:ext>
            </a:extLst>
          </p:cNvPr>
          <p:cNvSpPr txBox="1"/>
          <p:nvPr/>
        </p:nvSpPr>
        <p:spPr>
          <a:xfrm>
            <a:off x="5195628" y="2182510"/>
            <a:ext cx="6544128" cy="742511"/>
          </a:xfrm>
          <a:prstGeom prst="rect">
            <a:avLst/>
          </a:prstGeom>
          <a:noFill/>
        </p:spPr>
        <p:txBody>
          <a:bodyPr wrap="square">
            <a:spAutoFit/>
          </a:bodyPr>
          <a:lstStyle/>
          <a:p>
            <a:pPr>
              <a:lnSpc>
                <a:spcPts val="5000"/>
              </a:lnSpc>
            </a:pPr>
            <a:r>
              <a:rPr lang="he-IL" sz="4400" dirty="0">
                <a:solidFill>
                  <a:srgbClr val="4C3A92"/>
                </a:solidFill>
                <a:latin typeface="Almoni Tzar ML v5 AAA" panose="00000806000000000000" pitchFamily="50" charset="-79"/>
                <a:cs typeface="Almoni Tzar ML v5 AAA" panose="00000806000000000000" pitchFamily="50" charset="-79"/>
              </a:rPr>
              <a:t>פתיחה</a:t>
            </a:r>
          </a:p>
        </p:txBody>
      </p:sp>
      <p:pic>
        <p:nvPicPr>
          <p:cNvPr id="6" name="תמונה 5">
            <a:extLst>
              <a:ext uri="{FF2B5EF4-FFF2-40B4-BE49-F238E27FC236}">
                <a16:creationId xmlns:a16="http://schemas.microsoft.com/office/drawing/2014/main" id="{FD25AB52-7EC3-83D9-0685-096DCC560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433" y="5907870"/>
            <a:ext cx="1874985" cy="838276"/>
          </a:xfrm>
          <a:prstGeom prst="rect">
            <a:avLst/>
          </a:prstGeom>
        </p:spPr>
      </p:pic>
    </p:spTree>
    <p:extLst>
      <p:ext uri="{BB962C8B-B14F-4D97-AF65-F5344CB8AC3E}">
        <p14:creationId xmlns:p14="http://schemas.microsoft.com/office/powerpoint/2010/main" val="155609937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TotalTime>
  <Words>1359</Words>
  <Application>Microsoft Office PowerPoint</Application>
  <PresentationFormat>מסך רחב</PresentationFormat>
  <Paragraphs>200</Paragraphs>
  <Slides>37</Slides>
  <Notes>0</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37</vt:i4>
      </vt:variant>
    </vt:vector>
  </HeadingPairs>
  <TitlesOfParts>
    <vt:vector size="48" baseType="lpstr">
      <vt:lpstr>Almoni Tzar ML v5 AAA Medium</vt:lpstr>
      <vt:lpstr>Arial</vt:lpstr>
      <vt:lpstr>Kedem ML v1 AAA Bold</vt:lpstr>
      <vt:lpstr>Almoni ML v5 AAA</vt:lpstr>
      <vt:lpstr>Calibri</vt:lpstr>
      <vt:lpstr>Calibri Light</vt:lpstr>
      <vt:lpstr>Almoni Tzar ML v5 AAA Light</vt:lpstr>
      <vt:lpstr>Fb Empatica</vt:lpstr>
      <vt:lpstr>Kedem ML v1 AAA Black</vt:lpstr>
      <vt:lpstr>Almoni Tzar ML v5 AAA</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56</cp:revision>
  <dcterms:created xsi:type="dcterms:W3CDTF">2023-01-12T07:48:04Z</dcterms:created>
  <dcterms:modified xsi:type="dcterms:W3CDTF">2023-01-15T12:05:13Z</dcterms:modified>
</cp:coreProperties>
</file>