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120" d="100"/>
          <a:sy n="120" d="100"/>
        </p:scale>
        <p:origin x="998" y="-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178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700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994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793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12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804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353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30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717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052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8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A4E1-7F6A-4ED5-B087-1D67FB6A3A2C}" type="datetimeFigureOut">
              <a:rPr lang="he-IL" smtClean="0"/>
              <a:t>ב'/אייר/תשפ"ג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A88B-069B-4C33-A47A-BFA651CCD0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525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תרשים&#10;&#10;התיאור נוצר באופן אוטומטי">
            <a:extLst>
              <a:ext uri="{FF2B5EF4-FFF2-40B4-BE49-F238E27FC236}">
                <a16:creationId xmlns:a16="http://schemas.microsoft.com/office/drawing/2014/main" id="{C3B4AF23-FDC5-FA9A-2B0F-9BC5E6018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14288"/>
            <a:ext cx="7559040" cy="5327904"/>
          </a:xfrm>
          <a:prstGeom prst="rect">
            <a:avLst/>
          </a:prstGeom>
        </p:spPr>
      </p:pic>
      <p:pic>
        <p:nvPicPr>
          <p:cNvPr id="4" name="תמונה 3" descr="תמונה שמכילה תרשים&#10;&#10;התיאור נוצר באופן אוטומטי">
            <a:extLst>
              <a:ext uri="{FF2B5EF4-FFF2-40B4-BE49-F238E27FC236}">
                <a16:creationId xmlns:a16="http://schemas.microsoft.com/office/drawing/2014/main" id="{5500790F-F3E8-907A-33F0-5DD0D6BB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5349621"/>
            <a:ext cx="7559040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3">
            <a:extLst>
              <a:ext uri="{FF2B5EF4-FFF2-40B4-BE49-F238E27FC236}">
                <a16:creationId xmlns:a16="http://schemas.microsoft.com/office/drawing/2014/main" id="{2015F7D1-BDBF-3A20-8E36-9E28DB9C4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49947"/>
              </p:ext>
            </p:extLst>
          </p:nvPr>
        </p:nvGraphicFramePr>
        <p:xfrm>
          <a:off x="3945619" y="6993069"/>
          <a:ext cx="3196597" cy="41148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853662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55731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336947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תַּאֲרִיךְ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מְקוֹם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הִשְׁתַּתַּפְתִּי בַּכִּנּוּס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0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אִרְגַּנְתִּי אֶת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</a:tbl>
          </a:graphicData>
        </a:graphic>
      </p:graphicFrame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2308E02B-A440-DF6F-45A6-1FF117E4B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540790"/>
              </p:ext>
            </p:extLst>
          </p:nvPr>
        </p:nvGraphicFramePr>
        <p:xfrm>
          <a:off x="3945619" y="7452316"/>
          <a:ext cx="3468003" cy="3027297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65221">
                  <a:extLst>
                    <a:ext uri="{9D8B030D-6E8A-4147-A177-3AD203B41FA5}">
                      <a16:colId xmlns:a16="http://schemas.microsoft.com/office/drawing/2014/main" val="326486347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61917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2681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81540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539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6392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66818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87599"/>
                  </a:ext>
                </a:extLst>
              </a:tr>
            </a:tbl>
          </a:graphicData>
        </a:graphic>
      </p:graphicFrame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9A200B53-5522-5BD4-2CE2-CA94D10C499B}"/>
              </a:ext>
            </a:extLst>
          </p:cNvPr>
          <p:cNvGrpSpPr/>
          <p:nvPr/>
        </p:nvGrpSpPr>
        <p:grpSpPr>
          <a:xfrm>
            <a:off x="-4114" y="5327813"/>
            <a:ext cx="7528227" cy="5364000"/>
            <a:chOff x="-4114" y="5327813"/>
            <a:chExt cx="7528227" cy="5364000"/>
          </a:xfrm>
        </p:grpSpPr>
        <p:sp>
          <p:nvSpPr>
            <p:cNvPr id="2" name="מלבן: פינות מעוגלות 1">
              <a:extLst>
                <a:ext uri="{FF2B5EF4-FFF2-40B4-BE49-F238E27FC236}">
                  <a16:creationId xmlns:a16="http://schemas.microsoft.com/office/drawing/2014/main" id="{23B2075C-84DE-4CCA-73D8-48D210C8FF21}"/>
                </a:ext>
              </a:extLst>
            </p:cNvPr>
            <p:cNvSpPr/>
            <p:nvPr/>
          </p:nvSpPr>
          <p:spPr>
            <a:xfrm>
              <a:off x="287114" y="8156125"/>
              <a:ext cx="3196588" cy="1679344"/>
            </a:xfrm>
            <a:prstGeom prst="roundRect">
              <a:avLst>
                <a:gd name="adj" fmla="val 6536"/>
              </a:avLst>
            </a:prstGeom>
            <a:solidFill>
              <a:srgbClr val="781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cxnSp>
          <p:nvCxnSpPr>
            <p:cNvPr id="3" name="מחבר ישר 2">
              <a:extLst>
                <a:ext uri="{FF2B5EF4-FFF2-40B4-BE49-F238E27FC236}">
                  <a16:creationId xmlns:a16="http://schemas.microsoft.com/office/drawing/2014/main" id="{C7DEF8DE-284D-5409-1368-5A5262F00896}"/>
                </a:ext>
              </a:extLst>
            </p:cNvPr>
            <p:cNvCxnSpPr>
              <a:cxnSpLocks/>
            </p:cNvCxnSpPr>
            <p:nvPr/>
          </p:nvCxnSpPr>
          <p:spPr>
            <a:xfrm>
              <a:off x="3779837" y="5327813"/>
              <a:ext cx="0" cy="5364000"/>
            </a:xfrm>
            <a:prstGeom prst="line">
              <a:avLst/>
            </a:prstGeom>
            <a:ln>
              <a:solidFill>
                <a:srgbClr val="C97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F2C5A3DE-C61E-E2B7-C91D-14502F31F701}"/>
                </a:ext>
              </a:extLst>
            </p:cNvPr>
            <p:cNvGrpSpPr/>
            <p:nvPr/>
          </p:nvGrpSpPr>
          <p:grpSpPr>
            <a:xfrm>
              <a:off x="3945619" y="6150112"/>
              <a:ext cx="3196588" cy="625171"/>
              <a:chOff x="3945619" y="5884374"/>
              <a:chExt cx="3196588" cy="625171"/>
            </a:xfrm>
          </p:grpSpPr>
          <p:sp>
            <p:nvSpPr>
              <p:cNvPr id="5" name="מלבן: פינות מעוגלות 4">
                <a:extLst>
                  <a:ext uri="{FF2B5EF4-FFF2-40B4-BE49-F238E27FC236}">
                    <a16:creationId xmlns:a16="http://schemas.microsoft.com/office/drawing/2014/main" id="{58F02CA2-C610-9ACD-3086-C10191D45F15}"/>
                  </a:ext>
                </a:extLst>
              </p:cNvPr>
              <p:cNvSpPr/>
              <p:nvPr/>
            </p:nvSpPr>
            <p:spPr>
              <a:xfrm>
                <a:off x="3945619" y="5910176"/>
                <a:ext cx="3196588" cy="576000"/>
              </a:xfrm>
              <a:prstGeom prst="roundRect">
                <a:avLst>
                  <a:gd name="adj" fmla="val 50000"/>
                </a:avLst>
              </a:prstGeom>
              <a:solidFill>
                <a:srgbClr val="781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A3D339F2-ED4C-D926-AF6B-C904F9208C21}"/>
                  </a:ext>
                </a:extLst>
              </p:cNvPr>
              <p:cNvSpPr txBox="1"/>
              <p:nvPr/>
            </p:nvSpPr>
            <p:spPr>
              <a:xfrm>
                <a:off x="4136701" y="5884374"/>
                <a:ext cx="2814432" cy="625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ts val="2000"/>
                  </a:lnSpc>
                </a:pP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הִשְׁתַּתַּפְתִּי הַחֹדֶשׁ </a:t>
                </a:r>
                <a:r>
                  <a:rPr lang="he-IL" sz="1600" dirty="0" err="1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בְּכִנּוּסֵי</a:t>
                </a: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 הַקְהֵל שֶׁל תּוֹרָה, תְּפִלָּה וּצְדָקָה:</a:t>
                </a:r>
              </a:p>
            </p:txBody>
          </p:sp>
        </p:grp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1359CCC6-F207-2F0E-3548-9E51F09BD91C}"/>
                </a:ext>
              </a:extLst>
            </p:cNvPr>
            <p:cNvSpPr txBox="1"/>
            <p:nvPr/>
          </p:nvSpPr>
          <p:spPr>
            <a:xfrm>
              <a:off x="3789218" y="6772248"/>
              <a:ext cx="165561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000" dirty="0">
                  <a:solidFill>
                    <a:srgbClr val="78134F"/>
                  </a:solidFill>
                  <a:latin typeface="Ploni ML v2 AAA Medium" panose="00000600000000000000" pitchFamily="50" charset="-79"/>
                  <a:ea typeface="Ploni ML v2 AAA Medium" panose="00000600000000000000" pitchFamily="50" charset="-79"/>
                  <a:cs typeface="Ploni ML v2 AAA Medium" panose="00000600000000000000" pitchFamily="50" charset="-79"/>
                </a:rPr>
                <a:t>סַמְּנוּ וִי בָּעַמּוּדָה הַמַּתְאִימָה</a:t>
              </a: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DB1015A4-63BA-101A-0F15-E11ED5AE8069}"/>
                </a:ext>
              </a:extLst>
            </p:cNvPr>
            <p:cNvSpPr txBox="1"/>
            <p:nvPr/>
          </p:nvSpPr>
          <p:spPr>
            <a:xfrm>
              <a:off x="7142344" y="5389309"/>
              <a:ext cx="381769" cy="247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10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ב"ה</a:t>
              </a: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97F4C955-13D3-C528-6D7A-E72F32936C1D}"/>
                </a:ext>
              </a:extLst>
            </p:cNvPr>
            <p:cNvSpPr txBox="1"/>
            <p:nvPr/>
          </p:nvSpPr>
          <p:spPr>
            <a:xfrm>
              <a:off x="-4114" y="6581314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הַהַחְלָטָה הַטּוֹבָה שֶׁלָּנוּ לְחֹדֶשׁ אִיָּר:</a:t>
              </a:r>
            </a:p>
          </p:txBody>
        </p:sp>
        <p:sp>
          <p:nvSpPr>
            <p:cNvPr id="12" name="מלבן: פינות מעוגלות 11">
              <a:extLst>
                <a:ext uri="{FF2B5EF4-FFF2-40B4-BE49-F238E27FC236}">
                  <a16:creationId xmlns:a16="http://schemas.microsoft.com/office/drawing/2014/main" id="{466C7DB4-1E28-CFB3-41ED-DFCD97C90E9B}"/>
                </a:ext>
              </a:extLst>
            </p:cNvPr>
            <p:cNvSpPr/>
            <p:nvPr/>
          </p:nvSpPr>
          <p:spPr>
            <a:xfrm>
              <a:off x="441804" y="6992484"/>
              <a:ext cx="2887208" cy="642347"/>
            </a:xfrm>
            <a:prstGeom prst="roundRect">
              <a:avLst>
                <a:gd name="adj" fmla="val 50000"/>
              </a:avLst>
            </a:prstGeom>
            <a:solidFill>
              <a:srgbClr val="FBF9E5"/>
            </a:solidFill>
            <a:ln>
              <a:solidFill>
                <a:srgbClr val="781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B49DD4E0-BDA8-3E07-2FAD-05A44FF4AF42}"/>
                </a:ext>
              </a:extLst>
            </p:cNvPr>
            <p:cNvSpPr txBox="1"/>
            <p:nvPr/>
          </p:nvSpPr>
          <p:spPr>
            <a:xfrm>
              <a:off x="-4114" y="7780451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בִּצַּעְתִּי אֶת הַהַחְלָטָה הַטּוֹבָה:</a:t>
              </a:r>
            </a:p>
          </p:txBody>
        </p:sp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B0479A75-7449-50A3-DC96-AC974D03D441}"/>
                </a:ext>
              </a:extLst>
            </p:cNvPr>
            <p:cNvGrpSpPr/>
            <p:nvPr/>
          </p:nvGrpSpPr>
          <p:grpSpPr>
            <a:xfrm>
              <a:off x="435792" y="8278679"/>
              <a:ext cx="2899232" cy="1468301"/>
              <a:chOff x="434449" y="8446062"/>
              <a:chExt cx="2899232" cy="1468301"/>
            </a:xfrm>
          </p:grpSpPr>
          <p:grpSp>
            <p:nvGrpSpPr>
              <p:cNvPr id="15" name="קבוצה 14">
                <a:extLst>
                  <a:ext uri="{FF2B5EF4-FFF2-40B4-BE49-F238E27FC236}">
                    <a16:creationId xmlns:a16="http://schemas.microsoft.com/office/drawing/2014/main" id="{242A9787-A06E-FF87-F411-4B34C547BBCC}"/>
                  </a:ext>
                </a:extLst>
              </p:cNvPr>
              <p:cNvGrpSpPr/>
              <p:nvPr/>
            </p:nvGrpSpPr>
            <p:grpSpPr>
              <a:xfrm>
                <a:off x="440461" y="8446062"/>
                <a:ext cx="2893220" cy="396000"/>
                <a:chOff x="417331" y="8446062"/>
                <a:chExt cx="2893220" cy="396000"/>
              </a:xfrm>
            </p:grpSpPr>
            <p:sp>
              <p:nvSpPr>
                <p:cNvPr id="30" name="מלבן: פינות מעוגלות 29">
                  <a:extLst>
                    <a:ext uri="{FF2B5EF4-FFF2-40B4-BE49-F238E27FC236}">
                      <a16:creationId xmlns:a16="http://schemas.microsoft.com/office/drawing/2014/main" id="{348D7523-D641-0197-1FB1-0BB241D35366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1" name="מלבן: פינות מעוגלות 30">
                  <a:extLst>
                    <a:ext uri="{FF2B5EF4-FFF2-40B4-BE49-F238E27FC236}">
                      <a16:creationId xmlns:a16="http://schemas.microsoft.com/office/drawing/2014/main" id="{10AD2F1B-19D8-6510-8D73-D375D7DF69AD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2" name="מלבן: פינות מעוגלות 31">
                  <a:extLst>
                    <a:ext uri="{FF2B5EF4-FFF2-40B4-BE49-F238E27FC236}">
                      <a16:creationId xmlns:a16="http://schemas.microsoft.com/office/drawing/2014/main" id="{F3DD572C-F36B-E5B1-8A0A-0EC41F38A452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3" name="מלבן: פינות מעוגלות 32">
                  <a:extLst>
                    <a:ext uri="{FF2B5EF4-FFF2-40B4-BE49-F238E27FC236}">
                      <a16:creationId xmlns:a16="http://schemas.microsoft.com/office/drawing/2014/main" id="{C78CA064-451B-2EB9-F65D-8E3B5FCBDEB6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4" name="מלבן: פינות מעוגלות 33">
                  <a:extLst>
                    <a:ext uri="{FF2B5EF4-FFF2-40B4-BE49-F238E27FC236}">
                      <a16:creationId xmlns:a16="http://schemas.microsoft.com/office/drawing/2014/main" id="{FD2C94F6-98AC-2251-AD2B-ADE2D5F46A8E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35" name="מלבן: פינות מעוגלות 34">
                  <a:extLst>
                    <a:ext uri="{FF2B5EF4-FFF2-40B4-BE49-F238E27FC236}">
                      <a16:creationId xmlns:a16="http://schemas.microsoft.com/office/drawing/2014/main" id="{4903ABFA-8C87-5D29-8C46-616ADF278C20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16" name="קבוצה 15">
                <a:extLst>
                  <a:ext uri="{FF2B5EF4-FFF2-40B4-BE49-F238E27FC236}">
                    <a16:creationId xmlns:a16="http://schemas.microsoft.com/office/drawing/2014/main" id="{3490C13A-1C17-BE5F-E08B-7C67EF2F2DA1}"/>
                  </a:ext>
                </a:extLst>
              </p:cNvPr>
              <p:cNvGrpSpPr/>
              <p:nvPr/>
            </p:nvGrpSpPr>
            <p:grpSpPr>
              <a:xfrm>
                <a:off x="437455" y="8982213"/>
                <a:ext cx="2893220" cy="396000"/>
                <a:chOff x="417331" y="8446062"/>
                <a:chExt cx="2893220" cy="396000"/>
              </a:xfrm>
            </p:grpSpPr>
            <p:sp>
              <p:nvSpPr>
                <p:cNvPr id="24" name="מלבן: פינות מעוגלות 23">
                  <a:extLst>
                    <a:ext uri="{FF2B5EF4-FFF2-40B4-BE49-F238E27FC236}">
                      <a16:creationId xmlns:a16="http://schemas.microsoft.com/office/drawing/2014/main" id="{D18954DC-9348-9785-164B-4A17FB6A5C66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5" name="מלבן: פינות מעוגלות 24">
                  <a:extLst>
                    <a:ext uri="{FF2B5EF4-FFF2-40B4-BE49-F238E27FC236}">
                      <a16:creationId xmlns:a16="http://schemas.microsoft.com/office/drawing/2014/main" id="{C0AF9C22-6B8D-C8EA-6366-189B6F98515C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6" name="מלבן: פינות מעוגלות 25">
                  <a:extLst>
                    <a:ext uri="{FF2B5EF4-FFF2-40B4-BE49-F238E27FC236}">
                      <a16:creationId xmlns:a16="http://schemas.microsoft.com/office/drawing/2014/main" id="{FA5CFF2A-F136-2891-8C43-7FD52F9DAC61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7" name="מלבן: פינות מעוגלות 26">
                  <a:extLst>
                    <a:ext uri="{FF2B5EF4-FFF2-40B4-BE49-F238E27FC236}">
                      <a16:creationId xmlns:a16="http://schemas.microsoft.com/office/drawing/2014/main" id="{D32392F7-9159-F4C0-35C2-20B650DC7129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8" name="מלבן: פינות מעוגלות 27">
                  <a:extLst>
                    <a:ext uri="{FF2B5EF4-FFF2-40B4-BE49-F238E27FC236}">
                      <a16:creationId xmlns:a16="http://schemas.microsoft.com/office/drawing/2014/main" id="{955425B0-CEE6-C2CE-59D0-A9D02A0CFB7B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9" name="מלבן: פינות מעוגלות 28">
                  <a:extLst>
                    <a:ext uri="{FF2B5EF4-FFF2-40B4-BE49-F238E27FC236}">
                      <a16:creationId xmlns:a16="http://schemas.microsoft.com/office/drawing/2014/main" id="{8CD2A165-CB44-79EB-8F17-D79CBA5547B5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17" name="קבוצה 16">
                <a:extLst>
                  <a:ext uri="{FF2B5EF4-FFF2-40B4-BE49-F238E27FC236}">
                    <a16:creationId xmlns:a16="http://schemas.microsoft.com/office/drawing/2014/main" id="{6F538DF4-21E0-2BF0-92E8-6FCF1ED9ED9C}"/>
                  </a:ext>
                </a:extLst>
              </p:cNvPr>
              <p:cNvGrpSpPr/>
              <p:nvPr/>
            </p:nvGrpSpPr>
            <p:grpSpPr>
              <a:xfrm>
                <a:off x="434449" y="9518363"/>
                <a:ext cx="2893220" cy="396000"/>
                <a:chOff x="417331" y="8446062"/>
                <a:chExt cx="2893220" cy="396000"/>
              </a:xfrm>
            </p:grpSpPr>
            <p:sp>
              <p:nvSpPr>
                <p:cNvPr id="18" name="מלבן: פינות מעוגלות 17">
                  <a:extLst>
                    <a:ext uri="{FF2B5EF4-FFF2-40B4-BE49-F238E27FC236}">
                      <a16:creationId xmlns:a16="http://schemas.microsoft.com/office/drawing/2014/main" id="{3F1A1E8F-57DA-AD23-CFAC-CFA75DA79E6D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19" name="מלבן: פינות מעוגלות 18">
                  <a:extLst>
                    <a:ext uri="{FF2B5EF4-FFF2-40B4-BE49-F238E27FC236}">
                      <a16:creationId xmlns:a16="http://schemas.microsoft.com/office/drawing/2014/main" id="{B7C976B5-140E-FDDE-F098-7232B0EC43D0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0" name="מלבן: פינות מעוגלות 19">
                  <a:extLst>
                    <a:ext uri="{FF2B5EF4-FFF2-40B4-BE49-F238E27FC236}">
                      <a16:creationId xmlns:a16="http://schemas.microsoft.com/office/drawing/2014/main" id="{4B9AA509-531C-E0E1-440B-A04CDE6C53AC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1" name="מלבן: פינות מעוגלות 20">
                  <a:extLst>
                    <a:ext uri="{FF2B5EF4-FFF2-40B4-BE49-F238E27FC236}">
                      <a16:creationId xmlns:a16="http://schemas.microsoft.com/office/drawing/2014/main" id="{EA8D3317-8EF8-D751-EA87-C9C81A1DED3A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2" name="מלבן: פינות מעוגלות 21">
                  <a:extLst>
                    <a:ext uri="{FF2B5EF4-FFF2-40B4-BE49-F238E27FC236}">
                      <a16:creationId xmlns:a16="http://schemas.microsoft.com/office/drawing/2014/main" id="{5ECEF885-8170-BC2D-E378-E9B18B9DDE5B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23" name="מלבן: פינות מעוגלות 22">
                  <a:extLst>
                    <a:ext uri="{FF2B5EF4-FFF2-40B4-BE49-F238E27FC236}">
                      <a16:creationId xmlns:a16="http://schemas.microsoft.com/office/drawing/2014/main" id="{7D0287D5-26CB-B8C3-627F-BCC1652C8E94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</p:grpSp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56AF90AD-355B-92CA-006A-51B06438703C}"/>
                </a:ext>
              </a:extLst>
            </p:cNvPr>
            <p:cNvSpPr txBox="1"/>
            <p:nvPr/>
          </p:nvSpPr>
          <p:spPr>
            <a:xfrm>
              <a:off x="3824683" y="5520012"/>
              <a:ext cx="343846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"יֵשׁ לְנַצֵּל כָּל הִזְדַּמְּנוּת... כְּדֵי לְכַנֵּס וּלְהַקְהִיל יְהוּדִים... לְשֵׁם הִתְחַזְּקוּת וְהוֹסָפָה </a:t>
              </a:r>
              <a:r>
                <a:rPr lang="he-IL" sz="1100" dirty="0" err="1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בְּ"לְיִרְאָה</a:t>
              </a:r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 אֶת ה'" וּבְאַחְדוּת יִשְׂרָאֵל"</a:t>
              </a:r>
            </a:p>
          </p:txBody>
        </p: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9262DD64-1C76-AB7E-7403-E3949D441499}"/>
                </a:ext>
              </a:extLst>
            </p:cNvPr>
            <p:cNvSpPr txBox="1"/>
            <p:nvPr/>
          </p:nvSpPr>
          <p:spPr>
            <a:xfrm>
              <a:off x="4126336" y="5878353"/>
              <a:ext cx="285830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(משיחות ומכתבי הרבי </a:t>
              </a:r>
              <a:r>
                <a:rPr lang="he-IL" sz="800" dirty="0" err="1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מליובאוויטש</a:t>
              </a:r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 לחודש תשרי תשמ"ח)</a:t>
              </a:r>
            </a:p>
          </p:txBody>
        </p:sp>
        <p:sp>
          <p:nvSpPr>
            <p:cNvPr id="38" name="תיבת טקסט 37">
              <a:extLst>
                <a:ext uri="{FF2B5EF4-FFF2-40B4-BE49-F238E27FC236}">
                  <a16:creationId xmlns:a16="http://schemas.microsoft.com/office/drawing/2014/main" id="{CD7FF939-6A9E-3B76-AAD3-B92DF21A2EA2}"/>
                </a:ext>
              </a:extLst>
            </p:cNvPr>
            <p:cNvSpPr txBox="1"/>
            <p:nvPr/>
          </p:nvSpPr>
          <p:spPr>
            <a:xfrm>
              <a:off x="168175" y="9955827"/>
              <a:ext cx="343846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בִּתְפִלָּה שֶׁיְּקֻיַּם בָּנוּ בִּמְהֵרָה:</a:t>
              </a:r>
            </a:p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"הִנְנִי מֵבִיא אוֹתָם מֵאֶרֶץ צָפוֹן וְקִבַּצְתִּים מִיַּרְכְּתֵי אָרֶץ... </a:t>
              </a:r>
            </a:p>
            <a:p>
              <a:pPr algn="ctr" rtl="1"/>
              <a:r>
                <a:rPr lang="he-IL" sz="1200" b="1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קָהָל גָּדוֹל יָשׁוּבוּ הֵנָּה"</a:t>
              </a:r>
            </a:p>
          </p:txBody>
        </p:sp>
      </p:grp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125C30A5-D8EA-3125-86C7-328C63D0FF6C}"/>
              </a:ext>
            </a:extLst>
          </p:cNvPr>
          <p:cNvCxnSpPr>
            <a:cxnSpLocks/>
          </p:cNvCxnSpPr>
          <p:nvPr/>
        </p:nvCxnSpPr>
        <p:spPr>
          <a:xfrm rot="5400000">
            <a:off x="3779837" y="1565906"/>
            <a:ext cx="0" cy="7560000"/>
          </a:xfrm>
          <a:prstGeom prst="line">
            <a:avLst/>
          </a:prstGeom>
          <a:ln>
            <a:solidFill>
              <a:srgbClr val="C97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טבלה 3">
            <a:extLst>
              <a:ext uri="{FF2B5EF4-FFF2-40B4-BE49-F238E27FC236}">
                <a16:creationId xmlns:a16="http://schemas.microsoft.com/office/drawing/2014/main" id="{9A330DEC-2892-04E3-95E0-E080E993A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294966"/>
              </p:ext>
            </p:extLst>
          </p:nvPr>
        </p:nvGraphicFramePr>
        <p:xfrm>
          <a:off x="3946695" y="1629966"/>
          <a:ext cx="3196597" cy="411480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853662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55731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2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336947"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תַּאֲרִיךְ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מְקוֹם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9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הִשְׁתַּתַּפְתִּי בַּכִּנּוּס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050" dirty="0">
                          <a:solidFill>
                            <a:schemeClr val="bg1"/>
                          </a:solidFill>
                          <a:latin typeface="Ploni ML v2 AAA Medium" panose="00000600000000000000" pitchFamily="50" charset="-79"/>
                          <a:ea typeface="Ploni ML v2 AAA Medium" panose="00000600000000000000" pitchFamily="50" charset="-79"/>
                          <a:cs typeface="Ploni ML v2 AAA Medium" panose="00000600000000000000" pitchFamily="50" charset="-79"/>
                        </a:rPr>
                        <a:t>אִרְגַּנְתִּי אֶת הַכִּנּוּס</a:t>
                      </a:r>
                    </a:p>
                  </a:txBody>
                  <a:tcPr anchor="ctr">
                    <a:solidFill>
                      <a:srgbClr val="781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</a:tbl>
          </a:graphicData>
        </a:graphic>
      </p:graphicFrame>
      <p:graphicFrame>
        <p:nvGraphicFramePr>
          <p:cNvPr id="43" name="טבלה 42">
            <a:extLst>
              <a:ext uri="{FF2B5EF4-FFF2-40B4-BE49-F238E27FC236}">
                <a16:creationId xmlns:a16="http://schemas.microsoft.com/office/drawing/2014/main" id="{21981EC1-D97C-F352-2977-F37BDE62A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5530"/>
              </p:ext>
            </p:extLst>
          </p:nvPr>
        </p:nvGraphicFramePr>
        <p:xfrm>
          <a:off x="3946695" y="2089213"/>
          <a:ext cx="3468003" cy="3027297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65221">
                  <a:extLst>
                    <a:ext uri="{9D8B030D-6E8A-4147-A177-3AD203B41FA5}">
                      <a16:colId xmlns:a16="http://schemas.microsoft.com/office/drawing/2014/main" val="326486347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3016415895"/>
                    </a:ext>
                  </a:extLst>
                </a:gridCol>
                <a:gridCol w="961917">
                  <a:extLst>
                    <a:ext uri="{9D8B030D-6E8A-4147-A177-3AD203B41FA5}">
                      <a16:colId xmlns:a16="http://schemas.microsoft.com/office/drawing/2014/main" val="3212105537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861305780"/>
                    </a:ext>
                  </a:extLst>
                </a:gridCol>
                <a:gridCol w="693601">
                  <a:extLst>
                    <a:ext uri="{9D8B030D-6E8A-4147-A177-3AD203B41FA5}">
                      <a16:colId xmlns:a16="http://schemas.microsoft.com/office/drawing/2014/main" val="1711332442"/>
                    </a:ext>
                  </a:extLst>
                </a:gridCol>
              </a:tblGrid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56434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2681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81540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539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863926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366818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ctr" rtl="1"/>
                      <a:r>
                        <a:rPr lang="he-IL" sz="1350" dirty="0">
                          <a:solidFill>
                            <a:srgbClr val="78134F"/>
                          </a:solidFill>
                          <a:latin typeface="Ploni ML v2 AAA" panose="00000500000000000000" pitchFamily="50" charset="-79"/>
                          <a:ea typeface="Ploni ML v2 AAA" panose="00000500000000000000" pitchFamily="50" charset="-79"/>
                          <a:cs typeface="Ploni ML v2 AAA" panose="00000500000000000000" pitchFamily="50" charset="-79"/>
                        </a:rPr>
                        <a:t>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solidFill>
                          <a:srgbClr val="78134F"/>
                        </a:solidFill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Ploni ML v2 AAA Medium" panose="00000600000000000000" pitchFamily="50" charset="-79"/>
                        <a:ea typeface="Ploni ML v2 AAA Medium" panose="00000600000000000000" pitchFamily="50" charset="-79"/>
                        <a:cs typeface="Ploni ML v2 AAA Medium" panose="00000600000000000000" pitchFamily="50" charset="-79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813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387599"/>
                  </a:ext>
                </a:extLst>
              </a:tr>
            </a:tbl>
          </a:graphicData>
        </a:graphic>
      </p:graphicFrame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712E3E57-171C-E233-FBBB-BAD562A1DD11}"/>
              </a:ext>
            </a:extLst>
          </p:cNvPr>
          <p:cNvGrpSpPr/>
          <p:nvPr/>
        </p:nvGrpSpPr>
        <p:grpSpPr>
          <a:xfrm>
            <a:off x="-3038" y="-35290"/>
            <a:ext cx="7528227" cy="5364000"/>
            <a:chOff x="-4114" y="5327813"/>
            <a:chExt cx="7528227" cy="5364000"/>
          </a:xfrm>
        </p:grpSpPr>
        <p:sp>
          <p:nvSpPr>
            <p:cNvPr id="45" name="מלבן: פינות מעוגלות 44">
              <a:extLst>
                <a:ext uri="{FF2B5EF4-FFF2-40B4-BE49-F238E27FC236}">
                  <a16:creationId xmlns:a16="http://schemas.microsoft.com/office/drawing/2014/main" id="{2768638B-723D-CAD7-C99A-92B11740D340}"/>
                </a:ext>
              </a:extLst>
            </p:cNvPr>
            <p:cNvSpPr/>
            <p:nvPr/>
          </p:nvSpPr>
          <p:spPr>
            <a:xfrm>
              <a:off x="287114" y="8156125"/>
              <a:ext cx="3196588" cy="1679344"/>
            </a:xfrm>
            <a:prstGeom prst="roundRect">
              <a:avLst>
                <a:gd name="adj" fmla="val 6536"/>
              </a:avLst>
            </a:prstGeom>
            <a:solidFill>
              <a:srgbClr val="781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cxnSp>
          <p:nvCxnSpPr>
            <p:cNvPr id="46" name="מחבר ישר 45">
              <a:extLst>
                <a:ext uri="{FF2B5EF4-FFF2-40B4-BE49-F238E27FC236}">
                  <a16:creationId xmlns:a16="http://schemas.microsoft.com/office/drawing/2014/main" id="{F333505A-8549-1B79-42C2-6E6977FC434A}"/>
                </a:ext>
              </a:extLst>
            </p:cNvPr>
            <p:cNvCxnSpPr>
              <a:cxnSpLocks/>
            </p:cNvCxnSpPr>
            <p:nvPr/>
          </p:nvCxnSpPr>
          <p:spPr>
            <a:xfrm>
              <a:off x="3779837" y="5327813"/>
              <a:ext cx="0" cy="5364000"/>
            </a:xfrm>
            <a:prstGeom prst="line">
              <a:avLst/>
            </a:prstGeom>
            <a:ln>
              <a:solidFill>
                <a:srgbClr val="C975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קבוצה 46">
              <a:extLst>
                <a:ext uri="{FF2B5EF4-FFF2-40B4-BE49-F238E27FC236}">
                  <a16:creationId xmlns:a16="http://schemas.microsoft.com/office/drawing/2014/main" id="{BFD76871-154D-5356-6CB7-782A388B74EA}"/>
                </a:ext>
              </a:extLst>
            </p:cNvPr>
            <p:cNvGrpSpPr/>
            <p:nvPr/>
          </p:nvGrpSpPr>
          <p:grpSpPr>
            <a:xfrm>
              <a:off x="3945619" y="6150112"/>
              <a:ext cx="3196588" cy="625171"/>
              <a:chOff x="3945619" y="5884374"/>
              <a:chExt cx="3196588" cy="625171"/>
            </a:xfrm>
          </p:grpSpPr>
          <p:sp>
            <p:nvSpPr>
              <p:cNvPr id="79" name="מלבן: פינות מעוגלות 78">
                <a:extLst>
                  <a:ext uri="{FF2B5EF4-FFF2-40B4-BE49-F238E27FC236}">
                    <a16:creationId xmlns:a16="http://schemas.microsoft.com/office/drawing/2014/main" id="{255D7FC3-ED41-3E06-6667-F5F3F7CC9B83}"/>
                  </a:ext>
                </a:extLst>
              </p:cNvPr>
              <p:cNvSpPr/>
              <p:nvPr/>
            </p:nvSpPr>
            <p:spPr>
              <a:xfrm>
                <a:off x="3945619" y="5910176"/>
                <a:ext cx="3196588" cy="576000"/>
              </a:xfrm>
              <a:prstGeom prst="roundRect">
                <a:avLst>
                  <a:gd name="adj" fmla="val 50000"/>
                </a:avLst>
              </a:prstGeom>
              <a:solidFill>
                <a:srgbClr val="7813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0" name="תיבת טקסט 79">
                <a:extLst>
                  <a:ext uri="{FF2B5EF4-FFF2-40B4-BE49-F238E27FC236}">
                    <a16:creationId xmlns:a16="http://schemas.microsoft.com/office/drawing/2014/main" id="{C404FD7A-1EE7-6FFD-7D14-6E196C5F5999}"/>
                  </a:ext>
                </a:extLst>
              </p:cNvPr>
              <p:cNvSpPr txBox="1"/>
              <p:nvPr/>
            </p:nvSpPr>
            <p:spPr>
              <a:xfrm>
                <a:off x="4136701" y="5884374"/>
                <a:ext cx="2814432" cy="625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ts val="2000"/>
                  </a:lnSpc>
                </a:pP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הִשְׁתַּתַּפְתִּי הַחֹדֶשׁ </a:t>
                </a:r>
                <a:r>
                  <a:rPr lang="he-IL" sz="1600" dirty="0" err="1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בְּכִנּוּסֵי</a:t>
                </a:r>
                <a:r>
                  <a:rPr lang="he-IL" sz="1600" dirty="0">
                    <a:solidFill>
                      <a:schemeClr val="bg1"/>
                    </a:solidFill>
                    <a:latin typeface="Ploni ML v2 AAA Medium" panose="00000600000000000000" pitchFamily="50" charset="-79"/>
                    <a:ea typeface="Ploni ML v2 AAA Medium" panose="00000600000000000000" pitchFamily="50" charset="-79"/>
                    <a:cs typeface="Ploni ML v2 AAA Medium" panose="00000600000000000000" pitchFamily="50" charset="-79"/>
                  </a:rPr>
                  <a:t> הַקְהֵל שֶׁל תּוֹרָה, תְּפִלָּה וּצְדָקָה:</a:t>
                </a:r>
              </a:p>
            </p:txBody>
          </p:sp>
        </p:grpSp>
        <p:sp>
          <p:nvSpPr>
            <p:cNvPr id="48" name="תיבת טקסט 47">
              <a:extLst>
                <a:ext uri="{FF2B5EF4-FFF2-40B4-BE49-F238E27FC236}">
                  <a16:creationId xmlns:a16="http://schemas.microsoft.com/office/drawing/2014/main" id="{48DCF1E8-5D4D-997A-50C8-A71DBF397D8A}"/>
                </a:ext>
              </a:extLst>
            </p:cNvPr>
            <p:cNvSpPr txBox="1"/>
            <p:nvPr/>
          </p:nvSpPr>
          <p:spPr>
            <a:xfrm>
              <a:off x="3789218" y="6772248"/>
              <a:ext cx="165561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000" dirty="0">
                  <a:solidFill>
                    <a:srgbClr val="78134F"/>
                  </a:solidFill>
                  <a:latin typeface="Ploni ML v2 AAA Medium" panose="00000600000000000000" pitchFamily="50" charset="-79"/>
                  <a:ea typeface="Ploni ML v2 AAA Medium" panose="00000600000000000000" pitchFamily="50" charset="-79"/>
                  <a:cs typeface="Ploni ML v2 AAA Medium" panose="00000600000000000000" pitchFamily="50" charset="-79"/>
                </a:rPr>
                <a:t>סַמְּנוּ וִי בָּעַמּוּדָה הַמַּתְאִימָה</a:t>
              </a:r>
            </a:p>
          </p:txBody>
        </p:sp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D6A5C646-FCE4-FA37-EEA1-364166D624AF}"/>
                </a:ext>
              </a:extLst>
            </p:cNvPr>
            <p:cNvSpPr txBox="1"/>
            <p:nvPr/>
          </p:nvSpPr>
          <p:spPr>
            <a:xfrm>
              <a:off x="7142344" y="5389309"/>
              <a:ext cx="381769" cy="247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sz="10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ב"ה</a:t>
              </a:r>
            </a:p>
          </p:txBody>
        </p:sp>
        <p:sp>
          <p:nvSpPr>
            <p:cNvPr id="50" name="תיבת טקסט 49">
              <a:extLst>
                <a:ext uri="{FF2B5EF4-FFF2-40B4-BE49-F238E27FC236}">
                  <a16:creationId xmlns:a16="http://schemas.microsoft.com/office/drawing/2014/main" id="{D6796BF3-2B24-4C0F-8D77-E5C3E2D85828}"/>
                </a:ext>
              </a:extLst>
            </p:cNvPr>
            <p:cNvSpPr txBox="1"/>
            <p:nvPr/>
          </p:nvSpPr>
          <p:spPr>
            <a:xfrm>
              <a:off x="-4114" y="6581314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הַהַחְלָטָה הַטּוֹבָה שֶׁלָּנוּ לְחֹדֶשׁ אִיָּר:</a:t>
              </a:r>
            </a:p>
          </p:txBody>
        </p:sp>
        <p:sp>
          <p:nvSpPr>
            <p:cNvPr id="51" name="מלבן: פינות מעוגלות 50">
              <a:extLst>
                <a:ext uri="{FF2B5EF4-FFF2-40B4-BE49-F238E27FC236}">
                  <a16:creationId xmlns:a16="http://schemas.microsoft.com/office/drawing/2014/main" id="{8136D1CF-8F58-8697-C40B-5FDE502128D1}"/>
                </a:ext>
              </a:extLst>
            </p:cNvPr>
            <p:cNvSpPr/>
            <p:nvPr/>
          </p:nvSpPr>
          <p:spPr>
            <a:xfrm>
              <a:off x="441804" y="6992484"/>
              <a:ext cx="2887208" cy="642347"/>
            </a:xfrm>
            <a:prstGeom prst="roundRect">
              <a:avLst>
                <a:gd name="adj" fmla="val 50000"/>
              </a:avLst>
            </a:prstGeom>
            <a:solidFill>
              <a:srgbClr val="FBF9E5"/>
            </a:solidFill>
            <a:ln>
              <a:solidFill>
                <a:srgbClr val="7813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n>
                  <a:solidFill>
                    <a:srgbClr val="C97577"/>
                  </a:solidFill>
                </a:ln>
              </a:endParaRPr>
            </a:p>
          </p:txBody>
        </p:sp>
        <p:sp>
          <p:nvSpPr>
            <p:cNvPr id="52" name="תיבת טקסט 51">
              <a:extLst>
                <a:ext uri="{FF2B5EF4-FFF2-40B4-BE49-F238E27FC236}">
                  <a16:creationId xmlns:a16="http://schemas.microsoft.com/office/drawing/2014/main" id="{25CD4D3D-D73E-FA51-E5BF-4FAB2A9A9FEC}"/>
                </a:ext>
              </a:extLst>
            </p:cNvPr>
            <p:cNvSpPr txBox="1"/>
            <p:nvPr/>
          </p:nvSpPr>
          <p:spPr>
            <a:xfrm>
              <a:off x="-4114" y="7780451"/>
              <a:ext cx="37790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rgbClr val="78134F"/>
                  </a:solidFill>
                </a:rPr>
                <a:t>בִּצַּעְתִּי אֶת הַהַחְלָטָה הַטּוֹבָה:</a:t>
              </a:r>
            </a:p>
          </p:txBody>
        </p:sp>
        <p:grpSp>
          <p:nvGrpSpPr>
            <p:cNvPr id="53" name="קבוצה 52">
              <a:extLst>
                <a:ext uri="{FF2B5EF4-FFF2-40B4-BE49-F238E27FC236}">
                  <a16:creationId xmlns:a16="http://schemas.microsoft.com/office/drawing/2014/main" id="{E40D7D7D-AD10-8BA0-B6A3-F271E35BD805}"/>
                </a:ext>
              </a:extLst>
            </p:cNvPr>
            <p:cNvGrpSpPr/>
            <p:nvPr/>
          </p:nvGrpSpPr>
          <p:grpSpPr>
            <a:xfrm>
              <a:off x="435792" y="8278679"/>
              <a:ext cx="2899232" cy="1468301"/>
              <a:chOff x="434449" y="8446062"/>
              <a:chExt cx="2899232" cy="1468301"/>
            </a:xfrm>
          </p:grpSpPr>
          <p:grpSp>
            <p:nvGrpSpPr>
              <p:cNvPr id="58" name="קבוצה 57">
                <a:extLst>
                  <a:ext uri="{FF2B5EF4-FFF2-40B4-BE49-F238E27FC236}">
                    <a16:creationId xmlns:a16="http://schemas.microsoft.com/office/drawing/2014/main" id="{91649745-78A6-291A-4BC1-49D07A064B34}"/>
                  </a:ext>
                </a:extLst>
              </p:cNvPr>
              <p:cNvGrpSpPr/>
              <p:nvPr/>
            </p:nvGrpSpPr>
            <p:grpSpPr>
              <a:xfrm>
                <a:off x="440461" y="8446062"/>
                <a:ext cx="2893220" cy="396000"/>
                <a:chOff x="417331" y="8446062"/>
                <a:chExt cx="2893220" cy="396000"/>
              </a:xfrm>
            </p:grpSpPr>
            <p:sp>
              <p:nvSpPr>
                <p:cNvPr id="73" name="מלבן: פינות מעוגלות 72">
                  <a:extLst>
                    <a:ext uri="{FF2B5EF4-FFF2-40B4-BE49-F238E27FC236}">
                      <a16:creationId xmlns:a16="http://schemas.microsoft.com/office/drawing/2014/main" id="{C8C30DE3-BD0A-72BE-9A3E-1F5E5E41D9DE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4" name="מלבן: פינות מעוגלות 73">
                  <a:extLst>
                    <a:ext uri="{FF2B5EF4-FFF2-40B4-BE49-F238E27FC236}">
                      <a16:creationId xmlns:a16="http://schemas.microsoft.com/office/drawing/2014/main" id="{DE3EB19D-A30E-69F3-E504-CE29A7537878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5" name="מלבן: פינות מעוגלות 74">
                  <a:extLst>
                    <a:ext uri="{FF2B5EF4-FFF2-40B4-BE49-F238E27FC236}">
                      <a16:creationId xmlns:a16="http://schemas.microsoft.com/office/drawing/2014/main" id="{1DD5BF72-3015-DD08-82AA-9B8A59CACE66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6" name="מלבן: פינות מעוגלות 75">
                  <a:extLst>
                    <a:ext uri="{FF2B5EF4-FFF2-40B4-BE49-F238E27FC236}">
                      <a16:creationId xmlns:a16="http://schemas.microsoft.com/office/drawing/2014/main" id="{B27372F6-49FF-A163-BF10-1D598D61B20B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7" name="מלבן: פינות מעוגלות 76">
                  <a:extLst>
                    <a:ext uri="{FF2B5EF4-FFF2-40B4-BE49-F238E27FC236}">
                      <a16:creationId xmlns:a16="http://schemas.microsoft.com/office/drawing/2014/main" id="{F5C45D4E-ECEF-19B6-B6D7-4A00EB3EBA27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8" name="מלבן: פינות מעוגלות 77">
                  <a:extLst>
                    <a:ext uri="{FF2B5EF4-FFF2-40B4-BE49-F238E27FC236}">
                      <a16:creationId xmlns:a16="http://schemas.microsoft.com/office/drawing/2014/main" id="{39FA972C-9AA4-8309-E0BC-4F0FC02B8211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59" name="קבוצה 58">
                <a:extLst>
                  <a:ext uri="{FF2B5EF4-FFF2-40B4-BE49-F238E27FC236}">
                    <a16:creationId xmlns:a16="http://schemas.microsoft.com/office/drawing/2014/main" id="{D62C5044-5AF3-450D-0723-E93129D4E123}"/>
                  </a:ext>
                </a:extLst>
              </p:cNvPr>
              <p:cNvGrpSpPr/>
              <p:nvPr/>
            </p:nvGrpSpPr>
            <p:grpSpPr>
              <a:xfrm>
                <a:off x="437455" y="8982213"/>
                <a:ext cx="2893220" cy="396000"/>
                <a:chOff x="417331" y="8446062"/>
                <a:chExt cx="2893220" cy="396000"/>
              </a:xfrm>
            </p:grpSpPr>
            <p:sp>
              <p:nvSpPr>
                <p:cNvPr id="67" name="מלבן: פינות מעוגלות 66">
                  <a:extLst>
                    <a:ext uri="{FF2B5EF4-FFF2-40B4-BE49-F238E27FC236}">
                      <a16:creationId xmlns:a16="http://schemas.microsoft.com/office/drawing/2014/main" id="{D1239BCC-E099-40CA-AE92-E9AC0EE8C2BC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8" name="מלבן: פינות מעוגלות 67">
                  <a:extLst>
                    <a:ext uri="{FF2B5EF4-FFF2-40B4-BE49-F238E27FC236}">
                      <a16:creationId xmlns:a16="http://schemas.microsoft.com/office/drawing/2014/main" id="{EFB1FBD7-388D-9C7A-DAC1-0D62CAE1B6B8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9" name="מלבן: פינות מעוגלות 68">
                  <a:extLst>
                    <a:ext uri="{FF2B5EF4-FFF2-40B4-BE49-F238E27FC236}">
                      <a16:creationId xmlns:a16="http://schemas.microsoft.com/office/drawing/2014/main" id="{0DC82CF6-A2BE-BF39-116C-E168F6079B35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0" name="מלבן: פינות מעוגלות 69">
                  <a:extLst>
                    <a:ext uri="{FF2B5EF4-FFF2-40B4-BE49-F238E27FC236}">
                      <a16:creationId xmlns:a16="http://schemas.microsoft.com/office/drawing/2014/main" id="{84A23879-45C7-1813-77EA-F2633F36E298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1" name="מלבן: פינות מעוגלות 70">
                  <a:extLst>
                    <a:ext uri="{FF2B5EF4-FFF2-40B4-BE49-F238E27FC236}">
                      <a16:creationId xmlns:a16="http://schemas.microsoft.com/office/drawing/2014/main" id="{0E9666B7-B8D0-EAE9-340D-433A5003A28B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72" name="מלבן: פינות מעוגלות 71">
                  <a:extLst>
                    <a:ext uri="{FF2B5EF4-FFF2-40B4-BE49-F238E27FC236}">
                      <a16:creationId xmlns:a16="http://schemas.microsoft.com/office/drawing/2014/main" id="{59BD32D5-B70F-8A35-91FB-F36BAA0F584D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  <p:grpSp>
            <p:nvGrpSpPr>
              <p:cNvPr id="60" name="קבוצה 59">
                <a:extLst>
                  <a:ext uri="{FF2B5EF4-FFF2-40B4-BE49-F238E27FC236}">
                    <a16:creationId xmlns:a16="http://schemas.microsoft.com/office/drawing/2014/main" id="{4F70BEAD-6FBF-CBC4-9F92-D8088C04D504}"/>
                  </a:ext>
                </a:extLst>
              </p:cNvPr>
              <p:cNvGrpSpPr/>
              <p:nvPr/>
            </p:nvGrpSpPr>
            <p:grpSpPr>
              <a:xfrm>
                <a:off x="434449" y="9518363"/>
                <a:ext cx="2893220" cy="396000"/>
                <a:chOff x="417331" y="8446062"/>
                <a:chExt cx="2893220" cy="396000"/>
              </a:xfrm>
            </p:grpSpPr>
            <p:sp>
              <p:nvSpPr>
                <p:cNvPr id="61" name="מלבן: פינות מעוגלות 60">
                  <a:extLst>
                    <a:ext uri="{FF2B5EF4-FFF2-40B4-BE49-F238E27FC236}">
                      <a16:creationId xmlns:a16="http://schemas.microsoft.com/office/drawing/2014/main" id="{872CC404-998E-8210-5E52-B85A6B03E7A0}"/>
                    </a:ext>
                  </a:extLst>
                </p:cNvPr>
                <p:cNvSpPr/>
                <p:nvPr/>
              </p:nvSpPr>
              <p:spPr>
                <a:xfrm>
                  <a:off x="41733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2" name="מלבן: פינות מעוגלות 61">
                  <a:extLst>
                    <a:ext uri="{FF2B5EF4-FFF2-40B4-BE49-F238E27FC236}">
                      <a16:creationId xmlns:a16="http://schemas.microsoft.com/office/drawing/2014/main" id="{E49335E9-5599-08F4-7A73-A64D888B391D}"/>
                    </a:ext>
                  </a:extLst>
                </p:cNvPr>
                <p:cNvSpPr/>
                <p:nvPr/>
              </p:nvSpPr>
              <p:spPr>
                <a:xfrm>
                  <a:off x="916775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3" name="מלבן: פינות מעוגלות 62">
                  <a:extLst>
                    <a:ext uri="{FF2B5EF4-FFF2-40B4-BE49-F238E27FC236}">
                      <a16:creationId xmlns:a16="http://schemas.microsoft.com/office/drawing/2014/main" id="{87C7004D-7A57-CF48-BDD8-FB63AC1FA1DB}"/>
                    </a:ext>
                  </a:extLst>
                </p:cNvPr>
                <p:cNvSpPr/>
                <p:nvPr/>
              </p:nvSpPr>
              <p:spPr>
                <a:xfrm>
                  <a:off x="1416219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4" name="מלבן: פינות מעוגלות 63">
                  <a:extLst>
                    <a:ext uri="{FF2B5EF4-FFF2-40B4-BE49-F238E27FC236}">
                      <a16:creationId xmlns:a16="http://schemas.microsoft.com/office/drawing/2014/main" id="{38AFE7AB-04D9-3861-DA9C-B9EFC21ABD69}"/>
                    </a:ext>
                  </a:extLst>
                </p:cNvPr>
                <p:cNvSpPr/>
                <p:nvPr/>
              </p:nvSpPr>
              <p:spPr>
                <a:xfrm>
                  <a:off x="1915663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5" name="מלבן: פינות מעוגלות 64">
                  <a:extLst>
                    <a:ext uri="{FF2B5EF4-FFF2-40B4-BE49-F238E27FC236}">
                      <a16:creationId xmlns:a16="http://schemas.microsoft.com/office/drawing/2014/main" id="{4B9C27FE-8013-413F-B9BF-B449C29B9093}"/>
                    </a:ext>
                  </a:extLst>
                </p:cNvPr>
                <p:cNvSpPr/>
                <p:nvPr/>
              </p:nvSpPr>
              <p:spPr>
                <a:xfrm>
                  <a:off x="2415107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  <p:sp>
              <p:nvSpPr>
                <p:cNvPr id="66" name="מלבן: פינות מעוגלות 65">
                  <a:extLst>
                    <a:ext uri="{FF2B5EF4-FFF2-40B4-BE49-F238E27FC236}">
                      <a16:creationId xmlns:a16="http://schemas.microsoft.com/office/drawing/2014/main" id="{CB4769CE-C250-DDEC-2303-57EBE7A8FA1A}"/>
                    </a:ext>
                  </a:extLst>
                </p:cNvPr>
                <p:cNvSpPr/>
                <p:nvPr/>
              </p:nvSpPr>
              <p:spPr>
                <a:xfrm>
                  <a:off x="2914551" y="8446062"/>
                  <a:ext cx="396000" cy="396000"/>
                </a:xfrm>
                <a:prstGeom prst="roundRect">
                  <a:avLst>
                    <a:gd name="adj" fmla="val 34306"/>
                  </a:avLst>
                </a:prstGeom>
                <a:solidFill>
                  <a:schemeClr val="bg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>
                    <a:ln>
                      <a:solidFill>
                        <a:srgbClr val="C97577"/>
                      </a:solidFill>
                    </a:ln>
                  </a:endParaRPr>
                </a:p>
              </p:txBody>
            </p:sp>
          </p:grpSp>
        </p:grpSp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789BC9BD-0B93-BEBD-3DB9-A3DDB07F7D3B}"/>
                </a:ext>
              </a:extLst>
            </p:cNvPr>
            <p:cNvSpPr txBox="1"/>
            <p:nvPr/>
          </p:nvSpPr>
          <p:spPr>
            <a:xfrm>
              <a:off x="3824683" y="5520012"/>
              <a:ext cx="343846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"יֵשׁ לְנַצֵּל כָּל הִזְדַּמְּנוּת... כְּדֵי לְכַנֵּס וּלְהַקְהִיל יְהוּדִים... לְשֵׁם הִתְחַזְּקוּת וְהוֹסָפָה </a:t>
              </a:r>
              <a:r>
                <a:rPr lang="he-IL" sz="1100" dirty="0" err="1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בְּ"לְיִרְאָה</a:t>
              </a:r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 אֶת ה'" וּבְאַחְדוּת יִשְׂרָאֵל"</a:t>
              </a:r>
            </a:p>
          </p:txBody>
        </p:sp>
        <p:sp>
          <p:nvSpPr>
            <p:cNvPr id="55" name="תיבת טקסט 54">
              <a:extLst>
                <a:ext uri="{FF2B5EF4-FFF2-40B4-BE49-F238E27FC236}">
                  <a16:creationId xmlns:a16="http://schemas.microsoft.com/office/drawing/2014/main" id="{1A5BE3C8-F352-1B54-3BE7-0360795E90F0}"/>
                </a:ext>
              </a:extLst>
            </p:cNvPr>
            <p:cNvSpPr txBox="1"/>
            <p:nvPr/>
          </p:nvSpPr>
          <p:spPr>
            <a:xfrm>
              <a:off x="4126336" y="5878353"/>
              <a:ext cx="285830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(משיחות ומכתבי הרבי </a:t>
              </a:r>
              <a:r>
                <a:rPr lang="he-IL" sz="800" dirty="0" err="1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מליובאוויטש</a:t>
              </a:r>
              <a:r>
                <a:rPr lang="he-IL" sz="800" dirty="0">
                  <a:solidFill>
                    <a:srgbClr val="78134F"/>
                  </a:solidFill>
                  <a:latin typeface="Ploni ML v2 AAA Light" panose="00000400000000000000" pitchFamily="50" charset="-79"/>
                  <a:ea typeface="Ploni ML v2 AAA Light" panose="00000400000000000000" pitchFamily="50" charset="-79"/>
                  <a:cs typeface="Ploni ML v2 AAA Light" panose="00000400000000000000" pitchFamily="50" charset="-79"/>
                </a:rPr>
                <a:t> לחודש תשרי תשמ"ח)</a:t>
              </a:r>
            </a:p>
          </p:txBody>
        </p:sp>
        <p:sp>
          <p:nvSpPr>
            <p:cNvPr id="56" name="תיבת טקסט 55">
              <a:extLst>
                <a:ext uri="{FF2B5EF4-FFF2-40B4-BE49-F238E27FC236}">
                  <a16:creationId xmlns:a16="http://schemas.microsoft.com/office/drawing/2014/main" id="{AE35B165-9A8D-B2E8-5A9A-236E1DA39E22}"/>
                </a:ext>
              </a:extLst>
            </p:cNvPr>
            <p:cNvSpPr txBox="1"/>
            <p:nvPr/>
          </p:nvSpPr>
          <p:spPr>
            <a:xfrm>
              <a:off x="168175" y="9955827"/>
              <a:ext cx="343846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בִּתְפִלָּה שֶׁיְּקֻיַּם בָּנוּ בִּמְהֵרָה:</a:t>
              </a:r>
            </a:p>
            <a:p>
              <a:pPr algn="ctr" rtl="1"/>
              <a:r>
                <a:rPr lang="he-IL" sz="1100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"הִנְנִי מֵבִיא אוֹתָם מֵאֶרֶץ צָפוֹן וְקִבַּצְתִּים מִיַּרְכְּתֵי אָרֶץ... </a:t>
              </a:r>
            </a:p>
            <a:p>
              <a:pPr algn="ctr" rtl="1"/>
              <a:r>
                <a:rPr lang="he-IL" sz="1200" b="1" dirty="0">
                  <a:solidFill>
                    <a:srgbClr val="78134F"/>
                  </a:solidFill>
                  <a:latin typeface="Ploni ML v2 AAA" panose="00000500000000000000" pitchFamily="50" charset="-79"/>
                  <a:ea typeface="Ploni ML v2 AAA" panose="00000500000000000000" pitchFamily="50" charset="-79"/>
                  <a:cs typeface="Ploni ML v2 AAA" panose="00000500000000000000" pitchFamily="50" charset="-79"/>
                </a:rPr>
                <a:t>קָהָל גָּדוֹל יָשׁוּבוּ הֵנָּה"</a:t>
              </a:r>
            </a:p>
          </p:txBody>
        </p:sp>
      </p:grpSp>
      <p:pic>
        <p:nvPicPr>
          <p:cNvPr id="82" name="תמונה 81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A5B61650-67B2-23E7-40E3-47A51EB0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6" y="64501"/>
            <a:ext cx="1619624" cy="1156604"/>
          </a:xfrm>
          <a:prstGeom prst="rect">
            <a:avLst/>
          </a:prstGeom>
        </p:spPr>
      </p:pic>
      <p:pic>
        <p:nvPicPr>
          <p:cNvPr id="83" name="תמונה 8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4382345-DA4C-851B-C5CE-FF0142690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6" y="5423397"/>
            <a:ext cx="1619624" cy="11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8342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182</Words>
  <Application>Microsoft Office PowerPoint</Application>
  <PresentationFormat>מותאם אישית</PresentationFormat>
  <Paragraphs>42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Ploni ML v2 AAA</vt:lpstr>
      <vt:lpstr>Ploni ML v2 AAA Light</vt:lpstr>
      <vt:lpstr>Ploni ML v2 AAA Medium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2</cp:revision>
  <dcterms:created xsi:type="dcterms:W3CDTF">2023-02-16T10:52:58Z</dcterms:created>
  <dcterms:modified xsi:type="dcterms:W3CDTF">2023-04-23T08:53:12Z</dcterms:modified>
</cp:coreProperties>
</file>