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61" r:id="rId2"/>
    <p:sldId id="259" r:id="rId3"/>
    <p:sldId id="262" r:id="rId4"/>
    <p:sldId id="299" r:id="rId5"/>
    <p:sldId id="263" r:id="rId6"/>
    <p:sldId id="278" r:id="rId7"/>
    <p:sldId id="265" r:id="rId8"/>
    <p:sldId id="267" r:id="rId9"/>
    <p:sldId id="281" r:id="rId10"/>
    <p:sldId id="285" r:id="rId11"/>
    <p:sldId id="289" r:id="rId12"/>
    <p:sldId id="291" r:id="rId13"/>
    <p:sldId id="290" r:id="rId14"/>
    <p:sldId id="292" r:id="rId15"/>
    <p:sldId id="293" r:id="rId16"/>
    <p:sldId id="295" r:id="rId17"/>
    <p:sldId id="296" r:id="rId18"/>
    <p:sldId id="297" r:id="rId19"/>
    <p:sldId id="273" r:id="rId20"/>
    <p:sldId id="266" r:id="rId21"/>
    <p:sldId id="275" r:id="rId22"/>
    <p:sldId id="276" r:id="rId23"/>
    <p:sldId id="301" r:id="rId24"/>
  </p:sldIdLst>
  <p:sldSz cx="12192000" cy="6858000"/>
  <p:notesSz cx="6858000" cy="9144000"/>
  <p:embeddedFontLst>
    <p:embeddedFont>
      <p:font typeface="Almoni ML v5 AAA" panose="00000500000000000000" pitchFamily="50" charset="-79"/>
      <p:regular r:id="rId25"/>
      <p:bold r:id="rId26"/>
    </p:embeddedFont>
    <p:embeddedFont>
      <p:font typeface="Almoni ML v5 AAA Black" panose="00000A00000000000000" pitchFamily="50" charset="-79"/>
      <p:bold r:id="rId27"/>
    </p:embeddedFont>
    <p:embeddedFont>
      <p:font typeface="Almoni ML v5 AAA D-Bold" panose="00000700000000000000" pitchFamily="50" charset="-79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Shavis FM" panose="00000500000000000000" pitchFamily="50" charset="-79"/>
      <p:regular r:id="rId35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4F94"/>
    <a:srgbClr val="9993E1"/>
    <a:srgbClr val="A7BFF8"/>
    <a:srgbClr val="905FAE"/>
    <a:srgbClr val="9448A7"/>
    <a:srgbClr val="F2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98FF10D-E2B8-6C2D-6A86-6A59A7148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803CFB2-E9EA-69C8-79B5-D0738F67D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69A3CFE-A2C5-AE60-4807-603591A8A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A29C359-6DFB-8F8E-BA73-C1493E69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326889A-0EF9-0686-F174-03372FF0B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51420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696CCED-0A49-F660-0531-9226E754F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DF412D00-BBA3-8339-F23B-9E69A6A50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E8CDB73-9EDC-5BA1-62F6-142D61D1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EC2CC4-04DB-3EF9-D094-77D76F2F8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1B1FB35-1A81-6854-A89F-FC4B00C6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371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82C1A0C0-9560-B4D4-9767-EFB272C45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D6C824DC-2C52-47D0-714B-ACE079D04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BA5AB3F-DC52-1D51-3C99-32DA057C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2BB497D-3BF4-FC19-B2AB-3870BC0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D8464E5-A59B-9149-5F93-B377AEC9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91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77D0C34-8E1B-8FC4-EB73-0C71B55C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A51B70F-7CF7-785E-70C8-F13E9ADD0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3BF7B1E-2188-82E9-FD9F-312223150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3F4A31D-F5DF-D332-8C76-30AF67869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269006A-2177-9926-8419-C15E7CFB4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2921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BC5296-8E28-C5D0-68DF-5BA2D9404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5F72AE1-6E99-BF3B-AE42-7929DA7B2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847E61E-81DD-7179-6FE3-AFD033D53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E0882D9-F8F5-62E8-DD3F-C264DC1DE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F2E5225-BB3B-3027-3E96-63673FD3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17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CEB058-B100-4772-63D3-79CC6E84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27A4C5D-115B-A8A6-E8D5-E9890FE56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2A97202-20B2-3144-65E0-B1B97B2B6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CEF01E5-077E-66AD-F417-9F7299963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796938D2-8D53-A1F9-34C5-C1AB137AB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2F89EC-AE34-87BA-F7ED-2376C6B37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930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E34401-0B5A-575A-D3BB-10377B0E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9C39EDB-F534-E74D-DF90-C2F5A51E3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0F60689-26C8-943D-17C8-265F5EEE6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3FFC98E-8442-59FF-72BB-B5EDBA35E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CFD3F5F-D25A-58A5-B003-1634C3CEA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FE8F655-C5D8-A31E-0771-9440734D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9E998CB7-CB1D-F403-2CA6-676C9588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4BC5DA09-7A33-51DC-0F60-97B65A1D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3288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1B6892-5811-CFAF-CAEC-03DFFB77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429A2162-51F8-A770-0353-90978D25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50321234-3219-8519-ECD1-401ECA5E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AC4B34EE-901D-6BD1-2B75-BF042978B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822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9E3872B-ED05-E6AD-3FDE-16A48F55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DF143AC5-6785-7996-259A-F0108104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12506047-DC70-8CC4-7883-53F474BE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1914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359503E-87BA-86F0-AAA0-E7E119772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81EF40D-A472-A85B-AF96-E749741BB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0660BEB-7A9F-C8C4-4436-83FC06764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252AA12-D990-28B5-8519-61F04951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46D6AF1-4268-2E9B-424C-0CF2F73AF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B830277-B547-D063-D8F1-9D2E7B48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955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6BDD3A3-77A1-BDE4-7F33-67FE06200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CF13FB6C-57B1-AE7D-4106-4B01FF834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211025E-7075-55F0-6AB3-6C5B1C331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3C766A8-ECBA-E49B-CF08-3EC530F85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2A36F21-46A9-EDBE-1FEC-64293E842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4426FCC-F3F7-33CE-17AA-28BA9E66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104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A506AB2-B66F-F3AF-6377-C84F4EC5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AD85800-7059-D420-7875-28F0DDB40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D8F5993-1BBF-6EC3-A3E1-2A414ADEB7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C5C5E-EABD-497F-B17D-0F6A80F5108C}" type="datetimeFigureOut">
              <a:rPr lang="he-IL" smtClean="0"/>
              <a:t>כ"ו/אב/תשפ"ג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EE0345A-A026-C7DA-DAE3-90C29243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1180F7E-EB5E-858C-AB00-88B047D8D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75D5E-642F-4773-97A0-AF71A85FA1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16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-class.reshetch.org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4" y="1074125"/>
            <a:ext cx="5856520" cy="4140298"/>
          </a:xfrm>
          <a:prstGeom prst="rect">
            <a:avLst/>
          </a:prstGeom>
        </p:spPr>
      </p:pic>
      <p:pic>
        <p:nvPicPr>
          <p:cNvPr id="3" name="תמונה 2" descr="תמונה שמכילה טקסט, פוסטר, עיצוב גרפי, ענן&#10;&#10;התיאור נוצר באופן אוטומטי">
            <a:extLst>
              <a:ext uri="{FF2B5EF4-FFF2-40B4-BE49-F238E27FC236}">
                <a16:creationId xmlns:a16="http://schemas.microsoft.com/office/drawing/2014/main" id="{B44AD7B2-C032-881A-882F-2341406AAF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27" b="50000"/>
          <a:stretch/>
        </p:blipFill>
        <p:spPr>
          <a:xfrm flipV="1">
            <a:off x="632719" y="5141798"/>
            <a:ext cx="10926559" cy="1476096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1709057" y="5509903"/>
            <a:ext cx="877388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>
                <a:solidFill>
                  <a:schemeClr val="bg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שנת ה'תשפ"ד בחינוך החברתי-חסידי</a:t>
            </a:r>
          </a:p>
        </p:txBody>
      </p:sp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36BAC6A7-6792-53CA-9E56-4F1CDE0D3AA0}"/>
              </a:ext>
            </a:extLst>
          </p:cNvPr>
          <p:cNvSpPr/>
          <p:nvPr/>
        </p:nvSpPr>
        <p:spPr>
          <a:xfrm rot="508407">
            <a:off x="682496" y="-546304"/>
            <a:ext cx="1750017" cy="2006752"/>
          </a:xfrm>
          <a:prstGeom prst="roundRect">
            <a:avLst>
              <a:gd name="adj" fmla="val 836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0F348AF2-AFE7-979D-154B-046729EB7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4" y="342820"/>
            <a:ext cx="1531893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BFE1FF0-C8BB-6FF3-C695-72A177F2A290}"/>
              </a:ext>
            </a:extLst>
          </p:cNvPr>
          <p:cNvSpPr txBox="1"/>
          <p:nvPr/>
        </p:nvSpPr>
        <p:spPr>
          <a:xfrm>
            <a:off x="1579418" y="2971032"/>
            <a:ext cx="9033164" cy="20236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ספר היום יום מספק לנו לימוד יומי במהלך השנה, ועל כן לא יחולק לנושאים חודשיים.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במהלך השנה יוגשו על ידי אגף חינוך חברתי-חסידי תחנות מיוחדות ומשמעותיות להעצמת התכנים:</a:t>
            </a:r>
          </a:p>
        </p:txBody>
      </p:sp>
    </p:spTree>
    <p:extLst>
      <p:ext uri="{BB962C8B-B14F-4D97-AF65-F5344CB8AC3E}">
        <p14:creationId xmlns:p14="http://schemas.microsoft.com/office/powerpoint/2010/main" val="222098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E6CB347-F206-12D3-570C-26C8FF982689}"/>
              </a:ext>
            </a:extLst>
          </p:cNvPr>
          <p:cNvSpPr txBox="1"/>
          <p:nvPr/>
        </p:nvSpPr>
        <p:spPr>
          <a:xfrm>
            <a:off x="6456216" y="3594978"/>
            <a:ext cx="5051961" cy="19466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במהלך חודש חשון נפתח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בעז"ה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את הנושא השנתי בכנס מפעיל, בו נערוך לתלמידים הכרות עם ספר היום יום וחשיבותו לחיינו.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94F057F-D398-F328-A711-9FA6FBEE9D13}"/>
              </a:ext>
            </a:extLst>
          </p:cNvPr>
          <p:cNvSpPr txBox="1"/>
          <p:nvPr/>
        </p:nvSpPr>
        <p:spPr>
          <a:xfrm>
            <a:off x="6778335" y="2862025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פעילות פתיחה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EDD2E45-A349-2E6F-29DE-5606E2523DB1}"/>
              </a:ext>
            </a:extLst>
          </p:cNvPr>
          <p:cNvSpPr txBox="1"/>
          <p:nvPr/>
        </p:nvSpPr>
        <p:spPr>
          <a:xfrm>
            <a:off x="9550398" y="2326190"/>
            <a:ext cx="19577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9993E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חודש חשון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D2A2B26-02FD-8F1D-737C-D4FA4249579A}"/>
              </a:ext>
            </a:extLst>
          </p:cNvPr>
          <p:cNvSpPr txBox="1"/>
          <p:nvPr/>
        </p:nvSpPr>
        <p:spPr>
          <a:xfrm>
            <a:off x="1117598" y="3594978"/>
            <a:ext cx="4591627" cy="14850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בי"ט כסלו נציין את תחילתו של מחזור לימוד שנתי חדש בספר היום יום.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F14DCAD-0F52-8B71-EB2D-7E5252FCC3C0}"/>
              </a:ext>
            </a:extLst>
          </p:cNvPr>
          <p:cNvSpPr txBox="1"/>
          <p:nvPr/>
        </p:nvSpPr>
        <p:spPr>
          <a:xfrm>
            <a:off x="979383" y="2862025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תחילת מחזור לימוד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B763F34-7BE4-C4BF-1893-EA6D33A7EDC8}"/>
              </a:ext>
            </a:extLst>
          </p:cNvPr>
          <p:cNvSpPr txBox="1"/>
          <p:nvPr/>
        </p:nvSpPr>
        <p:spPr>
          <a:xfrm>
            <a:off x="3751446" y="2326190"/>
            <a:ext cx="19577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9993E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חודש כסלו</a:t>
            </a: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F865CCE-5E86-A9E5-E521-C85A983705AF}"/>
              </a:ext>
            </a:extLst>
          </p:cNvPr>
          <p:cNvGrpSpPr/>
          <p:nvPr/>
        </p:nvGrpSpPr>
        <p:grpSpPr>
          <a:xfrm rot="16200000">
            <a:off x="-2106367" y="3962877"/>
            <a:ext cx="4777508" cy="546303"/>
            <a:chOff x="2900218" y="6145052"/>
            <a:chExt cx="4777508" cy="54630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9C7C3E2-BB7B-A9C0-0DEF-A2F9BA375743}"/>
                </a:ext>
              </a:extLst>
            </p:cNvPr>
            <p:cNvSpPr/>
            <p:nvPr/>
          </p:nvSpPr>
          <p:spPr>
            <a:xfrm>
              <a:off x="2900218" y="6254435"/>
              <a:ext cx="4777508" cy="397164"/>
            </a:xfrm>
            <a:prstGeom prst="roundRect">
              <a:avLst/>
            </a:prstGeom>
            <a:solidFill>
              <a:srgbClr val="894F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F8B8FD55-CB3F-16FB-F19A-3D89BAD133D0}"/>
                </a:ext>
              </a:extLst>
            </p:cNvPr>
            <p:cNvSpPr txBox="1"/>
            <p:nvPr/>
          </p:nvSpPr>
          <p:spPr>
            <a:xfrm>
              <a:off x="3567238" y="6145052"/>
              <a:ext cx="3602182" cy="5463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600"/>
                </a:lnSpc>
                <a:spcAft>
                  <a:spcPts val="600"/>
                </a:spcAft>
              </a:pPr>
              <a:r>
                <a:rPr lang="he-IL" sz="2400" spc="-50" dirty="0">
                  <a:solidFill>
                    <a:schemeClr val="bg1"/>
                  </a:solidFill>
                  <a:latin typeface="Almoni ML v5 AAA D-Bold" panose="00000700000000000000" pitchFamily="50" charset="-79"/>
                  <a:cs typeface="Almoni ML v5 AAA D-Bold" panose="00000700000000000000" pitchFamily="50" charset="-79"/>
                </a:rPr>
                <a:t>לאור היום – במעגל השנה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790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E6CB347-F206-12D3-570C-26C8FF982689}"/>
              </a:ext>
            </a:extLst>
          </p:cNvPr>
          <p:cNvSpPr txBox="1"/>
          <p:nvPr/>
        </p:nvSpPr>
        <p:spPr>
          <a:xfrm>
            <a:off x="1828800" y="3594978"/>
            <a:ext cx="9679377" cy="10233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בשבוע נרות להאיר נעמיק את היכרותנו בתכנים מתוך ספר היום יום, עם דגש על אמרות המתייחסות לדרכי התקשרות לרבי.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94F057F-D398-F328-A711-9FA6FBEE9D13}"/>
              </a:ext>
            </a:extLst>
          </p:cNvPr>
          <p:cNvSpPr txBox="1"/>
          <p:nvPr/>
        </p:nvSpPr>
        <p:spPr>
          <a:xfrm>
            <a:off x="6778335" y="2862025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שבוע נרות להאיר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EDD2E45-A349-2E6F-29DE-5606E2523DB1}"/>
              </a:ext>
            </a:extLst>
          </p:cNvPr>
          <p:cNvSpPr txBox="1"/>
          <p:nvPr/>
        </p:nvSpPr>
        <p:spPr>
          <a:xfrm>
            <a:off x="9550398" y="2326190"/>
            <a:ext cx="19577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9993E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חודש שבט</a:t>
            </a: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F865CCE-5E86-A9E5-E521-C85A983705AF}"/>
              </a:ext>
            </a:extLst>
          </p:cNvPr>
          <p:cNvGrpSpPr/>
          <p:nvPr/>
        </p:nvGrpSpPr>
        <p:grpSpPr>
          <a:xfrm rot="16200000">
            <a:off x="-2106367" y="3962877"/>
            <a:ext cx="4777508" cy="546303"/>
            <a:chOff x="2900218" y="6145052"/>
            <a:chExt cx="4777508" cy="54630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9C7C3E2-BB7B-A9C0-0DEF-A2F9BA375743}"/>
                </a:ext>
              </a:extLst>
            </p:cNvPr>
            <p:cNvSpPr/>
            <p:nvPr/>
          </p:nvSpPr>
          <p:spPr>
            <a:xfrm>
              <a:off x="2900218" y="6254435"/>
              <a:ext cx="4777508" cy="397164"/>
            </a:xfrm>
            <a:prstGeom prst="roundRect">
              <a:avLst/>
            </a:prstGeom>
            <a:solidFill>
              <a:srgbClr val="894F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F8B8FD55-CB3F-16FB-F19A-3D89BAD133D0}"/>
                </a:ext>
              </a:extLst>
            </p:cNvPr>
            <p:cNvSpPr txBox="1"/>
            <p:nvPr/>
          </p:nvSpPr>
          <p:spPr>
            <a:xfrm>
              <a:off x="3567238" y="6145052"/>
              <a:ext cx="3602182" cy="5463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600"/>
                </a:lnSpc>
                <a:spcAft>
                  <a:spcPts val="600"/>
                </a:spcAft>
              </a:pPr>
              <a:r>
                <a:rPr lang="he-IL" sz="2400" spc="-50" dirty="0">
                  <a:solidFill>
                    <a:schemeClr val="bg1"/>
                  </a:solidFill>
                  <a:latin typeface="Almoni ML v5 AAA D-Bold" panose="00000700000000000000" pitchFamily="50" charset="-79"/>
                  <a:cs typeface="Almoni ML v5 AAA D-Bold" panose="00000700000000000000" pitchFamily="50" charset="-79"/>
                </a:rPr>
                <a:t>לאור היום – במעגל השנה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1067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E6CB347-F206-12D3-570C-26C8FF982689}"/>
              </a:ext>
            </a:extLst>
          </p:cNvPr>
          <p:cNvSpPr txBox="1"/>
          <p:nvPr/>
        </p:nvSpPr>
        <p:spPr>
          <a:xfrm>
            <a:off x="1043711" y="3594978"/>
            <a:ext cx="10362868" cy="19466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בחודשי אדר-ניסן, תוכלו לרכוש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בעז"ה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עבור התלמידים אלבום מדבקות מהודר, בו יצברו מדבקות עם אמרות מספר היום יום. מדבקות האלבום  תסייענה לתלמידים להעמיק את הבקיאות באמרות היום יום בדרך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חוייתית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, ותוכלנה לשמש אתכם כעידוד למבצעים בית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ספריים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לבחירתכם.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94F057F-D398-F328-A711-9FA6FBEE9D13}"/>
              </a:ext>
            </a:extLst>
          </p:cNvPr>
          <p:cNvSpPr txBox="1"/>
          <p:nvPr/>
        </p:nvSpPr>
        <p:spPr>
          <a:xfrm>
            <a:off x="6676736" y="2862025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אלבום מדבקות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EDD2E45-A349-2E6F-29DE-5606E2523DB1}"/>
              </a:ext>
            </a:extLst>
          </p:cNvPr>
          <p:cNvSpPr txBox="1"/>
          <p:nvPr/>
        </p:nvSpPr>
        <p:spPr>
          <a:xfrm>
            <a:off x="8266547" y="2326190"/>
            <a:ext cx="31400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9993E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חודשי אדר-ניסן</a:t>
            </a: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F865CCE-5E86-A9E5-E521-C85A983705AF}"/>
              </a:ext>
            </a:extLst>
          </p:cNvPr>
          <p:cNvGrpSpPr/>
          <p:nvPr/>
        </p:nvGrpSpPr>
        <p:grpSpPr>
          <a:xfrm rot="16200000">
            <a:off x="-2106367" y="3962877"/>
            <a:ext cx="4777508" cy="546303"/>
            <a:chOff x="2900218" y="6145052"/>
            <a:chExt cx="4777508" cy="54630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9C7C3E2-BB7B-A9C0-0DEF-A2F9BA375743}"/>
                </a:ext>
              </a:extLst>
            </p:cNvPr>
            <p:cNvSpPr/>
            <p:nvPr/>
          </p:nvSpPr>
          <p:spPr>
            <a:xfrm>
              <a:off x="2900218" y="6254435"/>
              <a:ext cx="4777508" cy="397164"/>
            </a:xfrm>
            <a:prstGeom prst="roundRect">
              <a:avLst/>
            </a:prstGeom>
            <a:solidFill>
              <a:srgbClr val="894F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F8B8FD55-CB3F-16FB-F19A-3D89BAD133D0}"/>
                </a:ext>
              </a:extLst>
            </p:cNvPr>
            <p:cNvSpPr txBox="1"/>
            <p:nvPr/>
          </p:nvSpPr>
          <p:spPr>
            <a:xfrm>
              <a:off x="3567238" y="6145052"/>
              <a:ext cx="3602182" cy="5463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600"/>
                </a:lnSpc>
                <a:spcAft>
                  <a:spcPts val="600"/>
                </a:spcAft>
              </a:pPr>
              <a:r>
                <a:rPr lang="he-IL" sz="2400" spc="-50" dirty="0">
                  <a:solidFill>
                    <a:schemeClr val="bg1"/>
                  </a:solidFill>
                  <a:latin typeface="Almoni ML v5 AAA D-Bold" panose="00000700000000000000" pitchFamily="50" charset="-79"/>
                  <a:cs typeface="Almoni ML v5 AAA D-Bold" panose="00000700000000000000" pitchFamily="50" charset="-79"/>
                </a:rPr>
                <a:t>לאור היום – במעגל השנה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974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3E6CB347-F206-12D3-570C-26C8FF982689}"/>
              </a:ext>
            </a:extLst>
          </p:cNvPr>
          <p:cNvSpPr txBox="1"/>
          <p:nvPr/>
        </p:nvSpPr>
        <p:spPr>
          <a:xfrm>
            <a:off x="6459807" y="3594978"/>
            <a:ext cx="5153560" cy="19466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לקראת סוף השנה יתקיים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בעז"ה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חידון גדול על ספר היום יום. לקראת החידון התלמידים יקבלו קבצי לימוד לשינון אמרות נבחרות. 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A94F057F-D398-F328-A711-9FA6FBEE9D13}"/>
              </a:ext>
            </a:extLst>
          </p:cNvPr>
          <p:cNvSpPr txBox="1"/>
          <p:nvPr/>
        </p:nvSpPr>
        <p:spPr>
          <a:xfrm>
            <a:off x="6883525" y="2862025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חידון היום יום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EDD2E45-A349-2E6F-29DE-5606E2523DB1}"/>
              </a:ext>
            </a:extLst>
          </p:cNvPr>
          <p:cNvSpPr txBox="1"/>
          <p:nvPr/>
        </p:nvSpPr>
        <p:spPr>
          <a:xfrm>
            <a:off x="8473336" y="2326190"/>
            <a:ext cx="31400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solidFill>
                  <a:srgbClr val="9993E1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חודשי אייר-סיון</a:t>
            </a:r>
          </a:p>
        </p:txBody>
      </p:sp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F865CCE-5E86-A9E5-E521-C85A983705AF}"/>
              </a:ext>
            </a:extLst>
          </p:cNvPr>
          <p:cNvGrpSpPr/>
          <p:nvPr/>
        </p:nvGrpSpPr>
        <p:grpSpPr>
          <a:xfrm rot="16200000">
            <a:off x="-2106367" y="3962877"/>
            <a:ext cx="4777508" cy="546303"/>
            <a:chOff x="2900218" y="6145052"/>
            <a:chExt cx="4777508" cy="54630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9C7C3E2-BB7B-A9C0-0DEF-A2F9BA375743}"/>
                </a:ext>
              </a:extLst>
            </p:cNvPr>
            <p:cNvSpPr/>
            <p:nvPr/>
          </p:nvSpPr>
          <p:spPr>
            <a:xfrm>
              <a:off x="2900218" y="6254435"/>
              <a:ext cx="4777508" cy="397164"/>
            </a:xfrm>
            <a:prstGeom prst="roundRect">
              <a:avLst/>
            </a:prstGeom>
            <a:solidFill>
              <a:srgbClr val="894F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F8B8FD55-CB3F-16FB-F19A-3D89BAD133D0}"/>
                </a:ext>
              </a:extLst>
            </p:cNvPr>
            <p:cNvSpPr txBox="1"/>
            <p:nvPr/>
          </p:nvSpPr>
          <p:spPr>
            <a:xfrm>
              <a:off x="3567238" y="6145052"/>
              <a:ext cx="3602182" cy="5463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600"/>
                </a:lnSpc>
                <a:spcAft>
                  <a:spcPts val="600"/>
                </a:spcAft>
              </a:pPr>
              <a:r>
                <a:rPr lang="he-IL" sz="2400" spc="-50" dirty="0">
                  <a:solidFill>
                    <a:schemeClr val="bg1"/>
                  </a:solidFill>
                  <a:latin typeface="Almoni ML v5 AAA D-Bold" panose="00000700000000000000" pitchFamily="50" charset="-79"/>
                  <a:cs typeface="Almoni ML v5 AAA D-Bold" panose="00000700000000000000" pitchFamily="50" charset="-79"/>
                </a:rPr>
                <a:t>לאור היום – במעגל השנה</a:t>
              </a:r>
            </a:p>
          </p:txBody>
        </p:sp>
      </p:grp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7D9FD3FF-E54C-3F63-CC81-483658A0CC13}"/>
              </a:ext>
            </a:extLst>
          </p:cNvPr>
          <p:cNvSpPr txBox="1"/>
          <p:nvPr/>
        </p:nvSpPr>
        <p:spPr>
          <a:xfrm>
            <a:off x="839105" y="3594978"/>
            <a:ext cx="5153560" cy="24083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לאחר הכרות ולימוד פתגמי היום יום במהלך השנה, יוזמנו התלמידים להמחיש פתגמים נבחרים בעזרת יצירות אשר יוצגו בתערוכה בכל מוסד.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5176FED-B8D8-8280-4687-F17D673D732E}"/>
              </a:ext>
            </a:extLst>
          </p:cNvPr>
          <p:cNvSpPr txBox="1"/>
          <p:nvPr/>
        </p:nvSpPr>
        <p:spPr>
          <a:xfrm>
            <a:off x="1262823" y="2862025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תערוכת יצירות</a:t>
            </a:r>
          </a:p>
        </p:txBody>
      </p:sp>
    </p:spTree>
    <p:extLst>
      <p:ext uri="{BB962C8B-B14F-4D97-AF65-F5344CB8AC3E}">
        <p14:creationId xmlns:p14="http://schemas.microsoft.com/office/powerpoint/2010/main" val="933725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BFE1FF0-C8BB-6FF3-C695-72A177F2A290}"/>
              </a:ext>
            </a:extLst>
          </p:cNvPr>
          <p:cNvSpPr txBox="1"/>
          <p:nvPr/>
        </p:nvSpPr>
        <p:spPr>
          <a:xfrm>
            <a:off x="1579418" y="2485989"/>
            <a:ext cx="9033164" cy="20236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בנוסף לתחנות במעגל השנה אותן סקרנו כאן, ספר היום יום ילווה אותנו במהלך השנה בלימוד שוטף שיתבצע בכל מוסד באופן המתאים לו, וכן בעזרת יוזמות אישיות של כל מוסד.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להלן כמה הצעות כיצד להביא זאת לידי ביטוי:</a:t>
            </a:r>
          </a:p>
        </p:txBody>
      </p:sp>
    </p:spTree>
    <p:extLst>
      <p:ext uri="{BB962C8B-B14F-4D97-AF65-F5344CB8AC3E}">
        <p14:creationId xmlns:p14="http://schemas.microsoft.com/office/powerpoint/2010/main" val="3461584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F865CCE-5E86-A9E5-E521-C85A983705AF}"/>
              </a:ext>
            </a:extLst>
          </p:cNvPr>
          <p:cNvGrpSpPr/>
          <p:nvPr/>
        </p:nvGrpSpPr>
        <p:grpSpPr>
          <a:xfrm rot="16200000">
            <a:off x="-2106367" y="3962877"/>
            <a:ext cx="4777508" cy="546303"/>
            <a:chOff x="2900218" y="6145052"/>
            <a:chExt cx="4777508" cy="54630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9C7C3E2-BB7B-A9C0-0DEF-A2F9BA375743}"/>
                </a:ext>
              </a:extLst>
            </p:cNvPr>
            <p:cNvSpPr/>
            <p:nvPr/>
          </p:nvSpPr>
          <p:spPr>
            <a:xfrm>
              <a:off x="2900218" y="6254435"/>
              <a:ext cx="4777508" cy="397164"/>
            </a:xfrm>
            <a:prstGeom prst="roundRect">
              <a:avLst/>
            </a:prstGeom>
            <a:solidFill>
              <a:srgbClr val="894F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F8B8FD55-CB3F-16FB-F19A-3D89BAD133D0}"/>
                </a:ext>
              </a:extLst>
            </p:cNvPr>
            <p:cNvSpPr txBox="1"/>
            <p:nvPr/>
          </p:nvSpPr>
          <p:spPr>
            <a:xfrm>
              <a:off x="3567238" y="6145052"/>
              <a:ext cx="3602182" cy="5463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600"/>
                </a:lnSpc>
                <a:spcAft>
                  <a:spcPts val="600"/>
                </a:spcAft>
              </a:pPr>
              <a:r>
                <a:rPr lang="he-IL" sz="2400" spc="-50" dirty="0">
                  <a:solidFill>
                    <a:schemeClr val="bg1"/>
                  </a:solidFill>
                  <a:latin typeface="Almoni ML v5 AAA D-Bold" panose="00000700000000000000" pitchFamily="50" charset="-79"/>
                  <a:cs typeface="Almoni ML v5 AAA D-Bold" panose="00000700000000000000" pitchFamily="50" charset="-79"/>
                </a:rPr>
                <a:t>לאור היום – לימוד שוטף</a:t>
              </a:r>
            </a:p>
          </p:txBody>
        </p:sp>
      </p:grp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996B3C6-7228-87B5-D4D9-C7C44B8E8F4C}"/>
              </a:ext>
            </a:extLst>
          </p:cNvPr>
          <p:cNvSpPr txBox="1"/>
          <p:nvPr/>
        </p:nvSpPr>
        <p:spPr>
          <a:xfrm>
            <a:off x="7141453" y="2173975"/>
            <a:ext cx="27137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לימוד יומי</a:t>
            </a:r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44CD75E0-9EA8-AF5C-C3DF-5D178AF41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9" t="12309" r="47575" b="5619"/>
          <a:stretch/>
        </p:blipFill>
        <p:spPr>
          <a:xfrm>
            <a:off x="7248291" y="2881861"/>
            <a:ext cx="4447256" cy="2276155"/>
          </a:xfrm>
          <a:prstGeom prst="rect">
            <a:avLst/>
          </a:prstGeom>
          <a:ln w="38100">
            <a:solidFill>
              <a:srgbClr val="905FAE"/>
            </a:solidFill>
          </a:ln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29D7C575-D157-3BD3-62B8-C244352E6962}"/>
              </a:ext>
            </a:extLst>
          </p:cNvPr>
          <p:cNvSpPr txBox="1"/>
          <p:nvPr/>
        </p:nvSpPr>
        <p:spPr>
          <a:xfrm>
            <a:off x="807733" y="2702555"/>
            <a:ext cx="6211959" cy="2636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על מדף השיעורים היומיים באתר </a:t>
            </a:r>
            <a:r>
              <a:rPr lang="he-IL" sz="2800" spc="-50" dirty="0">
                <a:solidFill>
                  <a:srgbClr val="905FAE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דף הבית להתקשרות</a:t>
            </a: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, תמצאו את הספר </a:t>
            </a:r>
            <a:r>
              <a:rPr lang="he-IL" sz="2800" spc="-50" dirty="0">
                <a:solidFill>
                  <a:srgbClr val="905FAE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"מאירים את היום עם היום יום"</a:t>
            </a: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, בעזרתו תוכלו ללמוד עם התלמידים מידי יום את האמרה היומית ואף לתבל אותה בהסבר וסיפור מלווה. </a:t>
            </a:r>
          </a:p>
          <a:p>
            <a:pPr algn="just">
              <a:lnSpc>
                <a:spcPts val="32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קישור לאתר: </a:t>
            </a:r>
            <a:r>
              <a:rPr lang="en-US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  <a:hlinkClick r:id="rId6"/>
              </a:rPr>
              <a:t>https://c-class.reshetch.org/</a:t>
            </a:r>
            <a:endParaRPr lang="he-IL" sz="2800" spc="-50" dirty="0">
              <a:solidFill>
                <a:srgbClr val="905FAE"/>
              </a:solidFill>
              <a:latin typeface="Almoni ML v5 AAA" panose="00000500000000000000" pitchFamily="50" charset="-79"/>
              <a:cs typeface="Almoni ML v5 AAA" panose="00000500000000000000" pitchFamily="50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9032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F865CCE-5E86-A9E5-E521-C85A983705AF}"/>
              </a:ext>
            </a:extLst>
          </p:cNvPr>
          <p:cNvGrpSpPr/>
          <p:nvPr/>
        </p:nvGrpSpPr>
        <p:grpSpPr>
          <a:xfrm rot="16200000">
            <a:off x="-2106367" y="3962877"/>
            <a:ext cx="4777508" cy="546303"/>
            <a:chOff x="2900218" y="6145052"/>
            <a:chExt cx="4777508" cy="54630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9C7C3E2-BB7B-A9C0-0DEF-A2F9BA375743}"/>
                </a:ext>
              </a:extLst>
            </p:cNvPr>
            <p:cNvSpPr/>
            <p:nvPr/>
          </p:nvSpPr>
          <p:spPr>
            <a:xfrm>
              <a:off x="2900218" y="6254435"/>
              <a:ext cx="4777508" cy="397164"/>
            </a:xfrm>
            <a:prstGeom prst="roundRect">
              <a:avLst/>
            </a:prstGeom>
            <a:solidFill>
              <a:srgbClr val="894F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F8B8FD55-CB3F-16FB-F19A-3D89BAD133D0}"/>
                </a:ext>
              </a:extLst>
            </p:cNvPr>
            <p:cNvSpPr txBox="1"/>
            <p:nvPr/>
          </p:nvSpPr>
          <p:spPr>
            <a:xfrm>
              <a:off x="3567238" y="6145052"/>
              <a:ext cx="3602182" cy="5463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600"/>
                </a:lnSpc>
                <a:spcAft>
                  <a:spcPts val="600"/>
                </a:spcAft>
              </a:pPr>
              <a:r>
                <a:rPr lang="he-IL" sz="2400" spc="-50" dirty="0">
                  <a:solidFill>
                    <a:schemeClr val="bg1"/>
                  </a:solidFill>
                  <a:latin typeface="Almoni ML v5 AAA D-Bold" panose="00000700000000000000" pitchFamily="50" charset="-79"/>
                  <a:cs typeface="Almoni ML v5 AAA D-Bold" panose="00000700000000000000" pitchFamily="50" charset="-79"/>
                </a:rPr>
                <a:t>לאור היום – לימוד שוטף</a:t>
              </a: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17AD111-6FFB-2993-FE21-04001B0A9502}"/>
              </a:ext>
            </a:extLst>
          </p:cNvPr>
          <p:cNvSpPr txBox="1"/>
          <p:nvPr/>
        </p:nvSpPr>
        <p:spPr>
          <a:xfrm>
            <a:off x="6456216" y="2948433"/>
            <a:ext cx="5051961" cy="19466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לפי רמת הכיתה, תוכלו להקדיש זמן קבוע ביום שישי ללימוד אמרה נבחרת מתוך היום יום של השבוע, במקום לימוד יומי של האמרות.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44CEC86-7C95-4045-7CC5-40DEA018D92F}"/>
              </a:ext>
            </a:extLst>
          </p:cNvPr>
          <p:cNvSpPr txBox="1"/>
          <p:nvPr/>
        </p:nvSpPr>
        <p:spPr>
          <a:xfrm>
            <a:off x="6778335" y="2215480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לימוד שבועי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50CD5BE-125F-7084-0C6A-7A2D4B3CAC34}"/>
              </a:ext>
            </a:extLst>
          </p:cNvPr>
          <p:cNvSpPr txBox="1"/>
          <p:nvPr/>
        </p:nvSpPr>
        <p:spPr>
          <a:xfrm>
            <a:off x="1320796" y="2948433"/>
            <a:ext cx="4591627" cy="19466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עריכת הפסקה חסידית בהפעלת התלמידים בכל שבוע, סביב תוכן של אמרה משמעותית מאותו שבוע.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9B327C4-FC5A-1816-E7D2-0B1B25CACFC8}"/>
              </a:ext>
            </a:extLst>
          </p:cNvPr>
          <p:cNvSpPr txBox="1"/>
          <p:nvPr/>
        </p:nvSpPr>
        <p:spPr>
          <a:xfrm>
            <a:off x="1182581" y="2215480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הפסקה חסידית</a:t>
            </a:r>
          </a:p>
        </p:txBody>
      </p:sp>
    </p:spTree>
    <p:extLst>
      <p:ext uri="{BB962C8B-B14F-4D97-AF65-F5344CB8AC3E}">
        <p14:creationId xmlns:p14="http://schemas.microsoft.com/office/powerpoint/2010/main" val="1102199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grpSp>
        <p:nvGrpSpPr>
          <p:cNvPr id="14" name="קבוצה 13">
            <a:extLst>
              <a:ext uri="{FF2B5EF4-FFF2-40B4-BE49-F238E27FC236}">
                <a16:creationId xmlns:a16="http://schemas.microsoft.com/office/drawing/2014/main" id="{AF865CCE-5E86-A9E5-E521-C85A983705AF}"/>
              </a:ext>
            </a:extLst>
          </p:cNvPr>
          <p:cNvGrpSpPr/>
          <p:nvPr/>
        </p:nvGrpSpPr>
        <p:grpSpPr>
          <a:xfrm rot="16200000">
            <a:off x="-2106367" y="3962877"/>
            <a:ext cx="4777508" cy="546303"/>
            <a:chOff x="2900218" y="6145052"/>
            <a:chExt cx="4777508" cy="546303"/>
          </a:xfrm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49C7C3E2-BB7B-A9C0-0DEF-A2F9BA375743}"/>
                </a:ext>
              </a:extLst>
            </p:cNvPr>
            <p:cNvSpPr/>
            <p:nvPr/>
          </p:nvSpPr>
          <p:spPr>
            <a:xfrm>
              <a:off x="2900218" y="6254435"/>
              <a:ext cx="4777508" cy="397164"/>
            </a:xfrm>
            <a:prstGeom prst="roundRect">
              <a:avLst/>
            </a:prstGeom>
            <a:solidFill>
              <a:srgbClr val="894F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תיבת טקסט 12">
              <a:extLst>
                <a:ext uri="{FF2B5EF4-FFF2-40B4-BE49-F238E27FC236}">
                  <a16:creationId xmlns:a16="http://schemas.microsoft.com/office/drawing/2014/main" id="{F8B8FD55-CB3F-16FB-F19A-3D89BAD133D0}"/>
                </a:ext>
              </a:extLst>
            </p:cNvPr>
            <p:cNvSpPr txBox="1"/>
            <p:nvPr/>
          </p:nvSpPr>
          <p:spPr>
            <a:xfrm>
              <a:off x="3567238" y="6145052"/>
              <a:ext cx="3602182" cy="54630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ts val="3600"/>
                </a:lnSpc>
                <a:spcAft>
                  <a:spcPts val="600"/>
                </a:spcAft>
              </a:pPr>
              <a:r>
                <a:rPr lang="he-IL" sz="2400" spc="-50" dirty="0">
                  <a:solidFill>
                    <a:schemeClr val="bg1"/>
                  </a:solidFill>
                  <a:latin typeface="Almoni ML v5 AAA D-Bold" panose="00000700000000000000" pitchFamily="50" charset="-79"/>
                  <a:cs typeface="Almoni ML v5 AAA D-Bold" panose="00000700000000000000" pitchFamily="50" charset="-79"/>
                </a:rPr>
                <a:t>לאור היום – לימוד שוטף</a:t>
              </a:r>
            </a:p>
          </p:txBody>
        </p:sp>
      </p:grp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17AD111-6FFB-2993-FE21-04001B0A9502}"/>
              </a:ext>
            </a:extLst>
          </p:cNvPr>
          <p:cNvSpPr txBox="1"/>
          <p:nvPr/>
        </p:nvSpPr>
        <p:spPr>
          <a:xfrm>
            <a:off x="6456216" y="2874544"/>
            <a:ext cx="5051961" cy="28700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ניתן להעניק לכל תלמיד ביום ההולדת תעודה עם האמרה החסידית מתאריך יום הולדתו. תקבלו לשם כך עיצוב ממותג  של מסגרת התעודה, אליה תוכלו להכניס את האמרות הרצויות.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44CEC86-7C95-4045-7CC5-40DEA018D92F}"/>
              </a:ext>
            </a:extLst>
          </p:cNvPr>
          <p:cNvSpPr txBox="1"/>
          <p:nvPr/>
        </p:nvSpPr>
        <p:spPr>
          <a:xfrm>
            <a:off x="6778335" y="2141591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האמרה האישית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50CD5BE-125F-7084-0C6A-7A2D4B3CAC34}"/>
              </a:ext>
            </a:extLst>
          </p:cNvPr>
          <p:cNvSpPr txBox="1"/>
          <p:nvPr/>
        </p:nvSpPr>
        <p:spPr>
          <a:xfrm>
            <a:off x="1320796" y="2874544"/>
            <a:ext cx="4591627" cy="28700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אבני החן המעטרות את הלוגו ואת מדבקות הקיר יכולות לשמש אתכם כניקוד למבצעים שונים במוסד. דפים עם האבנים יעלו בהמשך לאתר להדפסה אישית.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59B327C4-FC5A-1816-E7D2-0B1B25CACFC8}"/>
              </a:ext>
            </a:extLst>
          </p:cNvPr>
          <p:cNvSpPr txBox="1"/>
          <p:nvPr/>
        </p:nvSpPr>
        <p:spPr>
          <a:xfrm>
            <a:off x="1182581" y="2141591"/>
            <a:ext cx="472984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ניקוד - אבני חן</a:t>
            </a:r>
          </a:p>
        </p:txBody>
      </p:sp>
    </p:spTree>
    <p:extLst>
      <p:ext uri="{BB962C8B-B14F-4D97-AF65-F5344CB8AC3E}">
        <p14:creationId xmlns:p14="http://schemas.microsoft.com/office/powerpoint/2010/main" val="4171537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4356100" y="2138028"/>
            <a:ext cx="3479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סל חינוך חברתי</a:t>
            </a:r>
          </a:p>
        </p:txBody>
      </p:sp>
      <p:cxnSp>
        <p:nvCxnSpPr>
          <p:cNvPr id="2" name="מחבר ישר 1">
            <a:extLst>
              <a:ext uri="{FF2B5EF4-FFF2-40B4-BE49-F238E27FC236}">
                <a16:creationId xmlns:a16="http://schemas.microsoft.com/office/drawing/2014/main" id="{7E2679DA-5462-A67C-3367-F942C84FB028}"/>
              </a:ext>
            </a:extLst>
          </p:cNvPr>
          <p:cNvCxnSpPr>
            <a:cxnSpLocks/>
          </p:cNvCxnSpPr>
          <p:nvPr/>
        </p:nvCxnSpPr>
        <p:spPr>
          <a:xfrm flipH="1">
            <a:off x="4944000" y="2074528"/>
            <a:ext cx="2304000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F1FA87E9-9D08-B584-ADE1-473B1B09BABB}"/>
              </a:ext>
            </a:extLst>
          </p:cNvPr>
          <p:cNvCxnSpPr>
            <a:cxnSpLocks/>
          </p:cNvCxnSpPr>
          <p:nvPr/>
        </p:nvCxnSpPr>
        <p:spPr>
          <a:xfrm flipH="1">
            <a:off x="4944000" y="2888931"/>
            <a:ext cx="2304000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תמונה 13" descr="תמונה שמכילה טקסט, גרפיקה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6D09969F-37DB-E9E7-6A7A-BF899DF7A9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0" y="5301020"/>
            <a:ext cx="1773459" cy="1083599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BE10EE92-C20D-6C50-88E3-B964A8F8F9B8}"/>
              </a:ext>
            </a:extLst>
          </p:cNvPr>
          <p:cNvSpPr txBox="1"/>
          <p:nvPr/>
        </p:nvSpPr>
        <p:spPr>
          <a:xfrm>
            <a:off x="1968500" y="3519783"/>
            <a:ext cx="8255000" cy="10233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כחלק מהתייעלות האגף, מוצרי הסל החברתי יגיעו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בעז"ה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בפעימות מרוכזות במהלך השנה.</a:t>
            </a:r>
          </a:p>
        </p:txBody>
      </p:sp>
    </p:spTree>
    <p:extLst>
      <p:ext uri="{BB962C8B-B14F-4D97-AF65-F5344CB8AC3E}">
        <p14:creationId xmlns:p14="http://schemas.microsoft.com/office/powerpoint/2010/main" val="187487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665842" y="1274792"/>
            <a:ext cx="87738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80 שנה ללוח היום יום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4379CE-B1AF-E74D-30E0-196D4654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78" y="2147289"/>
            <a:ext cx="3086180" cy="30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4697F7AA-3DD2-4028-AF9D-DD1FDC590ACC}"/>
              </a:ext>
            </a:extLst>
          </p:cNvPr>
          <p:cNvCxnSpPr>
            <a:cxnSpLocks/>
          </p:cNvCxnSpPr>
          <p:nvPr/>
        </p:nvCxnSpPr>
        <p:spPr>
          <a:xfrm flipH="1">
            <a:off x="4618567" y="1982678"/>
            <a:ext cx="4698278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E0640F2-090E-FDC0-403F-A2C117609E8F}"/>
              </a:ext>
            </a:extLst>
          </p:cNvPr>
          <p:cNvSpPr txBox="1"/>
          <p:nvPr/>
        </p:nvSpPr>
        <p:spPr>
          <a:xfrm>
            <a:off x="665842" y="2147290"/>
            <a:ext cx="8773886" cy="44088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ספר "היום יום", קטן בכמות ועצום באיכות, הינו הספר הראשון שערך הרבי, בהוראת חותנו, הרבי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הריי"צ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, שאף נתן לספר זה את הכינוי המיוחד: </a:t>
            </a:r>
            <a:r>
              <a:rPr lang="he-IL" sz="3200" spc="-50" dirty="0">
                <a:solidFill>
                  <a:srgbClr val="905FAE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"לוח אור זרוע לחסידי חב"ד"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לצד ציון שיעורי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החת"ת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היומיים, וציון מנהגי חב"ד בהתאמה לתאריכים השונים, מובאים בספר אמרות ופתגמים מתורת החסידות ודרכי החסידים.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מבחינות מסוימות מהווה ספר היום יום, ספר הדרכה יסודי לחיי עבודת ה' בדרך חסידות חב"ד, ומאיר את חיי החסידים באור הבהיר של  ערכי החסידות וההנהגות החסידיות. </a:t>
            </a:r>
          </a:p>
        </p:txBody>
      </p:sp>
    </p:spTree>
    <p:extLst>
      <p:ext uri="{BB962C8B-B14F-4D97-AF65-F5344CB8AC3E}">
        <p14:creationId xmlns:p14="http://schemas.microsoft.com/office/powerpoint/2010/main" val="4012797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id="{44BBA2FA-60F9-F775-499B-255430CF7CB9}"/>
              </a:ext>
            </a:extLst>
          </p:cNvPr>
          <p:cNvSpPr/>
          <p:nvPr/>
        </p:nvSpPr>
        <p:spPr>
          <a:xfrm>
            <a:off x="3637559" y="4975204"/>
            <a:ext cx="3168000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3474CA7-37DD-B59C-537C-0C87755E2BFE}"/>
              </a:ext>
            </a:extLst>
          </p:cNvPr>
          <p:cNvSpPr txBox="1"/>
          <p:nvPr/>
        </p:nvSpPr>
        <p:spPr>
          <a:xfrm>
            <a:off x="1816101" y="1339594"/>
            <a:ext cx="8559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הצצה לסל החברתי של תחילת שנה:</a:t>
            </a:r>
          </a:p>
        </p:txBody>
      </p:sp>
      <p:pic>
        <p:nvPicPr>
          <p:cNvPr id="10" name="תמונה 9" descr="תמונה שמכילה טקסט, צילום מסך, אומנות ילדים&#10;&#10;התיאור נוצר באופן אוטומטי">
            <a:extLst>
              <a:ext uri="{FF2B5EF4-FFF2-40B4-BE49-F238E27FC236}">
                <a16:creationId xmlns:a16="http://schemas.microsoft.com/office/drawing/2014/main" id="{ED7DEB5B-F1AC-15A5-84F4-FD808765EB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15"/>
          <a:stretch/>
        </p:blipFill>
        <p:spPr>
          <a:xfrm rot="16825657">
            <a:off x="2118720" y="2019445"/>
            <a:ext cx="2085883" cy="2875788"/>
          </a:xfrm>
          <a:prstGeom prst="rect">
            <a:avLst/>
          </a:prstGeom>
        </p:spPr>
      </p:pic>
      <p:pic>
        <p:nvPicPr>
          <p:cNvPr id="16" name="תמונה 15" descr="תמונה שמכילה טקסט, צילום מסך, ספר, מפית סניטרית&#10;&#10;התיאור נוצר באופן אוטומטי">
            <a:extLst>
              <a:ext uri="{FF2B5EF4-FFF2-40B4-BE49-F238E27FC236}">
                <a16:creationId xmlns:a16="http://schemas.microsoft.com/office/drawing/2014/main" id="{0B1E0EB7-C04C-DC7D-8D9F-20EE285B12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20185" r="10000" b="741"/>
          <a:stretch/>
        </p:blipFill>
        <p:spPr>
          <a:xfrm>
            <a:off x="838922" y="3744665"/>
            <a:ext cx="2875786" cy="2958941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BB3A8B4-5320-76D1-44DD-634D167587C4}"/>
              </a:ext>
            </a:extLst>
          </p:cNvPr>
          <p:cNvSpPr txBox="1"/>
          <p:nvPr/>
        </p:nvSpPr>
        <p:spPr>
          <a:xfrm>
            <a:off x="347775" y="4975204"/>
            <a:ext cx="6452569" cy="13413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כרטיס אישי לכל תלמיד</a:t>
            </a:r>
          </a:p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ליום הראשון ללימודים,</a:t>
            </a:r>
          </a:p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עם איחולי שנה טובה וטבלת מערכת שעות</a:t>
            </a:r>
          </a:p>
        </p:txBody>
      </p:sp>
      <p:pic>
        <p:nvPicPr>
          <p:cNvPr id="20" name="תמונה 19" descr="תמונה שמכילה טקסט, צילום מסך, תפריט, אוכל&#10;&#10;התיאור נוצר באופן אוטומטי">
            <a:extLst>
              <a:ext uri="{FF2B5EF4-FFF2-40B4-BE49-F238E27FC236}">
                <a16:creationId xmlns:a16="http://schemas.microsoft.com/office/drawing/2014/main" id="{BED305A1-325A-0316-2E67-80D8E0470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675">
            <a:off x="8770074" y="2002644"/>
            <a:ext cx="2799831" cy="3960406"/>
          </a:xfrm>
          <a:prstGeom prst="rect">
            <a:avLst/>
          </a:prstGeom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7E6AD3AF-856D-427B-E37B-82037458F19D}"/>
              </a:ext>
            </a:extLst>
          </p:cNvPr>
          <p:cNvSpPr/>
          <p:nvPr/>
        </p:nvSpPr>
        <p:spPr>
          <a:xfrm>
            <a:off x="8462889" y="2967396"/>
            <a:ext cx="1128148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128251AD-DFF2-1111-CE67-4C113EE4798C}"/>
              </a:ext>
            </a:extLst>
          </p:cNvPr>
          <p:cNvSpPr txBox="1"/>
          <p:nvPr/>
        </p:nvSpPr>
        <p:spPr>
          <a:xfrm>
            <a:off x="6530156" y="2961534"/>
            <a:ext cx="3055666" cy="13413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סימניה</a:t>
            </a:r>
          </a:p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לאמירת ג' פרקי תהלים</a:t>
            </a:r>
          </a:p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בחודש אלול</a:t>
            </a:r>
          </a:p>
        </p:txBody>
      </p:sp>
    </p:spTree>
    <p:extLst>
      <p:ext uri="{BB962C8B-B14F-4D97-AF65-F5344CB8AC3E}">
        <p14:creationId xmlns:p14="http://schemas.microsoft.com/office/powerpoint/2010/main" val="3003546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7E6AD3AF-856D-427B-E37B-82037458F19D}"/>
              </a:ext>
            </a:extLst>
          </p:cNvPr>
          <p:cNvSpPr/>
          <p:nvPr/>
        </p:nvSpPr>
        <p:spPr>
          <a:xfrm>
            <a:off x="8338741" y="3884322"/>
            <a:ext cx="1912567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128251AD-DFF2-1111-CE67-4C113EE4798C}"/>
              </a:ext>
            </a:extLst>
          </p:cNvPr>
          <p:cNvSpPr txBox="1"/>
          <p:nvPr/>
        </p:nvSpPr>
        <p:spPr>
          <a:xfrm>
            <a:off x="7767191" y="3878460"/>
            <a:ext cx="3055666" cy="13413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פלקט כיתתי</a:t>
            </a:r>
          </a:p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מורה שיעור יומי</a:t>
            </a:r>
          </a:p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ללימוד ספר המצוות</a:t>
            </a:r>
          </a:p>
        </p:txBody>
      </p:sp>
      <p:pic>
        <p:nvPicPr>
          <p:cNvPr id="4" name="תמונה 3" descr="תמונה שמכילה טקסט, צילום מסך&#10;&#10;התיאור נוצר באופן אוטומטי">
            <a:extLst>
              <a:ext uri="{FF2B5EF4-FFF2-40B4-BE49-F238E27FC236}">
                <a16:creationId xmlns:a16="http://schemas.microsoft.com/office/drawing/2014/main" id="{A3B8E870-888E-1694-1B9B-FE1A4581D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58" y="2950813"/>
            <a:ext cx="2787106" cy="4178099"/>
          </a:xfrm>
          <a:prstGeom prst="rect">
            <a:avLst/>
          </a:prstGeom>
        </p:spPr>
      </p:pic>
      <p:pic>
        <p:nvPicPr>
          <p:cNvPr id="6" name="תמונה 5" descr="תמונה שמכילה טקסט, צילום מסך&#10;&#10;התיאור נוצר באופן אוטומטי">
            <a:extLst>
              <a:ext uri="{FF2B5EF4-FFF2-40B4-BE49-F238E27FC236}">
                <a16:creationId xmlns:a16="http://schemas.microsoft.com/office/drawing/2014/main" id="{74E170AB-AAC9-66E3-0B53-2B24996B8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33" y="2529840"/>
            <a:ext cx="2787106" cy="4178099"/>
          </a:xfrm>
          <a:prstGeom prst="rect">
            <a:avLst/>
          </a:prstGeom>
        </p:spPr>
      </p:pic>
      <p:pic>
        <p:nvPicPr>
          <p:cNvPr id="9" name="תמונה 8" descr="תמונה שמכילה טקסט, תצוגה, צילום מסך, תוכנה&#10;&#10;התיאור נוצר באופן אוטומטי">
            <a:extLst>
              <a:ext uri="{FF2B5EF4-FFF2-40B4-BE49-F238E27FC236}">
                <a16:creationId xmlns:a16="http://schemas.microsoft.com/office/drawing/2014/main" id="{4572663B-2F7E-C02D-AB53-04C513FD7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71" y="-777186"/>
            <a:ext cx="5085906" cy="5080113"/>
          </a:xfrm>
          <a:prstGeom prst="rect">
            <a:avLst/>
          </a:prstGeom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id="{44BBA2FA-60F9-F775-499B-255430CF7CB9}"/>
              </a:ext>
            </a:extLst>
          </p:cNvPr>
          <p:cNvSpPr/>
          <p:nvPr/>
        </p:nvSpPr>
        <p:spPr>
          <a:xfrm>
            <a:off x="4867401" y="1193409"/>
            <a:ext cx="1578803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BB3A8B4-5320-76D1-44DD-634D167587C4}"/>
              </a:ext>
            </a:extLst>
          </p:cNvPr>
          <p:cNvSpPr txBox="1"/>
          <p:nvPr/>
        </p:nvSpPr>
        <p:spPr>
          <a:xfrm>
            <a:off x="1257339" y="1193409"/>
            <a:ext cx="5183651" cy="198259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לוח חודשי</a:t>
            </a:r>
          </a:p>
          <a:p>
            <a:pPr algn="just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התלמידים יקבלו בתחילת השנה מגנט ממותג, אליו יצרפו בכל שבת מברכים לוח חודשי מהודר, ובו ספח לעידוד אמירת תהלים בשבת מברכים.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5574427-1B01-70C0-131F-E346F16CE1F3}"/>
              </a:ext>
            </a:extLst>
          </p:cNvPr>
          <p:cNvSpPr txBox="1"/>
          <p:nvPr/>
        </p:nvSpPr>
        <p:spPr>
          <a:xfrm>
            <a:off x="470409" y="6149687"/>
            <a:ext cx="1426492" cy="4693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 Black" panose="00000A00000000000000" pitchFamily="50" charset="-79"/>
                <a:cs typeface="Almoni ML v5 AAA Black" panose="00000A00000000000000" pitchFamily="50" charset="-79"/>
              </a:rPr>
              <a:t>חדש!</a:t>
            </a:r>
          </a:p>
        </p:txBody>
      </p:sp>
    </p:spTree>
    <p:extLst>
      <p:ext uri="{BB962C8B-B14F-4D97-AF65-F5344CB8AC3E}">
        <p14:creationId xmlns:p14="http://schemas.microsoft.com/office/powerpoint/2010/main" val="2168438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3" name="מלבן 22">
            <a:extLst>
              <a:ext uri="{FF2B5EF4-FFF2-40B4-BE49-F238E27FC236}">
                <a16:creationId xmlns:a16="http://schemas.microsoft.com/office/drawing/2014/main" id="{7E6AD3AF-856D-427B-E37B-82037458F19D}"/>
              </a:ext>
            </a:extLst>
          </p:cNvPr>
          <p:cNvSpPr/>
          <p:nvPr/>
        </p:nvSpPr>
        <p:spPr>
          <a:xfrm>
            <a:off x="7193124" y="5110717"/>
            <a:ext cx="3600000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128251AD-DFF2-1111-CE67-4C113EE4798C}"/>
              </a:ext>
            </a:extLst>
          </p:cNvPr>
          <p:cNvSpPr txBox="1"/>
          <p:nvPr/>
        </p:nvSpPr>
        <p:spPr>
          <a:xfrm>
            <a:off x="6889404" y="5104855"/>
            <a:ext cx="4207440" cy="13413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ערכת התוועדות לח"י אלול</a:t>
            </a:r>
          </a:p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להתוועדות משפחתית</a:t>
            </a:r>
          </a:p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מלאת חיות</a:t>
            </a:r>
          </a:p>
        </p:txBody>
      </p:sp>
      <p:pic>
        <p:nvPicPr>
          <p:cNvPr id="3" name="תמונה 2" descr="תמונה שמכילה משקה, טקסט, שתיה קלה, בקבוק&#10;&#10;התיאור נוצר באופן אוטומטי">
            <a:extLst>
              <a:ext uri="{FF2B5EF4-FFF2-40B4-BE49-F238E27FC236}">
                <a16:creationId xmlns:a16="http://schemas.microsoft.com/office/drawing/2014/main" id="{88E70FB6-BCD3-ADFA-0EAE-D99840278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59" y="1225067"/>
            <a:ext cx="3860010" cy="34472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תמונה 4" descr="תמונה שמכילה משקה, טקסט, שתיה קלה, בקבוק&#10;&#10;התיאור נוצר באופן אוטומטי">
            <a:extLst>
              <a:ext uri="{FF2B5EF4-FFF2-40B4-BE49-F238E27FC236}">
                <a16:creationId xmlns:a16="http://schemas.microsoft.com/office/drawing/2014/main" id="{B8F696C5-5193-E7DA-36E6-4AE0A3DA1A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32758" r="50452" b="12661"/>
          <a:stretch/>
        </p:blipFill>
        <p:spPr>
          <a:xfrm>
            <a:off x="9444364" y="2669063"/>
            <a:ext cx="1601680" cy="18815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5792AD4-3D86-826F-B31A-FCA07E8D828D}"/>
              </a:ext>
            </a:extLst>
          </p:cNvPr>
          <p:cNvSpPr txBox="1"/>
          <p:nvPr/>
        </p:nvSpPr>
        <p:spPr>
          <a:xfrm>
            <a:off x="7797230" y="4682968"/>
            <a:ext cx="2391788" cy="4693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לחיים ולברכה</a:t>
            </a:r>
          </a:p>
        </p:txBody>
      </p:sp>
      <p:pic>
        <p:nvPicPr>
          <p:cNvPr id="13" name="תמונה 12" descr="תמונה שמכילה טקסט, מכתב, כתב יד, נייר&#10;&#10;התיאור נוצר באופן אוטומטי">
            <a:extLst>
              <a:ext uri="{FF2B5EF4-FFF2-40B4-BE49-F238E27FC236}">
                <a16:creationId xmlns:a16="http://schemas.microsoft.com/office/drawing/2014/main" id="{534C53E6-234A-14F8-8BEE-D3F6F79B4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6" y="1589409"/>
            <a:ext cx="5515277" cy="5024924"/>
          </a:xfrm>
          <a:prstGeom prst="rect">
            <a:avLst/>
          </a:prstGeom>
        </p:spPr>
      </p:pic>
      <p:sp>
        <p:nvSpPr>
          <p:cNvPr id="18" name="מלבן 17">
            <a:extLst>
              <a:ext uri="{FF2B5EF4-FFF2-40B4-BE49-F238E27FC236}">
                <a16:creationId xmlns:a16="http://schemas.microsoft.com/office/drawing/2014/main" id="{44BBA2FA-60F9-F775-499B-255430CF7CB9}"/>
              </a:ext>
            </a:extLst>
          </p:cNvPr>
          <p:cNvSpPr/>
          <p:nvPr/>
        </p:nvSpPr>
        <p:spPr>
          <a:xfrm>
            <a:off x="3481869" y="1589409"/>
            <a:ext cx="2052005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BBB3A8B4-5320-76D1-44DD-634D167587C4}"/>
              </a:ext>
            </a:extLst>
          </p:cNvPr>
          <p:cNvSpPr txBox="1"/>
          <p:nvPr/>
        </p:nvSpPr>
        <p:spPr>
          <a:xfrm>
            <a:off x="2352543" y="1589409"/>
            <a:ext cx="4310658" cy="13413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אורחים בסוכה</a:t>
            </a:r>
          </a:p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משחק משפחתי מרתק ומאתגר</a:t>
            </a:r>
          </a:p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לחג הסוכות.</a:t>
            </a:r>
          </a:p>
        </p:txBody>
      </p:sp>
    </p:spTree>
    <p:extLst>
      <p:ext uri="{BB962C8B-B14F-4D97-AF65-F5344CB8AC3E}">
        <p14:creationId xmlns:p14="http://schemas.microsoft.com/office/powerpoint/2010/main" val="879852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9" name="תמונה 8" descr="תמונה שמכילה טקסט, אוכל&#10;&#10;התיאור נוצר באופן אוטומטי">
            <a:extLst>
              <a:ext uri="{FF2B5EF4-FFF2-40B4-BE49-F238E27FC236}">
                <a16:creationId xmlns:a16="http://schemas.microsoft.com/office/drawing/2014/main" id="{EB5A8FE8-4D39-6E74-3A69-FF5C00A1D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2" y="777051"/>
            <a:ext cx="5770796" cy="3734729"/>
          </a:xfrm>
          <a:prstGeom prst="rect">
            <a:avLst/>
          </a:prstGeom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EFF979A1-38A2-392E-FEA0-AB0E08CD4FFD}"/>
              </a:ext>
            </a:extLst>
          </p:cNvPr>
          <p:cNvGrpSpPr/>
          <p:nvPr/>
        </p:nvGrpSpPr>
        <p:grpSpPr>
          <a:xfrm>
            <a:off x="6573647" y="3567915"/>
            <a:ext cx="5639683" cy="3101463"/>
            <a:chOff x="2110009" y="3711708"/>
            <a:chExt cx="5639683" cy="3101463"/>
          </a:xfrm>
        </p:grpSpPr>
        <p:pic>
          <p:nvPicPr>
            <p:cNvPr id="12" name="תמונה 11" descr="תמונה שמכילה טקסט, אוכל&#10;&#10;התיאור נוצר באופן אוטומטי">
              <a:extLst>
                <a:ext uri="{FF2B5EF4-FFF2-40B4-BE49-F238E27FC236}">
                  <a16:creationId xmlns:a16="http://schemas.microsoft.com/office/drawing/2014/main" id="{2C0C4B3E-A4FD-7637-0B81-503DED828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228"/>
            <a:stretch/>
          </p:blipFill>
          <p:spPr>
            <a:xfrm>
              <a:off x="3766393" y="3711708"/>
              <a:ext cx="3983299" cy="2470797"/>
            </a:xfrm>
            <a:prstGeom prst="rect">
              <a:avLst/>
            </a:prstGeom>
          </p:spPr>
        </p:pic>
        <p:pic>
          <p:nvPicPr>
            <p:cNvPr id="14" name="תמונה 13" descr="תמונה שמכילה טקסט, אוכל&#10;&#10;התיאור נוצר באופן אוטומטי">
              <a:extLst>
                <a:ext uri="{FF2B5EF4-FFF2-40B4-BE49-F238E27FC236}">
                  <a16:creationId xmlns:a16="http://schemas.microsoft.com/office/drawing/2014/main" id="{8E83D30F-B61C-405D-0BC2-A91BD9868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560"/>
            <a:stretch/>
          </p:blipFill>
          <p:spPr>
            <a:xfrm>
              <a:off x="2110009" y="4633301"/>
              <a:ext cx="3983299" cy="2179870"/>
            </a:xfrm>
            <a:prstGeom prst="rect">
              <a:avLst/>
            </a:prstGeom>
          </p:spPr>
        </p:pic>
      </p:grpSp>
      <p:sp>
        <p:nvSpPr>
          <p:cNvPr id="15" name="מלבן 14">
            <a:extLst>
              <a:ext uri="{FF2B5EF4-FFF2-40B4-BE49-F238E27FC236}">
                <a16:creationId xmlns:a16="http://schemas.microsoft.com/office/drawing/2014/main" id="{64C039B9-B064-3A62-7D01-A059407A26EE}"/>
              </a:ext>
            </a:extLst>
          </p:cNvPr>
          <p:cNvSpPr/>
          <p:nvPr/>
        </p:nvSpPr>
        <p:spPr>
          <a:xfrm>
            <a:off x="5345248" y="1318054"/>
            <a:ext cx="2136207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81295024-4F3C-AF2B-12BF-A6E1E65F9077}"/>
              </a:ext>
            </a:extLst>
          </p:cNvPr>
          <p:cNvSpPr txBox="1"/>
          <p:nvPr/>
        </p:nvSpPr>
        <p:spPr>
          <a:xfrm>
            <a:off x="5222688" y="1318054"/>
            <a:ext cx="4310658" cy="9053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                        ערכת י"ט כסלו</a:t>
            </a:r>
          </a:p>
          <a:p>
            <a:pPr algn="l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התוועדות חסידית משפחתית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433FAF0-CD51-69C4-8731-CE94BC5C21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21524" r="17350" b="19921"/>
          <a:stretch/>
        </p:blipFill>
        <p:spPr>
          <a:xfrm rot="21166743">
            <a:off x="751156" y="4923208"/>
            <a:ext cx="1554226" cy="1666418"/>
          </a:xfrm>
          <a:prstGeom prst="rect">
            <a:avLst/>
          </a:prstGeom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675A9126-35B4-FF40-9CE0-4FD271C24965}"/>
              </a:ext>
            </a:extLst>
          </p:cNvPr>
          <p:cNvSpPr/>
          <p:nvPr/>
        </p:nvSpPr>
        <p:spPr>
          <a:xfrm>
            <a:off x="2522463" y="5236250"/>
            <a:ext cx="1537871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endParaRPr lang="he-IL"/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F390B26-4DF9-7CC3-013E-FB7199CF7176}"/>
              </a:ext>
            </a:extLst>
          </p:cNvPr>
          <p:cNvSpPr txBox="1"/>
          <p:nvPr/>
        </p:nvSpPr>
        <p:spPr>
          <a:xfrm>
            <a:off x="2418371" y="5236250"/>
            <a:ext cx="3525477" cy="126444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                      דמי חנוכה</a:t>
            </a:r>
          </a:p>
          <a:p>
            <a:pPr algn="l">
              <a:lnSpc>
                <a:spcPts val="2600"/>
              </a:lnSpc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ארנק שקוף</a:t>
            </a:r>
          </a:p>
          <a:p>
            <a:pPr algn="l">
              <a:lnSpc>
                <a:spcPts val="2600"/>
              </a:lnSpc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לחלוקת/שמירת דמי חנוכה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25999C3A-DFC4-9CDB-A167-855EA38AB9B9}"/>
              </a:ext>
            </a:extLst>
          </p:cNvPr>
          <p:cNvSpPr/>
          <p:nvPr/>
        </p:nvSpPr>
        <p:spPr>
          <a:xfrm>
            <a:off x="7534266" y="3058539"/>
            <a:ext cx="2136207" cy="396000"/>
          </a:xfrm>
          <a:prstGeom prst="rect">
            <a:avLst/>
          </a:prstGeom>
          <a:solidFill>
            <a:srgbClr val="905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he-IL"/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174CAF5-40FD-7FF8-0C71-673AA3417E67}"/>
              </a:ext>
            </a:extLst>
          </p:cNvPr>
          <p:cNvSpPr txBox="1"/>
          <p:nvPr/>
        </p:nvSpPr>
        <p:spPr>
          <a:xfrm>
            <a:off x="5472070" y="3058539"/>
            <a:ext cx="4310658" cy="90537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F2EFEC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 מחפשים בנרות</a:t>
            </a:r>
          </a:p>
          <a:p>
            <a:pPr>
              <a:lnSpc>
                <a:spcPts val="28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משחק משפחתי לימי החנוכה</a:t>
            </a:r>
          </a:p>
        </p:txBody>
      </p:sp>
    </p:spTree>
    <p:extLst>
      <p:ext uri="{BB962C8B-B14F-4D97-AF65-F5344CB8AC3E}">
        <p14:creationId xmlns:p14="http://schemas.microsoft.com/office/powerpoint/2010/main" val="184846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665842" y="1613491"/>
            <a:ext cx="87738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80 שנה ללוח היום יום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4379CE-B1AF-E74D-30E0-196D4654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78" y="2485988"/>
            <a:ext cx="3086180" cy="30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4697F7AA-3DD2-4028-AF9D-DD1FDC590ACC}"/>
              </a:ext>
            </a:extLst>
          </p:cNvPr>
          <p:cNvCxnSpPr>
            <a:cxnSpLocks/>
          </p:cNvCxnSpPr>
          <p:nvPr/>
        </p:nvCxnSpPr>
        <p:spPr>
          <a:xfrm flipH="1">
            <a:off x="4618567" y="2321377"/>
            <a:ext cx="4698278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E0640F2-090E-FDC0-403F-A2C117609E8F}"/>
              </a:ext>
            </a:extLst>
          </p:cNvPr>
          <p:cNvSpPr txBox="1"/>
          <p:nvPr/>
        </p:nvSpPr>
        <p:spPr>
          <a:xfrm>
            <a:off x="665842" y="2485989"/>
            <a:ext cx="8773886" cy="35625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שנת תש"ג-ד, היא השנה הראשונה שבה זכו חסידי חב"ד לחיות לאור פניני לוח היום יום,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 D-Bold" panose="00000700000000000000" pitchFamily="50" charset="-79"/>
                <a:cs typeface="Almoni ML v5 AAA D-Bold" panose="00000700000000000000" pitchFamily="50" charset="-79"/>
              </a:rPr>
              <a:t>י"ט כסלו תש"ג - י"ט כסלו תש"ד.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אם כך, שנת הלימודים ה'תשפ"ד נפתחת בעיצומה של שנת ה80 להדפסת ספר היום יום.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בשנה זו, נפנה את הזרקור, נתבונן ונחיה עם התכנים המאירים של אמרות היום יום.</a:t>
            </a:r>
          </a:p>
        </p:txBody>
      </p:sp>
    </p:spTree>
    <p:extLst>
      <p:ext uri="{BB962C8B-B14F-4D97-AF65-F5344CB8AC3E}">
        <p14:creationId xmlns:p14="http://schemas.microsoft.com/office/powerpoint/2010/main" val="225083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57" y="667702"/>
            <a:ext cx="3425366" cy="242158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2068467-93BD-48F9-2698-7A76801B2552}"/>
              </a:ext>
            </a:extLst>
          </p:cNvPr>
          <p:cNvSpPr txBox="1"/>
          <p:nvPr/>
        </p:nvSpPr>
        <p:spPr>
          <a:xfrm>
            <a:off x="2161309" y="2956602"/>
            <a:ext cx="7869382" cy="8733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000"/>
              </a:lnSpc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שני המוטיבים הבאים לידי ביטוי בלוגו,</a:t>
            </a:r>
          </a:p>
          <a:p>
            <a:pPr algn="ctr">
              <a:lnSpc>
                <a:spcPts val="3000"/>
              </a:lnSpc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מבטאים את מה שמסמל עבורנו לוח היום יום: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2F7409A7-582E-F49A-6198-E2626514281D}"/>
              </a:ext>
            </a:extLst>
          </p:cNvPr>
          <p:cNvSpPr txBox="1"/>
          <p:nvPr/>
        </p:nvSpPr>
        <p:spPr>
          <a:xfrm>
            <a:off x="7324436" y="4573738"/>
            <a:ext cx="3749964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000"/>
              </a:lnSpc>
            </a:pPr>
            <a:r>
              <a:rPr lang="he-IL" sz="26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ספר היום יום נקרא גם "לוח אור זרוע לחסידי חב"ד".</a:t>
            </a:r>
          </a:p>
          <a:p>
            <a:pPr algn="just">
              <a:lnSpc>
                <a:spcPts val="3000"/>
              </a:lnSpc>
            </a:pPr>
            <a:r>
              <a:rPr lang="he-IL" sz="26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בהתאם לכך הנושא הנבחר נקרא "לאור היום".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874F54D5-0D1A-333E-1013-CEF53ECC7CD0}"/>
              </a:ext>
            </a:extLst>
          </p:cNvPr>
          <p:cNvSpPr txBox="1"/>
          <p:nvPr/>
        </p:nvSpPr>
        <p:spPr>
          <a:xfrm>
            <a:off x="1117600" y="4573738"/>
            <a:ext cx="5089236" cy="201593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000"/>
              </a:lnSpc>
            </a:pPr>
            <a:r>
              <a:rPr lang="he-IL" sz="26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הרבי </a:t>
            </a:r>
            <a:r>
              <a:rPr lang="he-IL" sz="26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הריי"צ</a:t>
            </a:r>
            <a:r>
              <a:rPr lang="he-IL" sz="26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כתב על היום יום כי הוא "גדוש בפנינים ואבני חן מאוצרות אדירים ואיתנים".</a:t>
            </a:r>
          </a:p>
          <a:p>
            <a:pPr algn="just">
              <a:lnSpc>
                <a:spcPts val="3000"/>
              </a:lnSpc>
            </a:pPr>
            <a:r>
              <a:rPr lang="he-IL" sz="26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בהתאם לכך הוטבע הסלוגן "חיים עם אוצרות היום יום" אשר בא לידי ביטוי באבני החן המלוות את הנושא.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8A97ABA-1D6E-3C7A-7944-BED1B9CC7FB9}"/>
              </a:ext>
            </a:extLst>
          </p:cNvPr>
          <p:cNvSpPr txBox="1"/>
          <p:nvPr/>
        </p:nvSpPr>
        <p:spPr>
          <a:xfrm>
            <a:off x="8366660" y="4027991"/>
            <a:ext cx="16640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אור</a:t>
            </a: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697035AD-7154-EA90-B4AC-42BE1E29AF7B}"/>
              </a:ext>
            </a:extLst>
          </p:cNvPr>
          <p:cNvSpPr txBox="1"/>
          <p:nvPr/>
        </p:nvSpPr>
        <p:spPr>
          <a:xfrm>
            <a:off x="2830202" y="4027991"/>
            <a:ext cx="16640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אוצרות</a:t>
            </a:r>
          </a:p>
        </p:txBody>
      </p:sp>
      <p:cxnSp>
        <p:nvCxnSpPr>
          <p:cNvPr id="2" name="מחבר ישר 1">
            <a:extLst>
              <a:ext uri="{FF2B5EF4-FFF2-40B4-BE49-F238E27FC236}">
                <a16:creationId xmlns:a16="http://schemas.microsoft.com/office/drawing/2014/main" id="{2FC21DAC-9130-79A5-AD65-CF5B2C815E49}"/>
              </a:ext>
            </a:extLst>
          </p:cNvPr>
          <p:cNvCxnSpPr>
            <a:cxnSpLocks/>
          </p:cNvCxnSpPr>
          <p:nvPr/>
        </p:nvCxnSpPr>
        <p:spPr>
          <a:xfrm flipH="1">
            <a:off x="4485578" y="3850999"/>
            <a:ext cx="3220845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BBE88B66-7FE5-9A36-E73B-E4A72267CA00}"/>
              </a:ext>
            </a:extLst>
          </p:cNvPr>
          <p:cNvCxnSpPr>
            <a:cxnSpLocks/>
          </p:cNvCxnSpPr>
          <p:nvPr/>
        </p:nvCxnSpPr>
        <p:spPr>
          <a:xfrm flipH="1">
            <a:off x="4485578" y="2905243"/>
            <a:ext cx="3220845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689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2113642" y="2167231"/>
            <a:ext cx="877388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מטרות שנתיות</a:t>
            </a:r>
          </a:p>
        </p:txBody>
      </p:sp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4697F7AA-3DD2-4028-AF9D-DD1FDC590ACC}"/>
              </a:ext>
            </a:extLst>
          </p:cNvPr>
          <p:cNvCxnSpPr>
            <a:cxnSpLocks/>
          </p:cNvCxnSpPr>
          <p:nvPr/>
        </p:nvCxnSpPr>
        <p:spPr>
          <a:xfrm flipH="1">
            <a:off x="7543800" y="2875117"/>
            <a:ext cx="3220845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E0640F2-090E-FDC0-403F-A2C117609E8F}"/>
              </a:ext>
            </a:extLst>
          </p:cNvPr>
          <p:cNvSpPr txBox="1"/>
          <p:nvPr/>
        </p:nvSpPr>
        <p:spPr>
          <a:xfrm>
            <a:off x="2113642" y="3039729"/>
            <a:ext cx="8773886" cy="20236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הנכחת ספר היום יום בחיי התלמידים, באופן שיעורר שיח חינוכי חסידי חי בכיתה.</a:t>
            </a:r>
          </a:p>
          <a:p>
            <a:pPr marL="457200" indent="-457200" algn="just">
              <a:lnSpc>
                <a:spcPts val="36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העמקת הכרות התלמידים עם אמרות יסוד מספר היום יום, </a:t>
            </a:r>
            <a:r>
              <a:rPr lang="he-IL" sz="32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שישארו</a:t>
            </a: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איתם כאוצר נצחי של ערכים חסידיים.</a:t>
            </a:r>
          </a:p>
        </p:txBody>
      </p:sp>
    </p:spTree>
    <p:extLst>
      <p:ext uri="{BB962C8B-B14F-4D97-AF65-F5344CB8AC3E}">
        <p14:creationId xmlns:p14="http://schemas.microsoft.com/office/powerpoint/2010/main" val="311494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3454400" y="3357819"/>
            <a:ext cx="52832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54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נראות ואווירה</a:t>
            </a:r>
          </a:p>
        </p:txBody>
      </p:sp>
      <p:cxnSp>
        <p:nvCxnSpPr>
          <p:cNvPr id="2" name="מחבר ישר 1">
            <a:extLst>
              <a:ext uri="{FF2B5EF4-FFF2-40B4-BE49-F238E27FC236}">
                <a16:creationId xmlns:a16="http://schemas.microsoft.com/office/drawing/2014/main" id="{7E2679DA-5462-A67C-3367-F942C84FB028}"/>
              </a:ext>
            </a:extLst>
          </p:cNvPr>
          <p:cNvCxnSpPr>
            <a:cxnSpLocks/>
          </p:cNvCxnSpPr>
          <p:nvPr/>
        </p:nvCxnSpPr>
        <p:spPr>
          <a:xfrm flipH="1">
            <a:off x="4566000" y="3266508"/>
            <a:ext cx="3060000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F1FA87E9-9D08-B584-ADE1-473B1B09BABB}"/>
              </a:ext>
            </a:extLst>
          </p:cNvPr>
          <p:cNvCxnSpPr>
            <a:cxnSpLocks/>
          </p:cNvCxnSpPr>
          <p:nvPr/>
        </p:nvCxnSpPr>
        <p:spPr>
          <a:xfrm flipH="1">
            <a:off x="4566000" y="4281149"/>
            <a:ext cx="3060000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5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BFE1FF0-C8BB-6FF3-C695-72A177F2A290}"/>
              </a:ext>
            </a:extLst>
          </p:cNvPr>
          <p:cNvSpPr txBox="1"/>
          <p:nvPr/>
        </p:nvSpPr>
        <p:spPr>
          <a:xfrm>
            <a:off x="6239663" y="4315195"/>
            <a:ext cx="5044974" cy="19466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ברחבי המוסד יתלו אוצרות מאירים של פתגמים חסידיים מספר היום יום, בעזרת סט של מדבקות קיר מרהיבות.</a:t>
            </a:r>
          </a:p>
        </p:txBody>
      </p:sp>
      <p:pic>
        <p:nvPicPr>
          <p:cNvPr id="3" name="תמונה 2" descr="תמונה שמכילה טקסט, קיר, מדרגות, בתוך מבנה&#10;&#10;התיאור נוצר באופן אוטומטי">
            <a:extLst>
              <a:ext uri="{FF2B5EF4-FFF2-40B4-BE49-F238E27FC236}">
                <a16:creationId xmlns:a16="http://schemas.microsoft.com/office/drawing/2014/main" id="{99FA78E1-428E-35E2-1B77-62E881F94A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22394" r="22982"/>
          <a:stretch/>
        </p:blipFill>
        <p:spPr>
          <a:xfrm>
            <a:off x="6239663" y="412088"/>
            <a:ext cx="5048134" cy="3798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תמונה 5" descr="תמונה שמכילה טקסט, צילום מסך, עיצוב גרפי, גופן&#10;&#10;התיאור נוצר באופן אוטומטי">
            <a:extLst>
              <a:ext uri="{FF2B5EF4-FFF2-40B4-BE49-F238E27FC236}">
                <a16:creationId xmlns:a16="http://schemas.microsoft.com/office/drawing/2014/main" id="{A76094E6-7672-6C85-7103-9A1A1EB3CD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30877" r="7306" b="5859"/>
          <a:stretch/>
        </p:blipFill>
        <p:spPr>
          <a:xfrm>
            <a:off x="904203" y="2928316"/>
            <a:ext cx="4055683" cy="29628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EF6244D9-B2CD-F719-FD68-FD0D5A36C7E2}"/>
              </a:ext>
            </a:extLst>
          </p:cNvPr>
          <p:cNvSpPr txBox="1"/>
          <p:nvPr/>
        </p:nvSpPr>
        <p:spPr>
          <a:xfrm>
            <a:off x="904203" y="1858779"/>
            <a:ext cx="4055683" cy="102335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he-IL" sz="32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שרשרת דגלים ממותגת לתוספת אווירה.</a:t>
            </a:r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70C943D4-0E31-23F3-9B23-89BB4B650922}"/>
              </a:ext>
            </a:extLst>
          </p:cNvPr>
          <p:cNvSpPr/>
          <p:nvPr/>
        </p:nvSpPr>
        <p:spPr>
          <a:xfrm>
            <a:off x="907363" y="6254435"/>
            <a:ext cx="10377274" cy="397164"/>
          </a:xfrm>
          <a:prstGeom prst="roundRect">
            <a:avLst/>
          </a:prstGeom>
          <a:solidFill>
            <a:srgbClr val="9448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6EB33746-6026-1E74-D015-5FF95E3C419D}"/>
              </a:ext>
            </a:extLst>
          </p:cNvPr>
          <p:cNvSpPr txBox="1"/>
          <p:nvPr/>
        </p:nvSpPr>
        <p:spPr>
          <a:xfrm>
            <a:off x="1071418" y="6145052"/>
            <a:ext cx="10049164" cy="5463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600"/>
              </a:lnSpc>
              <a:spcAft>
                <a:spcPts val="600"/>
              </a:spcAft>
            </a:pPr>
            <a:r>
              <a:rPr lang="he-IL" sz="2400" spc="-50" dirty="0">
                <a:solidFill>
                  <a:schemeClr val="bg1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מוצרים אלו הוצעו לרכישה ביריד המיתוג. אם לא רכשתם, תוכלו להדפיס אותם באופן עצמאי.</a:t>
            </a:r>
          </a:p>
        </p:txBody>
      </p:sp>
    </p:spTree>
    <p:extLst>
      <p:ext uri="{BB962C8B-B14F-4D97-AF65-F5344CB8AC3E}">
        <p14:creationId xmlns:p14="http://schemas.microsoft.com/office/powerpoint/2010/main" val="401532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9BFE1FF0-C8BB-6FF3-C695-72A177F2A290}"/>
              </a:ext>
            </a:extLst>
          </p:cNvPr>
          <p:cNvSpPr txBox="1"/>
          <p:nvPr/>
        </p:nvSpPr>
        <p:spPr>
          <a:xfrm>
            <a:off x="7742380" y="2343389"/>
            <a:ext cx="3759200" cy="418191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אור היום עלה,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יוצאים לפעולה,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המשימה גדולה –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נאיר פה כל מקום!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endParaRPr lang="he-IL" sz="2800" spc="-50" dirty="0">
              <a:solidFill>
                <a:srgbClr val="905FAE"/>
              </a:solidFill>
              <a:latin typeface="Almoni ML v5 AAA" panose="00000500000000000000" pitchFamily="50" charset="-79"/>
              <a:cs typeface="Almoni ML v5 AAA" panose="00000500000000000000" pitchFamily="50" charset="-79"/>
            </a:endParaRP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הרבי זאת גילה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אוצר יקר, נפלא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הדרך כבר סלולה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עם ספר היום יום.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6797964" y="1302806"/>
            <a:ext cx="368497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המנון לאור היום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39D4FB3-431B-E390-6F76-4FB3662C96CD}"/>
              </a:ext>
            </a:extLst>
          </p:cNvPr>
          <p:cNvSpPr txBox="1"/>
          <p:nvPr/>
        </p:nvSpPr>
        <p:spPr>
          <a:xfrm>
            <a:off x="4232562" y="3035886"/>
            <a:ext cx="3759200" cy="2796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הביטו פה בפנים -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יקר הוא מפנינים,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בו אוצרות טמונים,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אותנו מכוונים.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ברשת </a:t>
            </a:r>
            <a:r>
              <a:rPr lang="he-IL" sz="2800" spc="-50" dirty="0" err="1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אהלי</a:t>
            </a: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 יוסף יצחק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נלמד, נפנים.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9A40D92-665D-CA98-9F0D-171BFA1A607C}"/>
              </a:ext>
            </a:extLst>
          </p:cNvPr>
          <p:cNvSpPr txBox="1"/>
          <p:nvPr/>
        </p:nvSpPr>
        <p:spPr>
          <a:xfrm>
            <a:off x="722745" y="3035886"/>
            <a:ext cx="3759200" cy="27969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סיפור, פתגם או ערך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ברורה לנו הדרך!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בחיות וחום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נצעד לאור היום,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והנה כבר נגלה</a:t>
            </a:r>
          </a:p>
          <a:p>
            <a:pPr algn="ctr">
              <a:lnSpc>
                <a:spcPts val="3000"/>
              </a:lnSpc>
              <a:spcAft>
                <a:spcPts val="600"/>
              </a:spcAft>
            </a:pPr>
            <a:r>
              <a:rPr lang="he-IL" sz="2800" spc="-50" dirty="0">
                <a:solidFill>
                  <a:srgbClr val="905FAE"/>
                </a:solidFill>
                <a:latin typeface="Almoni ML v5 AAA" panose="00000500000000000000" pitchFamily="50" charset="-79"/>
                <a:cs typeface="Almoni ML v5 AAA" panose="00000500000000000000" pitchFamily="50" charset="-79"/>
              </a:rPr>
              <a:t>עולם של גאולה!</a:t>
            </a:r>
          </a:p>
        </p:txBody>
      </p:sp>
    </p:spTree>
    <p:extLst>
      <p:ext uri="{BB962C8B-B14F-4D97-AF65-F5344CB8AC3E}">
        <p14:creationId xmlns:p14="http://schemas.microsoft.com/office/powerpoint/2010/main" val="849073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834897B3-6BF5-D9B0-DAC5-5DF9FAF8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7" b="781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1" name="תמונה 10" descr="תמונה שמכילה אומנות, דפוס, לילך, אומנות יצירה&#10;&#10;התיאור נוצר באופן אוטומטי">
            <a:extLst>
              <a:ext uri="{FF2B5EF4-FFF2-40B4-BE49-F238E27FC236}">
                <a16:creationId xmlns:a16="http://schemas.microsoft.com/office/drawing/2014/main" id="{5E5701F2-7A89-212B-E0D4-79890B5889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0"/>
          <a:stretch/>
        </p:blipFill>
        <p:spPr>
          <a:xfrm rot="5400000">
            <a:off x="5357952" y="-5954953"/>
            <a:ext cx="1476096" cy="1264920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5" name="תמונה 4" descr="תמונה שמכילה עוגת יום הולדת, טקסט, אומנות ילדים, אומנות&#10;&#10;התיאור נוצר באופן אוטומטי">
            <a:extLst>
              <a:ext uri="{FF2B5EF4-FFF2-40B4-BE49-F238E27FC236}">
                <a16:creationId xmlns:a16="http://schemas.microsoft.com/office/drawing/2014/main" id="{8EE3F926-EB9D-5B99-F99A-E3D5E5E1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995363" cy="2117588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0D2DB58F-A02C-547B-0555-AE5089772AD8}"/>
              </a:ext>
            </a:extLst>
          </p:cNvPr>
          <p:cNvSpPr txBox="1"/>
          <p:nvPr/>
        </p:nvSpPr>
        <p:spPr>
          <a:xfrm>
            <a:off x="3454400" y="3145385"/>
            <a:ext cx="5283200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הנכחת התכנים</a:t>
            </a:r>
          </a:p>
          <a:p>
            <a:pPr algn="ctr"/>
            <a:r>
              <a:rPr lang="he-IL" sz="4400" dirty="0">
                <a:solidFill>
                  <a:srgbClr val="905FAE"/>
                </a:solidFill>
                <a:latin typeface="Shavis FM" panose="00000500000000000000" pitchFamily="50" charset="-79"/>
                <a:cs typeface="Shavis FM" panose="00000500000000000000" pitchFamily="50" charset="-79"/>
              </a:rPr>
              <a:t>במהלך השנה</a:t>
            </a:r>
          </a:p>
        </p:txBody>
      </p:sp>
      <p:cxnSp>
        <p:nvCxnSpPr>
          <p:cNvPr id="2" name="מחבר ישר 1">
            <a:extLst>
              <a:ext uri="{FF2B5EF4-FFF2-40B4-BE49-F238E27FC236}">
                <a16:creationId xmlns:a16="http://schemas.microsoft.com/office/drawing/2014/main" id="{7E2679DA-5462-A67C-3367-F942C84FB028}"/>
              </a:ext>
            </a:extLst>
          </p:cNvPr>
          <p:cNvCxnSpPr>
            <a:cxnSpLocks/>
          </p:cNvCxnSpPr>
          <p:nvPr/>
        </p:nvCxnSpPr>
        <p:spPr>
          <a:xfrm flipH="1">
            <a:off x="4620000" y="3054074"/>
            <a:ext cx="2952000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F1FA87E9-9D08-B584-ADE1-473B1B09BABB}"/>
              </a:ext>
            </a:extLst>
          </p:cNvPr>
          <p:cNvCxnSpPr>
            <a:cxnSpLocks/>
          </p:cNvCxnSpPr>
          <p:nvPr/>
        </p:nvCxnSpPr>
        <p:spPr>
          <a:xfrm flipH="1">
            <a:off x="4620000" y="4576713"/>
            <a:ext cx="2952000" cy="0"/>
          </a:xfrm>
          <a:prstGeom prst="line">
            <a:avLst/>
          </a:prstGeom>
          <a:ln w="28575" cap="rnd">
            <a:solidFill>
              <a:srgbClr val="905FA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08962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957</Words>
  <Application>Microsoft Office PowerPoint</Application>
  <PresentationFormat>מסך רחב</PresentationFormat>
  <Paragraphs>117</Paragraphs>
  <Slides>23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7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31" baseType="lpstr">
      <vt:lpstr>Calibri</vt:lpstr>
      <vt:lpstr>Almoni ML v5 AAA Black</vt:lpstr>
      <vt:lpstr>Arial</vt:lpstr>
      <vt:lpstr>Almoni ML v5 AAA D-Bold</vt:lpstr>
      <vt:lpstr>Almoni ML v5 AAA</vt:lpstr>
      <vt:lpstr>Calibri Light</vt:lpstr>
      <vt:lpstr>Shavis FM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שטערני פש</dc:creator>
  <cp:lastModifiedBy>שטערני פש</cp:lastModifiedBy>
  <cp:revision>39</cp:revision>
  <dcterms:created xsi:type="dcterms:W3CDTF">2023-05-28T07:27:46Z</dcterms:created>
  <dcterms:modified xsi:type="dcterms:W3CDTF">2023-08-13T14:59:36Z</dcterms:modified>
</cp:coreProperties>
</file>