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3" r:id="rId7"/>
    <p:sldId id="261" r:id="rId8"/>
    <p:sldId id="262" r:id="rId9"/>
    <p:sldId id="263" r:id="rId10"/>
    <p:sldId id="264" r:id="rId11"/>
    <p:sldId id="286" r:id="rId12"/>
    <p:sldId id="266" r:id="rId13"/>
    <p:sldId id="267" r:id="rId14"/>
    <p:sldId id="268" r:id="rId15"/>
    <p:sldId id="269" r:id="rId16"/>
    <p:sldId id="287" r:id="rId17"/>
    <p:sldId id="288" r:id="rId18"/>
    <p:sldId id="272" r:id="rId19"/>
    <p:sldId id="284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5" r:id="rId28"/>
  </p:sldIdLst>
  <p:sldSz cx="18288000" cy="10287000"/>
  <p:notesSz cx="6858000" cy="9144000"/>
  <p:embeddedFontLst>
    <p:embeddedFont>
      <p:font typeface="Ambivalenti Tzar AAA" panose="020B0604020202020204" charset="-79"/>
      <p:regular r:id="rId29"/>
    </p:embeddedFont>
    <p:embeddedFont>
      <p:font typeface="Ambivalenti Tzar AAA Light" panose="020B0604020202020204" charset="-79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Fb Hamakor" panose="02020503050405020304" pitchFamily="18" charset="-79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2A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4622" autoAdjust="0"/>
  </p:normalViewPr>
  <p:slideViewPr>
    <p:cSldViewPr>
      <p:cViewPr varScale="1">
        <p:scale>
          <a:sx n="73" d="100"/>
          <a:sy n="73" d="100"/>
        </p:scale>
        <p:origin x="31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19.png"/><Relationship Id="rId4" Type="http://schemas.openxmlformats.org/officeDocument/2006/relationships/image" Target="../media/image2.jpe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19.png"/><Relationship Id="rId4" Type="http://schemas.openxmlformats.org/officeDocument/2006/relationships/image" Target="../media/image2.jpe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4653636" y="1611188"/>
            <a:ext cx="8784780" cy="6210447"/>
          </a:xfrm>
          <a:custGeom>
            <a:avLst/>
            <a:gdLst/>
            <a:ahLst/>
            <a:cxnLst/>
            <a:rect l="l" t="t" r="r" b="b"/>
            <a:pathLst>
              <a:path w="8784780" h="6210447">
                <a:moveTo>
                  <a:pt x="0" y="0"/>
                </a:moveTo>
                <a:lnTo>
                  <a:pt x="8784780" y="0"/>
                </a:lnTo>
                <a:lnTo>
                  <a:pt x="8784780" y="6210447"/>
                </a:lnTo>
                <a:lnTo>
                  <a:pt x="0" y="6210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 flipV="1">
            <a:off x="949079" y="7712697"/>
            <a:ext cx="17130705" cy="2214144"/>
          </a:xfrm>
          <a:custGeom>
            <a:avLst/>
            <a:gdLst/>
            <a:ahLst/>
            <a:cxnLst/>
            <a:rect l="l" t="t" r="r" b="b"/>
            <a:pathLst>
              <a:path w="17130705" h="2214144">
                <a:moveTo>
                  <a:pt x="0" y="2214144"/>
                </a:moveTo>
                <a:lnTo>
                  <a:pt x="17130704" y="2214144"/>
                </a:lnTo>
                <a:lnTo>
                  <a:pt x="17130704" y="0"/>
                </a:lnTo>
                <a:lnTo>
                  <a:pt x="0" y="0"/>
                </a:lnTo>
                <a:lnTo>
                  <a:pt x="0" y="2214144"/>
                </a:lnTo>
                <a:close/>
              </a:path>
            </a:pathLst>
          </a:custGeom>
          <a:blipFill>
            <a:blip r:embed="rId5"/>
            <a:stretch>
              <a:fillRect t="-354122" b="-576915"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7" name="Group 7"/>
          <p:cNvGrpSpPr/>
          <p:nvPr/>
        </p:nvGrpSpPr>
        <p:grpSpPr>
          <a:xfrm rot="508407">
            <a:off x="1023744" y="-819456"/>
            <a:ext cx="2625025" cy="3010128"/>
            <a:chOff x="0" y="0"/>
            <a:chExt cx="3500034" cy="40135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99993" cy="4013454"/>
            </a:xfrm>
            <a:custGeom>
              <a:avLst/>
              <a:gdLst/>
              <a:ahLst/>
              <a:cxnLst/>
              <a:rect l="l" t="t" r="r" b="b"/>
              <a:pathLst>
                <a:path w="3499993" h="4013454">
                  <a:moveTo>
                    <a:pt x="0" y="292608"/>
                  </a:moveTo>
                  <a:cubicBezTo>
                    <a:pt x="0" y="131064"/>
                    <a:pt x="131064" y="0"/>
                    <a:pt x="292608" y="0"/>
                  </a:cubicBezTo>
                  <a:lnTo>
                    <a:pt x="3207385" y="0"/>
                  </a:lnTo>
                  <a:cubicBezTo>
                    <a:pt x="3368929" y="0"/>
                    <a:pt x="3499993" y="131064"/>
                    <a:pt x="3499993" y="292608"/>
                  </a:cubicBezTo>
                  <a:lnTo>
                    <a:pt x="3499993" y="3720846"/>
                  </a:lnTo>
                  <a:cubicBezTo>
                    <a:pt x="3499993" y="3882390"/>
                    <a:pt x="3368929" y="4013454"/>
                    <a:pt x="3207385" y="4013454"/>
                  </a:cubicBezTo>
                  <a:lnTo>
                    <a:pt x="292608" y="4013454"/>
                  </a:lnTo>
                  <a:cubicBezTo>
                    <a:pt x="131064" y="4013454"/>
                    <a:pt x="0" y="3882517"/>
                    <a:pt x="0" y="372084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9" name="Freeform 9"/>
          <p:cNvSpPr/>
          <p:nvPr/>
        </p:nvSpPr>
        <p:spPr>
          <a:xfrm>
            <a:off x="1068531" y="514230"/>
            <a:ext cx="2297839" cy="1404000"/>
          </a:xfrm>
          <a:custGeom>
            <a:avLst/>
            <a:gdLst/>
            <a:ahLst/>
            <a:cxnLst/>
            <a:rect l="l" t="t" r="r" b="b"/>
            <a:pathLst>
              <a:path w="2297839" h="1404000">
                <a:moveTo>
                  <a:pt x="0" y="0"/>
                </a:moveTo>
                <a:lnTo>
                  <a:pt x="2297839" y="0"/>
                </a:lnTo>
                <a:lnTo>
                  <a:pt x="2297839" y="1404000"/>
                </a:lnTo>
                <a:lnTo>
                  <a:pt x="0" y="140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4190452D-349F-9C12-A22E-A68565A5FACA}"/>
              </a:ext>
            </a:extLst>
          </p:cNvPr>
          <p:cNvSpPr txBox="1"/>
          <p:nvPr/>
        </p:nvSpPr>
        <p:spPr>
          <a:xfrm>
            <a:off x="15618551" y="0"/>
            <a:ext cx="2831375" cy="882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he-IL" sz="3200" dirty="0">
                <a:solidFill>
                  <a:srgbClr val="FFFFFF"/>
                </a:solidFill>
                <a:cs typeface="Shavis FM"/>
              </a:rPr>
              <a:t>ב"ה</a:t>
            </a:r>
            <a:endParaRPr lang="en-US" sz="3200" dirty="0">
              <a:solidFill>
                <a:srgbClr val="FFFFFF"/>
              </a:solidFill>
              <a:cs typeface="Shavis FM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963CBF1-FFF1-41B3-185A-6C6CCE97D33E}"/>
              </a:ext>
            </a:extLst>
          </p:cNvPr>
          <p:cNvSpPr txBox="1"/>
          <p:nvPr/>
        </p:nvSpPr>
        <p:spPr>
          <a:xfrm>
            <a:off x="2655026" y="8301049"/>
            <a:ext cx="12977949" cy="114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11500" spc="-8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חיים</a:t>
            </a:r>
            <a:r>
              <a:rPr lang="en-US" sz="11500" spc="-87" dirty="0">
                <a:solidFill>
                  <a:srgbClr val="FFFFFF"/>
                </a:solidFill>
                <a:latin typeface="Ambivalenti Tzar AAA"/>
                <a:cs typeface="Ambivalenti Tzar AAA"/>
              </a:rPr>
              <a:t> </a:t>
            </a:r>
            <a:r>
              <a:rPr lang="en-US" sz="11500" spc="-8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עם</a:t>
            </a:r>
            <a:r>
              <a:rPr lang="en-US" sz="11500" spc="-87" dirty="0">
                <a:solidFill>
                  <a:srgbClr val="FFFFFF"/>
                </a:solidFill>
                <a:latin typeface="Ambivalenti Tzar AAA"/>
                <a:cs typeface="Ambivalenti Tzar AAA"/>
              </a:rPr>
              <a:t> </a:t>
            </a:r>
            <a:r>
              <a:rPr lang="en-US" sz="11500" spc="-8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אוצרות</a:t>
            </a:r>
            <a:r>
              <a:rPr lang="en-US" sz="11500" spc="-87" dirty="0">
                <a:solidFill>
                  <a:srgbClr val="FFFFFF"/>
                </a:solidFill>
                <a:latin typeface="Ambivalenti Tzar AAA"/>
                <a:cs typeface="Ambivalenti Tzar AAA"/>
              </a:rPr>
              <a:t> </a:t>
            </a:r>
            <a:r>
              <a:rPr lang="en-US" sz="11500" spc="-8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היום</a:t>
            </a:r>
            <a:r>
              <a:rPr lang="en-US" sz="11500" spc="-87" dirty="0">
                <a:solidFill>
                  <a:srgbClr val="FFFFFF"/>
                </a:solidFill>
                <a:latin typeface="Ambivalenti Tzar AAA"/>
                <a:cs typeface="Ambivalenti Tzar AAA"/>
              </a:rPr>
              <a:t> </a:t>
            </a:r>
            <a:r>
              <a:rPr lang="en-US" sz="11500" spc="-8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יום</a:t>
            </a:r>
            <a:endParaRPr lang="en-US" sz="11500" spc="-87" dirty="0">
              <a:solidFill>
                <a:srgbClr val="FFFFFF"/>
              </a:solidFill>
              <a:latin typeface="Ambivalenti Tzar AAA"/>
              <a:cs typeface="Ambivalenti Tzar AA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>
            <a:off x="3772267" y="3932670"/>
            <a:ext cx="10705368" cy="7374706"/>
          </a:xfrm>
          <a:custGeom>
            <a:avLst/>
            <a:gdLst/>
            <a:ahLst/>
            <a:cxnLst/>
            <a:rect l="l" t="t" r="r" b="b"/>
            <a:pathLst>
              <a:path w="10705368" h="7374706">
                <a:moveTo>
                  <a:pt x="0" y="0"/>
                </a:moveTo>
                <a:lnTo>
                  <a:pt x="10705369" y="0"/>
                </a:lnTo>
                <a:lnTo>
                  <a:pt x="10705369" y="7374707"/>
                </a:lnTo>
                <a:lnTo>
                  <a:pt x="0" y="7374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86" r="-105796" b="-15405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TextBox 7"/>
          <p:cNvSpPr txBox="1"/>
          <p:nvPr/>
        </p:nvSpPr>
        <p:spPr>
          <a:xfrm>
            <a:off x="4249433" y="2348374"/>
            <a:ext cx="9789134" cy="1675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3"/>
              </a:lnSpc>
            </a:pPr>
            <a:r>
              <a:rPr lang="he-IL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נחשו איזה מהמספרים הבאים מתאים לפתוח אותי והסבירו למה בחרתם במספר הזה!</a:t>
            </a:r>
          </a:p>
        </p:txBody>
      </p:sp>
      <p:pic>
        <p:nvPicPr>
          <p:cNvPr id="11" name="תמונה 10" descr="תמונה שמכילה צילום מסך, מספר&#10;&#10;התיאור נוצר באופן אוטומטי">
            <a:hlinkClick r:id="rId6" action="ppaction://hlinksldjump"/>
            <a:extLst>
              <a:ext uri="{FF2B5EF4-FFF2-40B4-BE49-F238E27FC236}">
                <a16:creationId xmlns:a16="http://schemas.microsoft.com/office/drawing/2014/main" id="{1B8BCB5E-267A-EBEA-F2DE-73E8642480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062786"/>
            <a:ext cx="2738769" cy="83537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A6FFF218-BE18-AEB6-6E33-18237CAD34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400" y="6364427"/>
            <a:ext cx="2738769" cy="698359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936A5A7-1658-EBDA-6DED-2794448862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400" y="5524500"/>
            <a:ext cx="2754440" cy="835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TextBox 5"/>
          <p:cNvSpPr txBox="1"/>
          <p:nvPr/>
        </p:nvSpPr>
        <p:spPr>
          <a:xfrm>
            <a:off x="0" y="2262861"/>
            <a:ext cx="18288003" cy="87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he-IL" sz="5600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נכון, בתורה כתובות </a:t>
            </a:r>
            <a:r>
              <a:rPr lang="he-IL" sz="8000" b="1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613</a:t>
            </a:r>
            <a:r>
              <a:rPr lang="he-IL" sz="5600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מצוות שזכינו לקבל מה'. </a:t>
            </a:r>
          </a:p>
        </p:txBody>
      </p:sp>
      <p:sp>
        <p:nvSpPr>
          <p:cNvPr id="6" name="Freeform 6"/>
          <p:cNvSpPr/>
          <p:nvPr/>
        </p:nvSpPr>
        <p:spPr>
          <a:xfrm>
            <a:off x="4079398" y="2944469"/>
            <a:ext cx="9791714" cy="7564276"/>
          </a:xfrm>
          <a:custGeom>
            <a:avLst/>
            <a:gdLst/>
            <a:ahLst/>
            <a:cxnLst/>
            <a:rect l="l" t="t" r="r" b="b"/>
            <a:pathLst>
              <a:path w="9791714" h="7564276">
                <a:moveTo>
                  <a:pt x="0" y="0"/>
                </a:moveTo>
                <a:lnTo>
                  <a:pt x="9791714" y="0"/>
                </a:lnTo>
                <a:lnTo>
                  <a:pt x="9791714" y="7564276"/>
                </a:lnTo>
                <a:lnTo>
                  <a:pt x="0" y="75642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1418" r="-114243" b="-25913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C6FEF52E-0437-F833-A5F7-CE3E2E3577CE}"/>
              </a:ext>
            </a:extLst>
          </p:cNvPr>
          <p:cNvSpPr/>
          <p:nvPr/>
        </p:nvSpPr>
        <p:spPr>
          <a:xfrm>
            <a:off x="2209800" y="2849378"/>
            <a:ext cx="12877800" cy="6641320"/>
          </a:xfrm>
          <a:custGeom>
            <a:avLst/>
            <a:gdLst/>
            <a:ahLst/>
            <a:cxnLst/>
            <a:rect l="l" t="t" r="r" b="b"/>
            <a:pathLst>
              <a:path w="12414102" h="8568353">
                <a:moveTo>
                  <a:pt x="0" y="0"/>
                </a:moveTo>
                <a:lnTo>
                  <a:pt x="12414102" y="0"/>
                </a:lnTo>
                <a:lnTo>
                  <a:pt x="12414102" y="8568353"/>
                </a:lnTo>
                <a:lnTo>
                  <a:pt x="0" y="8568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28" b="-528"/>
            </a:stretch>
          </a:blipFill>
        </p:spPr>
        <p:txBody>
          <a:bodyPr/>
          <a:lstStyle/>
          <a:p>
            <a:endParaRPr lang="he-IL" sz="120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F8CA683-B8C5-CA8B-0A8A-783A1B7CD3CF}"/>
              </a:ext>
            </a:extLst>
          </p:cNvPr>
          <p:cNvSpPr txBox="1"/>
          <p:nvPr/>
        </p:nvSpPr>
        <p:spPr>
          <a:xfrm>
            <a:off x="2590800" y="4138712"/>
            <a:ext cx="121158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800" b="1" spc="-86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אימרת</a:t>
            </a:r>
            <a:r>
              <a:rPr lang="he-IL" sz="4800" b="1" spc="-86" dirty="0">
                <a:solidFill>
                  <a:srgbClr val="905FAE"/>
                </a:solidFill>
                <a:latin typeface="Ambivalenti Tzar AAA"/>
                <a:cs typeface="Ambivalenti Tzar AAA"/>
              </a:rPr>
              <a:t> היום יום, לתאריך ד' חשוון: </a:t>
            </a:r>
          </a:p>
          <a:p>
            <a:pPr algn="ctr" rtl="1"/>
            <a:r>
              <a:rPr lang="he-IL" sz="5400" b="0" i="0" dirty="0">
                <a:solidFill>
                  <a:srgbClr val="905FAE"/>
                </a:solidFill>
                <a:effectLst/>
                <a:latin typeface="Fb Hamakor" panose="02020503050405020304" pitchFamily="18" charset="-79"/>
                <a:cs typeface="Fb Hamakor" panose="02020503050405020304" pitchFamily="18" charset="-79"/>
              </a:rPr>
              <a:t>לימוד התורה בכל יום ויום נוגע בנפשות ממש, לא לבד בנפש הלומד, כי אם גם בנפשות בני ביתו, שאז אויר הבית הוא אויר תורה ויראת שמים.</a:t>
            </a:r>
            <a:endParaRPr lang="he-IL" sz="5400" dirty="0">
              <a:solidFill>
                <a:srgbClr val="905FAE"/>
              </a:solidFill>
              <a:effectLst/>
              <a:latin typeface="Fb Hamakor" panose="02020503050405020304" pitchFamily="18" charset="-79"/>
              <a:cs typeface="Fb Hamakor" panose="02020503050405020304" pitchFamily="18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flipH="1">
            <a:off x="2650456" y="2710538"/>
            <a:ext cx="6845701" cy="4751597"/>
          </a:xfrm>
          <a:custGeom>
            <a:avLst/>
            <a:gdLst/>
            <a:ahLst/>
            <a:cxnLst/>
            <a:rect l="l" t="t" r="r" b="b"/>
            <a:pathLst>
              <a:path w="6845701" h="4751597">
                <a:moveTo>
                  <a:pt x="6845701" y="0"/>
                </a:moveTo>
                <a:lnTo>
                  <a:pt x="0" y="0"/>
                </a:lnTo>
                <a:lnTo>
                  <a:pt x="0" y="4751597"/>
                </a:lnTo>
                <a:lnTo>
                  <a:pt x="6845701" y="4751597"/>
                </a:lnTo>
                <a:lnTo>
                  <a:pt x="684570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/>
          <p:cNvSpPr/>
          <p:nvPr/>
        </p:nvSpPr>
        <p:spPr>
          <a:xfrm>
            <a:off x="9850629" y="2032753"/>
            <a:ext cx="5678608" cy="3941519"/>
          </a:xfrm>
          <a:custGeom>
            <a:avLst/>
            <a:gdLst/>
            <a:ahLst/>
            <a:cxnLst/>
            <a:rect l="l" t="t" r="r" b="b"/>
            <a:pathLst>
              <a:path w="5678608" h="3941519">
                <a:moveTo>
                  <a:pt x="0" y="0"/>
                </a:moveTo>
                <a:lnTo>
                  <a:pt x="5678609" y="0"/>
                </a:lnTo>
                <a:lnTo>
                  <a:pt x="5678609" y="3941518"/>
                </a:lnTo>
                <a:lnTo>
                  <a:pt x="0" y="3941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TextBox 7"/>
          <p:cNvSpPr txBox="1"/>
          <p:nvPr/>
        </p:nvSpPr>
        <p:spPr>
          <a:xfrm>
            <a:off x="4063936" y="4212245"/>
            <a:ext cx="4609148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1"/>
              </a:lnSpc>
            </a:pPr>
            <a:r>
              <a:rPr lang="he-IL" sz="4294" spc="-67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כל פסוק שלנו, מוסיף יראת שמים לאוויר של כל הבית! זה בדיוק הזמן לומר יחד את 12 הפסוקים…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1375" y="3470743"/>
            <a:ext cx="344319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80"/>
              </a:lnSpc>
            </a:pPr>
            <a:r>
              <a:rPr lang="he-IL" sz="4071" spc="-63" dirty="0" err="1">
                <a:solidFill>
                  <a:srgbClr val="905FAE"/>
                </a:solidFill>
                <a:latin typeface="Ambivalenti Tzar AAA Light"/>
                <a:cs typeface="Ambivalenti Tzar AAA Light"/>
              </a:rPr>
              <a:t>וואוו</a:t>
            </a:r>
            <a:r>
              <a:rPr lang="he-IL" sz="4071" spc="-63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, אז ללמוד תורה, זה משפיע על כל המשפחה! </a:t>
            </a:r>
          </a:p>
        </p:txBody>
      </p:sp>
      <p:sp>
        <p:nvSpPr>
          <p:cNvPr id="9" name="Freeform 9"/>
          <p:cNvSpPr/>
          <p:nvPr/>
        </p:nvSpPr>
        <p:spPr>
          <a:xfrm>
            <a:off x="13679779" y="3176382"/>
            <a:ext cx="4782404" cy="6767552"/>
          </a:xfrm>
          <a:custGeom>
            <a:avLst/>
            <a:gdLst/>
            <a:ahLst/>
            <a:cxnLst/>
            <a:rect l="l" t="t" r="r" b="b"/>
            <a:pathLst>
              <a:path w="4782404" h="6767552">
                <a:moveTo>
                  <a:pt x="0" y="0"/>
                </a:moveTo>
                <a:lnTo>
                  <a:pt x="4782404" y="0"/>
                </a:lnTo>
                <a:lnTo>
                  <a:pt x="4782404" y="6767552"/>
                </a:lnTo>
                <a:lnTo>
                  <a:pt x="0" y="67675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10"/>
          <p:cNvSpPr/>
          <p:nvPr/>
        </p:nvSpPr>
        <p:spPr>
          <a:xfrm>
            <a:off x="161580" y="3461218"/>
            <a:ext cx="4461042" cy="6312796"/>
          </a:xfrm>
          <a:custGeom>
            <a:avLst/>
            <a:gdLst/>
            <a:ahLst/>
            <a:cxnLst/>
            <a:rect l="l" t="t" r="r" b="b"/>
            <a:pathLst>
              <a:path w="4461042" h="6312796">
                <a:moveTo>
                  <a:pt x="0" y="0"/>
                </a:moveTo>
                <a:lnTo>
                  <a:pt x="4461042" y="0"/>
                </a:lnTo>
                <a:lnTo>
                  <a:pt x="4461042" y="6312796"/>
                </a:lnTo>
                <a:lnTo>
                  <a:pt x="0" y="6312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 rot="-10800000" flipV="1">
            <a:off x="333966" y="3398011"/>
            <a:ext cx="20223027" cy="4702827"/>
          </a:xfrm>
          <a:custGeom>
            <a:avLst/>
            <a:gdLst/>
            <a:ahLst/>
            <a:cxnLst/>
            <a:rect l="l" t="t" r="r" b="b"/>
            <a:pathLst>
              <a:path w="20223027" h="4702827">
                <a:moveTo>
                  <a:pt x="0" y="4702826"/>
                </a:moveTo>
                <a:lnTo>
                  <a:pt x="20223027" y="4702826"/>
                </a:lnTo>
                <a:lnTo>
                  <a:pt x="20223027" y="0"/>
                </a:lnTo>
                <a:lnTo>
                  <a:pt x="0" y="0"/>
                </a:lnTo>
                <a:lnTo>
                  <a:pt x="0" y="4702826"/>
                </a:lnTo>
                <a:close/>
              </a:path>
            </a:pathLst>
          </a:custGeom>
          <a:blipFill>
            <a:blip r:embed="rId5"/>
            <a:stretch>
              <a:fillRect t="-97134" b="-375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TextBox 6"/>
          <p:cNvSpPr txBox="1"/>
          <p:nvPr/>
        </p:nvSpPr>
        <p:spPr>
          <a:xfrm>
            <a:off x="2947243" y="5025691"/>
            <a:ext cx="14825154" cy="2799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28"/>
              </a:lnSpc>
            </a:pPr>
            <a:r>
              <a:rPr lang="he-IL" sz="9624" spc="-144" dirty="0">
                <a:solidFill>
                  <a:srgbClr val="FFFFFF"/>
                </a:solidFill>
                <a:latin typeface="Ambivalenti Tzar AAA"/>
                <a:cs typeface="Ambivalenti Tzar AAA"/>
              </a:rPr>
              <a:t>אמירת 12 הפסוקים</a:t>
            </a:r>
          </a:p>
          <a:p>
            <a:pPr algn="ctr">
              <a:lnSpc>
                <a:spcPts val="10828"/>
              </a:lnSpc>
            </a:pPr>
            <a:endParaRPr lang="he-IL" sz="9624" spc="-144" dirty="0" err="1">
              <a:solidFill>
                <a:srgbClr val="FFFFFF"/>
              </a:solidFill>
              <a:latin typeface="Ambivalenti Tzar AAA"/>
              <a:cs typeface="Ambivalenti Tzar AAA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505596" y="3519448"/>
            <a:ext cx="4782404" cy="6767552"/>
          </a:xfrm>
          <a:custGeom>
            <a:avLst/>
            <a:gdLst/>
            <a:ahLst/>
            <a:cxnLst/>
            <a:rect l="l" t="t" r="r" b="b"/>
            <a:pathLst>
              <a:path w="4782404" h="6767552">
                <a:moveTo>
                  <a:pt x="0" y="0"/>
                </a:moveTo>
                <a:lnTo>
                  <a:pt x="4782404" y="0"/>
                </a:lnTo>
                <a:lnTo>
                  <a:pt x="4782404" y="6767552"/>
                </a:lnTo>
                <a:lnTo>
                  <a:pt x="0" y="67675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flipH="1">
            <a:off x="3257723" y="5535403"/>
            <a:ext cx="6845701" cy="4751597"/>
          </a:xfrm>
          <a:custGeom>
            <a:avLst/>
            <a:gdLst/>
            <a:ahLst/>
            <a:cxnLst/>
            <a:rect l="l" t="t" r="r" b="b"/>
            <a:pathLst>
              <a:path w="6845701" h="4751597">
                <a:moveTo>
                  <a:pt x="6845701" y="0"/>
                </a:moveTo>
                <a:lnTo>
                  <a:pt x="0" y="0"/>
                </a:lnTo>
                <a:lnTo>
                  <a:pt x="0" y="4751597"/>
                </a:lnTo>
                <a:lnTo>
                  <a:pt x="6845701" y="4751597"/>
                </a:lnTo>
                <a:lnTo>
                  <a:pt x="684570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/>
          <p:cNvSpPr/>
          <p:nvPr/>
        </p:nvSpPr>
        <p:spPr>
          <a:xfrm>
            <a:off x="7475632" y="1444509"/>
            <a:ext cx="8443970" cy="5860954"/>
          </a:xfrm>
          <a:custGeom>
            <a:avLst/>
            <a:gdLst/>
            <a:ahLst/>
            <a:cxnLst/>
            <a:rect l="l" t="t" r="r" b="b"/>
            <a:pathLst>
              <a:path w="8443970" h="5860954">
                <a:moveTo>
                  <a:pt x="0" y="0"/>
                </a:moveTo>
                <a:lnTo>
                  <a:pt x="8443970" y="0"/>
                </a:lnTo>
                <a:lnTo>
                  <a:pt x="8443970" y="5860955"/>
                </a:lnTo>
                <a:lnTo>
                  <a:pt x="0" y="5860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TextBox 7"/>
          <p:cNvSpPr txBox="1"/>
          <p:nvPr/>
        </p:nvSpPr>
        <p:spPr>
          <a:xfrm>
            <a:off x="4216668" y="6979947"/>
            <a:ext cx="492781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831"/>
              </a:lnSpc>
            </a:pPr>
            <a:r>
              <a:rPr lang="he-IL" sz="4294" spc="-67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נכון, כי אנחנו לא יודעים אם </a:t>
            </a:r>
            <a:r>
              <a:rPr lang="he-IL" sz="4294" spc="-67" dirty="0" err="1">
                <a:solidFill>
                  <a:srgbClr val="905FAE"/>
                </a:solidFill>
                <a:latin typeface="Ambivalenti Tzar AAA Light"/>
                <a:cs typeface="Ambivalenti Tzar AAA Light"/>
              </a:rPr>
              <a:t>התהילים</a:t>
            </a:r>
            <a:r>
              <a:rPr lang="he-IL" sz="4294" spc="-67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 שאנחנו אומרים באמת עוזרים למישהו...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65870" y="3022868"/>
            <a:ext cx="5775098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580"/>
              </a:lnSpc>
            </a:pPr>
            <a:r>
              <a:rPr lang="he-IL" sz="4071" spc="-61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בתוך התיבה באמת יש אוצרות!</a:t>
            </a:r>
          </a:p>
          <a:p>
            <a:pPr algn="r" rtl="1">
              <a:lnSpc>
                <a:spcPts val="4580"/>
              </a:lnSpc>
            </a:pPr>
            <a:r>
              <a:rPr lang="he-IL" sz="4071" spc="-61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אולי אני אמצא בפנים גם אוצר, </a:t>
            </a:r>
            <a:r>
              <a:rPr lang="he-IL" sz="4071" spc="-61" dirty="0" err="1">
                <a:solidFill>
                  <a:srgbClr val="905FAE"/>
                </a:solidFill>
                <a:latin typeface="Ambivalenti Tzar AAA Light"/>
                <a:cs typeface="Ambivalenti Tzar AAA Light"/>
              </a:rPr>
              <a:t>שיתן</a:t>
            </a:r>
            <a:r>
              <a:rPr lang="he-IL" sz="4071" spc="-61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 לי </a:t>
            </a:r>
            <a:r>
              <a:rPr lang="he-IL" sz="4071" spc="-61" dirty="0" err="1">
                <a:solidFill>
                  <a:srgbClr val="905FAE"/>
                </a:solidFill>
                <a:latin typeface="Ambivalenti Tzar AAA Light"/>
                <a:cs typeface="Ambivalenti Tzar AAA Light"/>
              </a:rPr>
              <a:t>כח</a:t>
            </a:r>
            <a:r>
              <a:rPr lang="he-IL" sz="4071" spc="-61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 לומר תהילים כל יום? כולם אומרים שבתקופה שלנו במיוחד, צריך להתפלל לה' ולומר תהילים. אבל לא תמיד יש לי </a:t>
            </a:r>
            <a:r>
              <a:rPr lang="he-IL" sz="4071" spc="-61" dirty="0" err="1">
                <a:solidFill>
                  <a:srgbClr val="905FAE"/>
                </a:solidFill>
                <a:latin typeface="Ambivalenti Tzar AAA Light"/>
                <a:cs typeface="Ambivalenti Tzar AAA Light"/>
              </a:rPr>
              <a:t>כח</a:t>
            </a:r>
            <a:r>
              <a:rPr lang="he-IL" sz="4071" spc="-61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...</a:t>
            </a:r>
          </a:p>
        </p:txBody>
      </p:sp>
      <p:sp>
        <p:nvSpPr>
          <p:cNvPr id="9" name="Freeform 9"/>
          <p:cNvSpPr/>
          <p:nvPr/>
        </p:nvSpPr>
        <p:spPr>
          <a:xfrm>
            <a:off x="13679779" y="3176382"/>
            <a:ext cx="4782404" cy="6767552"/>
          </a:xfrm>
          <a:custGeom>
            <a:avLst/>
            <a:gdLst/>
            <a:ahLst/>
            <a:cxnLst/>
            <a:rect l="l" t="t" r="r" b="b"/>
            <a:pathLst>
              <a:path w="4782404" h="6767552">
                <a:moveTo>
                  <a:pt x="0" y="0"/>
                </a:moveTo>
                <a:lnTo>
                  <a:pt x="4782404" y="0"/>
                </a:lnTo>
                <a:lnTo>
                  <a:pt x="4782404" y="6767552"/>
                </a:lnTo>
                <a:lnTo>
                  <a:pt x="0" y="67675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10"/>
          <p:cNvSpPr/>
          <p:nvPr/>
        </p:nvSpPr>
        <p:spPr>
          <a:xfrm>
            <a:off x="161580" y="3461218"/>
            <a:ext cx="4461042" cy="6312796"/>
          </a:xfrm>
          <a:custGeom>
            <a:avLst/>
            <a:gdLst/>
            <a:ahLst/>
            <a:cxnLst/>
            <a:rect l="l" t="t" r="r" b="b"/>
            <a:pathLst>
              <a:path w="4461042" h="6312796">
                <a:moveTo>
                  <a:pt x="0" y="0"/>
                </a:moveTo>
                <a:lnTo>
                  <a:pt x="4461042" y="0"/>
                </a:lnTo>
                <a:lnTo>
                  <a:pt x="4461042" y="6312796"/>
                </a:lnTo>
                <a:lnTo>
                  <a:pt x="0" y="6312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TextBox 5"/>
          <p:cNvSpPr txBox="1"/>
          <p:nvPr/>
        </p:nvSpPr>
        <p:spPr>
          <a:xfrm>
            <a:off x="5409314" y="2691506"/>
            <a:ext cx="7469373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3"/>
              </a:lnSpc>
            </a:pPr>
            <a:r>
              <a:rPr lang="he-IL" sz="5789" spc="-86" dirty="0">
                <a:solidFill>
                  <a:srgbClr val="905FAE"/>
                </a:solidFill>
                <a:latin typeface="Ambivalenti Tzar AAA"/>
                <a:cs typeface="Ambivalenti Tzar AAA"/>
              </a:rPr>
              <a:t>רוצים </a:t>
            </a:r>
            <a:r>
              <a:rPr lang="he-IL" sz="5789" spc="-86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כח</a:t>
            </a:r>
            <a:r>
              <a:rPr lang="he-IL" sz="5789" spc="-86" dirty="0">
                <a:solidFill>
                  <a:srgbClr val="905FAE"/>
                </a:solidFill>
                <a:latin typeface="Ambivalenti Tzar AAA"/>
                <a:cs typeface="Ambivalenti Tzar AAA"/>
              </a:rPr>
              <a:t> להתפלל ולומר תהילים?</a:t>
            </a:r>
          </a:p>
          <a:p>
            <a:pPr algn="ctr">
              <a:lnSpc>
                <a:spcPts val="6513"/>
              </a:lnSpc>
            </a:pPr>
            <a:r>
              <a:rPr lang="he-IL" sz="5789" spc="-86" dirty="0">
                <a:solidFill>
                  <a:srgbClr val="905FAE"/>
                </a:solidFill>
                <a:latin typeface="Ambivalenti Tzar AAA"/>
                <a:cs typeface="Ambivalenti Tzar AAA"/>
              </a:rPr>
              <a:t>גלו את הקוד ופתחו אותי!</a:t>
            </a:r>
          </a:p>
        </p:txBody>
      </p:sp>
      <p:sp>
        <p:nvSpPr>
          <p:cNvPr id="6" name="Freeform 6"/>
          <p:cNvSpPr/>
          <p:nvPr/>
        </p:nvSpPr>
        <p:spPr>
          <a:xfrm>
            <a:off x="3772267" y="3932670"/>
            <a:ext cx="10705368" cy="7374706"/>
          </a:xfrm>
          <a:custGeom>
            <a:avLst/>
            <a:gdLst/>
            <a:ahLst/>
            <a:cxnLst/>
            <a:rect l="l" t="t" r="r" b="b"/>
            <a:pathLst>
              <a:path w="10705368" h="7374706">
                <a:moveTo>
                  <a:pt x="0" y="0"/>
                </a:moveTo>
                <a:lnTo>
                  <a:pt x="10705369" y="0"/>
                </a:lnTo>
                <a:lnTo>
                  <a:pt x="10705369" y="7374707"/>
                </a:lnTo>
                <a:lnTo>
                  <a:pt x="0" y="73747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4686" r="-105796" b="-154054"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FFA2A469-C74B-F564-DF23-E25C42D68E36}"/>
              </a:ext>
            </a:extLst>
          </p:cNvPr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76396FBA-E725-8C87-DD00-D0CB686ECBCE}"/>
              </a:ext>
            </a:extLst>
          </p:cNvPr>
          <p:cNvSpPr/>
          <p:nvPr/>
        </p:nvSpPr>
        <p:spPr>
          <a:xfrm>
            <a:off x="3772267" y="3932670"/>
            <a:ext cx="10705368" cy="7374706"/>
          </a:xfrm>
          <a:custGeom>
            <a:avLst/>
            <a:gdLst/>
            <a:ahLst/>
            <a:cxnLst/>
            <a:rect l="l" t="t" r="r" b="b"/>
            <a:pathLst>
              <a:path w="10705368" h="7374706">
                <a:moveTo>
                  <a:pt x="0" y="0"/>
                </a:moveTo>
                <a:lnTo>
                  <a:pt x="10705369" y="0"/>
                </a:lnTo>
                <a:lnTo>
                  <a:pt x="10705369" y="7374707"/>
                </a:lnTo>
                <a:lnTo>
                  <a:pt x="0" y="7374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86" r="-105796" b="-15405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803AEC21-4D8F-418A-F4AB-1637D9830460}"/>
              </a:ext>
            </a:extLst>
          </p:cNvPr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F4929934-461A-CCF3-949A-7F2C9CF48C0E}"/>
              </a:ext>
            </a:extLst>
          </p:cNvPr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ABDFB73-26C3-D873-1161-1E2AD78E84AD}"/>
              </a:ext>
            </a:extLst>
          </p:cNvPr>
          <p:cNvSpPr txBox="1"/>
          <p:nvPr/>
        </p:nvSpPr>
        <p:spPr>
          <a:xfrm>
            <a:off x="4249433" y="2111861"/>
            <a:ext cx="9789134" cy="1675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13"/>
              </a:lnSpc>
            </a:pPr>
            <a:r>
              <a:rPr lang="en-US" sz="5789" spc="-90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נחשו</a:t>
            </a:r>
            <a:r>
              <a:rPr lang="en-US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789" spc="-90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איזה</a:t>
            </a:r>
            <a:r>
              <a:rPr lang="en-US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789" spc="-90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מהמספרים</a:t>
            </a:r>
            <a:r>
              <a:rPr lang="en-US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789" spc="-90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הבאים</a:t>
            </a:r>
            <a:r>
              <a:rPr lang="en-US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789" spc="-90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מתאים</a:t>
            </a:r>
            <a:r>
              <a:rPr lang="en-US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789" spc="-90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לפתוח</a:t>
            </a:r>
            <a:r>
              <a:rPr lang="en-US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789" spc="-90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אותי</a:t>
            </a:r>
            <a:r>
              <a:rPr lang="en-US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789" spc="-90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והסבירו</a:t>
            </a:r>
            <a:r>
              <a:rPr lang="en-US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789" spc="-90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למה</a:t>
            </a:r>
            <a:r>
              <a:rPr lang="en-US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789" spc="-90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בחרתם</a:t>
            </a:r>
            <a:r>
              <a:rPr lang="en-US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789" spc="-90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במספר</a:t>
            </a:r>
            <a:r>
              <a:rPr lang="en-US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789" spc="-90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הזה</a:t>
            </a:r>
            <a:r>
              <a:rPr lang="en-US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!</a:t>
            </a:r>
          </a:p>
        </p:txBody>
      </p:sp>
      <p:pic>
        <p:nvPicPr>
          <p:cNvPr id="2" name="תמונה 1">
            <a:hlinkClick r:id="rId6" action="ppaction://hlinksldjump"/>
            <a:extLst>
              <a:ext uri="{FF2B5EF4-FFF2-40B4-BE49-F238E27FC236}">
                <a16:creationId xmlns:a16="http://schemas.microsoft.com/office/drawing/2014/main" id="{5F5C7FEB-894D-A337-FFD8-FA1D813635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7200" y="6227862"/>
            <a:ext cx="2738769" cy="74046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FCDE01D-A647-B2C7-8446-DDCB387B23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7200" y="6936048"/>
            <a:ext cx="2738769" cy="87526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587569D-F18D-164E-47E8-C02003B031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7200" y="5384874"/>
            <a:ext cx="2738769" cy="9016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TextBox 5"/>
          <p:cNvSpPr txBox="1"/>
          <p:nvPr/>
        </p:nvSpPr>
        <p:spPr>
          <a:xfrm>
            <a:off x="0" y="2262861"/>
            <a:ext cx="18288003" cy="90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he-IL" sz="5600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נכון, בספר </a:t>
            </a:r>
            <a:r>
              <a:rPr lang="he-IL" sz="5600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התהילים</a:t>
            </a:r>
            <a:r>
              <a:rPr lang="he-IL" sz="5600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, </a:t>
            </a:r>
            <a:r>
              <a:rPr lang="he-IL" sz="8000" b="1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150</a:t>
            </a:r>
            <a:r>
              <a:rPr lang="he-IL" sz="5600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פרקים. </a:t>
            </a:r>
          </a:p>
        </p:txBody>
      </p:sp>
      <p:sp>
        <p:nvSpPr>
          <p:cNvPr id="6" name="Freeform 6"/>
          <p:cNvSpPr/>
          <p:nvPr/>
        </p:nvSpPr>
        <p:spPr>
          <a:xfrm>
            <a:off x="4079398" y="2944469"/>
            <a:ext cx="9791714" cy="7564276"/>
          </a:xfrm>
          <a:custGeom>
            <a:avLst/>
            <a:gdLst/>
            <a:ahLst/>
            <a:cxnLst/>
            <a:rect l="l" t="t" r="r" b="b"/>
            <a:pathLst>
              <a:path w="9791714" h="7564276">
                <a:moveTo>
                  <a:pt x="0" y="0"/>
                </a:moveTo>
                <a:lnTo>
                  <a:pt x="9791714" y="0"/>
                </a:lnTo>
                <a:lnTo>
                  <a:pt x="9791714" y="7564276"/>
                </a:lnTo>
                <a:lnTo>
                  <a:pt x="0" y="75642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1418" r="-114243" b="-25913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B10E523-DAE2-307D-4580-E2BDFAC29EAE}"/>
              </a:ext>
            </a:extLst>
          </p:cNvPr>
          <p:cNvSpPr/>
          <p:nvPr/>
        </p:nvSpPr>
        <p:spPr>
          <a:xfrm>
            <a:off x="2189372" y="2195094"/>
            <a:ext cx="12877800" cy="7672805"/>
          </a:xfrm>
          <a:custGeom>
            <a:avLst/>
            <a:gdLst/>
            <a:ahLst/>
            <a:cxnLst/>
            <a:rect l="l" t="t" r="r" b="b"/>
            <a:pathLst>
              <a:path w="12414102" h="8568353">
                <a:moveTo>
                  <a:pt x="0" y="0"/>
                </a:moveTo>
                <a:lnTo>
                  <a:pt x="12414102" y="0"/>
                </a:lnTo>
                <a:lnTo>
                  <a:pt x="12414102" y="8568353"/>
                </a:lnTo>
                <a:lnTo>
                  <a:pt x="0" y="8568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28" b="-528"/>
            </a:stretch>
          </a:blipFill>
        </p:spPr>
        <p:txBody>
          <a:bodyPr/>
          <a:lstStyle/>
          <a:p>
            <a:endParaRPr lang="he-IL" sz="120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74553BE9-7BF8-0280-CF3A-C9DF697274A9}"/>
              </a:ext>
            </a:extLst>
          </p:cNvPr>
          <p:cNvSpPr txBox="1"/>
          <p:nvPr/>
        </p:nvSpPr>
        <p:spPr>
          <a:xfrm>
            <a:off x="2570372" y="2648038"/>
            <a:ext cx="12115800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800" b="1" spc="-86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אימרת</a:t>
            </a:r>
            <a:r>
              <a:rPr lang="he-IL" sz="4800" b="1" spc="-86" dirty="0">
                <a:solidFill>
                  <a:srgbClr val="905FAE"/>
                </a:solidFill>
                <a:latin typeface="Ambivalenti Tzar AAA"/>
                <a:cs typeface="Ambivalenti Tzar AAA"/>
              </a:rPr>
              <a:t> היום יום, לתאריך כ"ד שבט: </a:t>
            </a:r>
          </a:p>
          <a:p>
            <a:pPr algn="ctr" rtl="1"/>
            <a:r>
              <a:rPr lang="he-IL" sz="5400" b="0" i="0" dirty="0">
                <a:solidFill>
                  <a:srgbClr val="905FAE"/>
                </a:solidFill>
                <a:effectLst/>
                <a:latin typeface="Fb Hamakor" panose="02020503050405020304" pitchFamily="18" charset="-79"/>
                <a:cs typeface="Fb Hamakor" panose="02020503050405020304" pitchFamily="18" charset="-79"/>
              </a:rPr>
              <a:t>אילו ידעתם - אמר אדמו"ר ה"צמח צדק" - כוחם של פסוקי תהלים ופעולתם בשמי רום,</a:t>
            </a:r>
          </a:p>
          <a:p>
            <a:pPr algn="ctr" rtl="1"/>
            <a:r>
              <a:rPr lang="he-IL" sz="6000" b="1" i="0" dirty="0">
                <a:solidFill>
                  <a:srgbClr val="905FAE"/>
                </a:solidFill>
                <a:effectLst/>
                <a:latin typeface="Fb Hamakor" panose="02020503050405020304" pitchFamily="18" charset="-79"/>
                <a:cs typeface="Fb Hamakor" panose="02020503050405020304" pitchFamily="18" charset="-79"/>
              </a:rPr>
              <a:t>הייתם אומרים אותם בכל עת.</a:t>
            </a:r>
          </a:p>
          <a:p>
            <a:pPr algn="ctr" rtl="1"/>
            <a:r>
              <a:rPr lang="he-IL" sz="5400" b="0" i="0" dirty="0">
                <a:solidFill>
                  <a:srgbClr val="905FAE"/>
                </a:solidFill>
                <a:effectLst/>
                <a:latin typeface="Fb Hamakor" panose="02020503050405020304" pitchFamily="18" charset="-79"/>
                <a:cs typeface="Fb Hamakor" panose="02020503050405020304" pitchFamily="18" charset="-79"/>
              </a:rPr>
              <a:t>תדעו שמזמורי תהלים שוברים כל המחיצות, ועולים בעילוי אחר עילוי בלי שום הפרעה, ומשתטחים לפני אדון עולמים ופועלים פעולתם בחסד וברחמים.</a:t>
            </a:r>
            <a:endParaRPr lang="he-IL" sz="5400" dirty="0">
              <a:solidFill>
                <a:srgbClr val="905FAE"/>
              </a:solidFill>
              <a:effectLst/>
              <a:latin typeface="Fb Hamakor" panose="02020503050405020304" pitchFamily="18" charset="-79"/>
              <a:cs typeface="Fb Hamakor" panose="02020503050405020304" pitchFamily="18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flipH="1">
            <a:off x="3172706" y="3300659"/>
            <a:ext cx="6845701" cy="4751597"/>
          </a:xfrm>
          <a:custGeom>
            <a:avLst/>
            <a:gdLst/>
            <a:ahLst/>
            <a:cxnLst/>
            <a:rect l="l" t="t" r="r" b="b"/>
            <a:pathLst>
              <a:path w="6845701" h="4751597">
                <a:moveTo>
                  <a:pt x="6845701" y="0"/>
                </a:moveTo>
                <a:lnTo>
                  <a:pt x="0" y="0"/>
                </a:lnTo>
                <a:lnTo>
                  <a:pt x="0" y="4751597"/>
                </a:lnTo>
                <a:lnTo>
                  <a:pt x="6845701" y="4751597"/>
                </a:lnTo>
                <a:lnTo>
                  <a:pt x="684570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/>
          <p:cNvSpPr/>
          <p:nvPr/>
        </p:nvSpPr>
        <p:spPr>
          <a:xfrm>
            <a:off x="9408645" y="2415963"/>
            <a:ext cx="5740617" cy="3984558"/>
          </a:xfrm>
          <a:custGeom>
            <a:avLst/>
            <a:gdLst/>
            <a:ahLst/>
            <a:cxnLst/>
            <a:rect l="l" t="t" r="r" b="b"/>
            <a:pathLst>
              <a:path w="5740617" h="3984558">
                <a:moveTo>
                  <a:pt x="0" y="0"/>
                </a:moveTo>
                <a:lnTo>
                  <a:pt x="5740617" y="0"/>
                </a:lnTo>
                <a:lnTo>
                  <a:pt x="5740617" y="3984559"/>
                </a:lnTo>
                <a:lnTo>
                  <a:pt x="0" y="39845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TextBox 7"/>
          <p:cNvSpPr txBox="1"/>
          <p:nvPr/>
        </p:nvSpPr>
        <p:spPr>
          <a:xfrm>
            <a:off x="4473994" y="4890947"/>
            <a:ext cx="492781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831"/>
              </a:lnSpc>
            </a:pPr>
            <a:r>
              <a:rPr lang="he-IL" sz="4294" spc="-67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מצוין, אנחנו בכנס ענק של תורה, תפילה וצדקה! אמרנו פסוקים, </a:t>
            </a:r>
            <a:r>
              <a:rPr lang="he-IL" sz="4294" spc="-67" dirty="0" err="1">
                <a:solidFill>
                  <a:srgbClr val="905FAE"/>
                </a:solidFill>
                <a:latin typeface="Ambivalenti Tzar AAA Light"/>
                <a:cs typeface="Ambivalenti Tzar AAA Light"/>
              </a:rPr>
              <a:t>ועכשו</a:t>
            </a:r>
            <a:r>
              <a:rPr lang="he-IL" sz="4294" spc="-67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 נאמר יחד פרק תהילים!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82904" y="3796828"/>
            <a:ext cx="3196876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32"/>
              </a:lnSpc>
            </a:pPr>
            <a:r>
              <a:rPr lang="he-IL" sz="4206" spc="-63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קדימה, בואי נתפלל,</a:t>
            </a:r>
          </a:p>
          <a:p>
            <a:pPr algn="r" rtl="1">
              <a:lnSpc>
                <a:spcPts val="4732"/>
              </a:lnSpc>
            </a:pPr>
            <a:r>
              <a:rPr lang="he-IL" sz="4206" spc="-63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האוצר באמת נתן לי </a:t>
            </a:r>
            <a:r>
              <a:rPr lang="he-IL" sz="4206" spc="-63" dirty="0" err="1">
                <a:solidFill>
                  <a:srgbClr val="905FAE"/>
                </a:solidFill>
                <a:latin typeface="Ambivalenti Tzar AAA Light"/>
                <a:cs typeface="Ambivalenti Tzar AAA Light"/>
              </a:rPr>
              <a:t>כח</a:t>
            </a:r>
            <a:r>
              <a:rPr lang="he-IL" sz="4206" spc="-63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!</a:t>
            </a:r>
          </a:p>
        </p:txBody>
      </p:sp>
      <p:sp>
        <p:nvSpPr>
          <p:cNvPr id="9" name="Freeform 9"/>
          <p:cNvSpPr/>
          <p:nvPr/>
        </p:nvSpPr>
        <p:spPr>
          <a:xfrm>
            <a:off x="13679779" y="3176382"/>
            <a:ext cx="4782404" cy="6767552"/>
          </a:xfrm>
          <a:custGeom>
            <a:avLst/>
            <a:gdLst/>
            <a:ahLst/>
            <a:cxnLst/>
            <a:rect l="l" t="t" r="r" b="b"/>
            <a:pathLst>
              <a:path w="4782404" h="6767552">
                <a:moveTo>
                  <a:pt x="0" y="0"/>
                </a:moveTo>
                <a:lnTo>
                  <a:pt x="4782404" y="0"/>
                </a:lnTo>
                <a:lnTo>
                  <a:pt x="4782404" y="6767552"/>
                </a:lnTo>
                <a:lnTo>
                  <a:pt x="0" y="67675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10"/>
          <p:cNvSpPr/>
          <p:nvPr/>
        </p:nvSpPr>
        <p:spPr>
          <a:xfrm>
            <a:off x="161580" y="3461218"/>
            <a:ext cx="4461042" cy="6312796"/>
          </a:xfrm>
          <a:custGeom>
            <a:avLst/>
            <a:gdLst/>
            <a:ahLst/>
            <a:cxnLst/>
            <a:rect l="l" t="t" r="r" b="b"/>
            <a:pathLst>
              <a:path w="4461042" h="6312796">
                <a:moveTo>
                  <a:pt x="0" y="0"/>
                </a:moveTo>
                <a:lnTo>
                  <a:pt x="4461042" y="0"/>
                </a:lnTo>
                <a:lnTo>
                  <a:pt x="4461042" y="6312796"/>
                </a:lnTo>
                <a:lnTo>
                  <a:pt x="0" y="6312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2A5F5577-FE85-2716-C82A-0D2BDC1F176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42505A2-D561-31D3-9B0E-852493BD12F8}"/>
              </a:ext>
            </a:extLst>
          </p:cNvPr>
          <p:cNvSpPr/>
          <p:nvPr/>
        </p:nvSpPr>
        <p:spPr>
          <a:xfrm rot="-10800000" flipV="1">
            <a:off x="-5945179" y="7078615"/>
            <a:ext cx="20223027" cy="4229158"/>
          </a:xfrm>
          <a:custGeom>
            <a:avLst/>
            <a:gdLst/>
            <a:ahLst/>
            <a:cxnLst/>
            <a:rect l="l" t="t" r="r" b="b"/>
            <a:pathLst>
              <a:path w="20223027" h="4229158">
                <a:moveTo>
                  <a:pt x="0" y="4229158"/>
                </a:moveTo>
                <a:lnTo>
                  <a:pt x="20223028" y="4229158"/>
                </a:lnTo>
                <a:lnTo>
                  <a:pt x="20223028" y="0"/>
                </a:lnTo>
                <a:lnTo>
                  <a:pt x="0" y="0"/>
                </a:lnTo>
                <a:lnTo>
                  <a:pt x="0" y="4229158"/>
                </a:lnTo>
                <a:close/>
              </a:path>
            </a:pathLst>
          </a:custGeom>
          <a:blipFill>
            <a:blip r:embed="rId3"/>
            <a:stretch>
              <a:fillRect t="-119213" b="-41801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A8808C51-740D-8895-54EF-59B4CD1DF588}"/>
              </a:ext>
            </a:extLst>
          </p:cNvPr>
          <p:cNvSpPr/>
          <p:nvPr/>
        </p:nvSpPr>
        <p:spPr>
          <a:xfrm>
            <a:off x="10092465" y="1933773"/>
            <a:ext cx="7714500" cy="8080996"/>
          </a:xfrm>
          <a:custGeom>
            <a:avLst/>
            <a:gdLst/>
            <a:ahLst/>
            <a:cxnLst/>
            <a:rect l="l" t="t" r="r" b="b"/>
            <a:pathLst>
              <a:path w="12414102" h="8568353">
                <a:moveTo>
                  <a:pt x="0" y="0"/>
                </a:moveTo>
                <a:lnTo>
                  <a:pt x="12414102" y="0"/>
                </a:lnTo>
                <a:lnTo>
                  <a:pt x="12414102" y="8568353"/>
                </a:lnTo>
                <a:lnTo>
                  <a:pt x="0" y="8568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28" b="-528"/>
            </a:stretch>
          </a:blipFill>
        </p:spPr>
        <p:txBody>
          <a:bodyPr/>
          <a:lstStyle/>
          <a:p>
            <a:endParaRPr lang="he-IL" sz="120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3F81B14F-4769-E749-48B3-F0FAF9A0C7D8}"/>
              </a:ext>
            </a:extLst>
          </p:cNvPr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67E1609C-3872-8D24-3AAD-47C4735A4884}"/>
              </a:ext>
            </a:extLst>
          </p:cNvPr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A0B007F-F196-0109-3EE3-E04E89D2F5E2}"/>
              </a:ext>
            </a:extLst>
          </p:cNvPr>
          <p:cNvSpPr txBox="1"/>
          <p:nvPr/>
        </p:nvSpPr>
        <p:spPr>
          <a:xfrm>
            <a:off x="-1408310" y="8086318"/>
            <a:ext cx="14825154" cy="1426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28"/>
              </a:lnSpc>
            </a:pPr>
            <a:r>
              <a:rPr lang="en-US" sz="9624" spc="-150">
                <a:solidFill>
                  <a:srgbClr val="FFFFFF"/>
                </a:solidFill>
                <a:cs typeface="Ambivalenti Tzar AAA"/>
              </a:rPr>
              <a:t>אמירת פרק תהילים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2CF9D808-404E-DCB0-1FFF-F1C15738F848}"/>
              </a:ext>
            </a:extLst>
          </p:cNvPr>
          <p:cNvSpPr/>
          <p:nvPr/>
        </p:nvSpPr>
        <p:spPr>
          <a:xfrm>
            <a:off x="10491992" y="2165143"/>
            <a:ext cx="6957808" cy="7653589"/>
          </a:xfrm>
          <a:custGeom>
            <a:avLst/>
            <a:gdLst/>
            <a:ahLst/>
            <a:cxnLst/>
            <a:rect l="l" t="t" r="r" b="b"/>
            <a:pathLst>
              <a:path w="6957808" h="7653589">
                <a:moveTo>
                  <a:pt x="0" y="0"/>
                </a:moveTo>
                <a:lnTo>
                  <a:pt x="6957808" y="0"/>
                </a:lnTo>
                <a:lnTo>
                  <a:pt x="6957808" y="7653589"/>
                </a:lnTo>
                <a:lnTo>
                  <a:pt x="0" y="76535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6C5C5825-CCC8-40CA-6510-C54DD0EFD64B}"/>
              </a:ext>
            </a:extLst>
          </p:cNvPr>
          <p:cNvSpPr/>
          <p:nvPr/>
        </p:nvSpPr>
        <p:spPr>
          <a:xfrm>
            <a:off x="-294707" y="3505937"/>
            <a:ext cx="4461042" cy="6312796"/>
          </a:xfrm>
          <a:custGeom>
            <a:avLst/>
            <a:gdLst/>
            <a:ahLst/>
            <a:cxnLst/>
            <a:rect l="l" t="t" r="r" b="b"/>
            <a:pathLst>
              <a:path w="4461042" h="6312796">
                <a:moveTo>
                  <a:pt x="0" y="0"/>
                </a:moveTo>
                <a:lnTo>
                  <a:pt x="4461042" y="0"/>
                </a:lnTo>
                <a:lnTo>
                  <a:pt x="4461042" y="6312795"/>
                </a:lnTo>
                <a:lnTo>
                  <a:pt x="0" y="6312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781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12206066" y="5994078"/>
            <a:ext cx="7017126" cy="5106661"/>
          </a:xfrm>
          <a:custGeom>
            <a:avLst/>
            <a:gdLst/>
            <a:ahLst/>
            <a:cxnLst/>
            <a:rect l="l" t="t" r="r" b="b"/>
            <a:pathLst>
              <a:path w="7017126" h="5106661">
                <a:moveTo>
                  <a:pt x="0" y="0"/>
                </a:moveTo>
                <a:lnTo>
                  <a:pt x="7017126" y="0"/>
                </a:lnTo>
                <a:lnTo>
                  <a:pt x="7017126" y="5106660"/>
                </a:lnTo>
                <a:lnTo>
                  <a:pt x="0" y="5106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553" t="-175730" r="-187872" b="-54970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 flipV="1">
            <a:off x="1028700" y="2490197"/>
            <a:ext cx="17130705" cy="2214144"/>
          </a:xfrm>
          <a:custGeom>
            <a:avLst/>
            <a:gdLst/>
            <a:ahLst/>
            <a:cxnLst/>
            <a:rect l="l" t="t" r="r" b="b"/>
            <a:pathLst>
              <a:path w="17130705" h="2214144">
                <a:moveTo>
                  <a:pt x="0" y="2214144"/>
                </a:moveTo>
                <a:lnTo>
                  <a:pt x="17130705" y="2214144"/>
                </a:lnTo>
                <a:lnTo>
                  <a:pt x="17130705" y="0"/>
                </a:lnTo>
                <a:lnTo>
                  <a:pt x="0" y="0"/>
                </a:lnTo>
                <a:lnTo>
                  <a:pt x="0" y="2214144"/>
                </a:lnTo>
                <a:close/>
              </a:path>
            </a:pathLst>
          </a:custGeom>
          <a:blipFill>
            <a:blip r:embed="rId4"/>
            <a:stretch>
              <a:fillRect t="-354122" b="-576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/>
          <p:cNvSpPr/>
          <p:nvPr/>
        </p:nvSpPr>
        <p:spPr>
          <a:xfrm rot="10472492">
            <a:off x="-1395991" y="-1303488"/>
            <a:ext cx="8711447" cy="6339690"/>
          </a:xfrm>
          <a:custGeom>
            <a:avLst/>
            <a:gdLst/>
            <a:ahLst/>
            <a:cxnLst/>
            <a:rect l="l" t="t" r="r" b="b"/>
            <a:pathLst>
              <a:path w="8711447" h="6339690">
                <a:moveTo>
                  <a:pt x="0" y="0"/>
                </a:moveTo>
                <a:lnTo>
                  <a:pt x="8711447" y="0"/>
                </a:lnTo>
                <a:lnTo>
                  <a:pt x="8711447" y="6339690"/>
                </a:lnTo>
                <a:lnTo>
                  <a:pt x="0" y="6339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553" t="-175730" r="-187872" b="-54970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TextBox 7"/>
          <p:cNvSpPr txBox="1"/>
          <p:nvPr/>
        </p:nvSpPr>
        <p:spPr>
          <a:xfrm>
            <a:off x="4949210" y="3030878"/>
            <a:ext cx="8637731" cy="5655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308"/>
              </a:lnSpc>
            </a:pPr>
            <a:r>
              <a:rPr lang="en-US" sz="5607" spc="-8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שלום</a:t>
            </a:r>
            <a:r>
              <a:rPr lang="en-US" sz="5607" spc="-87" dirty="0">
                <a:solidFill>
                  <a:srgbClr val="FFFFFF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לכם</a:t>
            </a:r>
            <a:r>
              <a:rPr lang="en-US" sz="5607" spc="-87" dirty="0">
                <a:solidFill>
                  <a:srgbClr val="FFFFFF"/>
                </a:solidFill>
                <a:latin typeface="Ambivalenti Tzar AAA"/>
                <a:cs typeface="Ambivalenti Tzar AAA"/>
              </a:rPr>
              <a:t>!</a:t>
            </a:r>
            <a:r>
              <a:rPr lang="he-IL" sz="5607" spc="-87" dirty="0">
                <a:solidFill>
                  <a:srgbClr val="FFFFFF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כל</a:t>
            </a:r>
            <a:r>
              <a:rPr lang="en-US" sz="5607" spc="-87" dirty="0">
                <a:solidFill>
                  <a:srgbClr val="FFFFFF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כך</a:t>
            </a:r>
            <a:r>
              <a:rPr lang="en-US" sz="5607" spc="-87" dirty="0">
                <a:solidFill>
                  <a:srgbClr val="FFFFFF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הרבה</a:t>
            </a:r>
            <a:r>
              <a:rPr lang="en-US" sz="5607" spc="-87" dirty="0">
                <a:solidFill>
                  <a:srgbClr val="FFFFFF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אור</a:t>
            </a:r>
            <a:r>
              <a:rPr lang="en-US" sz="5607" spc="-87" dirty="0">
                <a:solidFill>
                  <a:srgbClr val="FFFFFF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יש</a:t>
            </a:r>
            <a:r>
              <a:rPr lang="en-US" sz="5607" spc="-87" dirty="0">
                <a:solidFill>
                  <a:srgbClr val="FFFFFF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כאן</a:t>
            </a:r>
            <a:r>
              <a:rPr lang="en-US" sz="5607" spc="-87" dirty="0">
                <a:solidFill>
                  <a:srgbClr val="FFFFFF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היום</a:t>
            </a:r>
            <a:r>
              <a:rPr lang="en-US" sz="5607" spc="-87" dirty="0">
                <a:solidFill>
                  <a:srgbClr val="FFFFFF"/>
                </a:solidFill>
                <a:latin typeface="Ambivalenti Tzar AAA"/>
                <a:cs typeface="Ambivalenti Tzar AAA"/>
              </a:rPr>
              <a:t>!</a:t>
            </a:r>
          </a:p>
          <a:p>
            <a:pPr algn="ctr" rtl="1">
              <a:lnSpc>
                <a:spcPts val="6308"/>
              </a:lnSpc>
            </a:pPr>
            <a:endParaRPr lang="en-US" sz="5607" spc="-87" dirty="0">
              <a:solidFill>
                <a:srgbClr val="FFFFFF"/>
              </a:solidFill>
              <a:latin typeface="Ambivalenti Tzar AAA"/>
              <a:cs typeface="Ambivalenti Tzar AAA"/>
            </a:endParaRPr>
          </a:p>
          <a:p>
            <a:pPr algn="ctr" rtl="1">
              <a:lnSpc>
                <a:spcPts val="6308"/>
              </a:lnSpc>
            </a:pP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מצוין</a:t>
            </a:r>
            <a:r>
              <a:rPr lang="he-IL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!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אנחנו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בתקופה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מיוחדת</a:t>
            </a:r>
            <a:r>
              <a:rPr lang="he-IL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,</a:t>
            </a:r>
            <a:endParaRPr lang="en-US" sz="5607" spc="-87" dirty="0">
              <a:solidFill>
                <a:srgbClr val="905FAE"/>
              </a:solidFill>
              <a:latin typeface="Ambivalenti Tzar AAA"/>
              <a:cs typeface="Ambivalenti Tzar AAA"/>
            </a:endParaRPr>
          </a:p>
          <a:p>
            <a:pPr algn="ctr" rtl="1">
              <a:lnSpc>
                <a:spcPts val="6308"/>
              </a:lnSpc>
            </a:pP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שבה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כל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טיפת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אור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נוספת</a:t>
            </a:r>
            <a:r>
              <a:rPr lang="he-IL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,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נותנת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כח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לכל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עם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ישראל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!</a:t>
            </a:r>
          </a:p>
          <a:p>
            <a:pPr algn="ctr" rtl="1">
              <a:lnSpc>
                <a:spcPts val="6308"/>
              </a:lnSpc>
            </a:pP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לכולנו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יש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תפקיד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ואחריות</a:t>
            </a:r>
            <a:r>
              <a:rPr lang="he-IL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-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להאיר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את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 </a:t>
            </a:r>
            <a:r>
              <a:rPr lang="en-US" sz="5607" spc="-87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הסביבה</a:t>
            </a:r>
            <a:r>
              <a:rPr lang="en-US" sz="5607" spc="-87" dirty="0">
                <a:solidFill>
                  <a:srgbClr val="905FAE"/>
                </a:solidFill>
                <a:latin typeface="Ambivalenti Tzar AAA"/>
                <a:cs typeface="Ambivalenti Tzar AAA"/>
              </a:rPr>
              <a:t>!</a:t>
            </a:r>
          </a:p>
          <a:p>
            <a:pPr algn="ctr" rtl="1">
              <a:lnSpc>
                <a:spcPts val="6308"/>
              </a:lnSpc>
            </a:pPr>
            <a:endParaRPr lang="en-US" sz="5607" spc="-87" dirty="0">
              <a:solidFill>
                <a:srgbClr val="905FAE"/>
              </a:solidFill>
              <a:latin typeface="Ambivalenti Tzar AAA"/>
              <a:cs typeface="Ambivalenti Tzar AA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flipH="1">
            <a:off x="3087688" y="5525986"/>
            <a:ext cx="6845701" cy="4751597"/>
          </a:xfrm>
          <a:custGeom>
            <a:avLst/>
            <a:gdLst/>
            <a:ahLst/>
            <a:cxnLst/>
            <a:rect l="l" t="t" r="r" b="b"/>
            <a:pathLst>
              <a:path w="6845701" h="4751597">
                <a:moveTo>
                  <a:pt x="6845701" y="0"/>
                </a:moveTo>
                <a:lnTo>
                  <a:pt x="0" y="0"/>
                </a:lnTo>
                <a:lnTo>
                  <a:pt x="0" y="4751597"/>
                </a:lnTo>
                <a:lnTo>
                  <a:pt x="6845701" y="4751597"/>
                </a:lnTo>
                <a:lnTo>
                  <a:pt x="684570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/>
          <p:cNvSpPr/>
          <p:nvPr/>
        </p:nvSpPr>
        <p:spPr>
          <a:xfrm>
            <a:off x="7628405" y="2414931"/>
            <a:ext cx="7205078" cy="5001040"/>
          </a:xfrm>
          <a:custGeom>
            <a:avLst/>
            <a:gdLst/>
            <a:ahLst/>
            <a:cxnLst/>
            <a:rect l="l" t="t" r="r" b="b"/>
            <a:pathLst>
              <a:path w="7205078" h="5001040">
                <a:moveTo>
                  <a:pt x="0" y="0"/>
                </a:moveTo>
                <a:lnTo>
                  <a:pt x="7205078" y="0"/>
                </a:lnTo>
                <a:lnTo>
                  <a:pt x="7205078" y="5001040"/>
                </a:lnTo>
                <a:lnTo>
                  <a:pt x="0" y="5001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TextBox 7"/>
          <p:cNvSpPr txBox="1"/>
          <p:nvPr/>
        </p:nvSpPr>
        <p:spPr>
          <a:xfrm>
            <a:off x="4216190" y="7241512"/>
            <a:ext cx="5094113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994"/>
              </a:lnSpc>
            </a:pPr>
            <a:r>
              <a:rPr lang="he-IL" sz="4439" spc="-69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אולי יש אוצר בתיבה, שיגלה לנו אם שווה לתת צדקה, גם אם היא מעטה.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88229" y="3703129"/>
            <a:ext cx="4763625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732"/>
              </a:lnSpc>
            </a:pPr>
            <a:r>
              <a:rPr lang="he-IL" sz="4206" spc="-63" dirty="0" err="1">
                <a:solidFill>
                  <a:srgbClr val="905FAE"/>
                </a:solidFill>
                <a:latin typeface="Ambivalenti Tzar AAA Light"/>
                <a:cs typeface="Ambivalenti Tzar AAA Light"/>
              </a:rPr>
              <a:t>עכשו</a:t>
            </a:r>
            <a:r>
              <a:rPr lang="he-IL" sz="4206" spc="-63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 אנחנו צריכים לתת צדקה. </a:t>
            </a:r>
          </a:p>
          <a:p>
            <a:pPr algn="r" rtl="1">
              <a:lnSpc>
                <a:spcPts val="4732"/>
              </a:lnSpc>
            </a:pPr>
            <a:r>
              <a:rPr lang="he-IL" sz="4206" spc="-63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אבל יש לי כאן רק מטבעות של עשרות אגורות. את חושבת שזה גם שווה משהו? </a:t>
            </a:r>
          </a:p>
        </p:txBody>
      </p:sp>
      <p:sp>
        <p:nvSpPr>
          <p:cNvPr id="9" name="Freeform 9"/>
          <p:cNvSpPr/>
          <p:nvPr/>
        </p:nvSpPr>
        <p:spPr>
          <a:xfrm>
            <a:off x="13679779" y="3176382"/>
            <a:ext cx="4782404" cy="6767552"/>
          </a:xfrm>
          <a:custGeom>
            <a:avLst/>
            <a:gdLst/>
            <a:ahLst/>
            <a:cxnLst/>
            <a:rect l="l" t="t" r="r" b="b"/>
            <a:pathLst>
              <a:path w="4782404" h="6767552">
                <a:moveTo>
                  <a:pt x="0" y="0"/>
                </a:moveTo>
                <a:lnTo>
                  <a:pt x="4782404" y="0"/>
                </a:lnTo>
                <a:lnTo>
                  <a:pt x="4782404" y="6767552"/>
                </a:lnTo>
                <a:lnTo>
                  <a:pt x="0" y="67675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10"/>
          <p:cNvSpPr/>
          <p:nvPr/>
        </p:nvSpPr>
        <p:spPr>
          <a:xfrm>
            <a:off x="161580" y="3461218"/>
            <a:ext cx="4461042" cy="6312796"/>
          </a:xfrm>
          <a:custGeom>
            <a:avLst/>
            <a:gdLst/>
            <a:ahLst/>
            <a:cxnLst/>
            <a:rect l="l" t="t" r="r" b="b"/>
            <a:pathLst>
              <a:path w="4461042" h="6312796">
                <a:moveTo>
                  <a:pt x="0" y="0"/>
                </a:moveTo>
                <a:lnTo>
                  <a:pt x="4461042" y="0"/>
                </a:lnTo>
                <a:lnTo>
                  <a:pt x="4461042" y="6312796"/>
                </a:lnTo>
                <a:lnTo>
                  <a:pt x="0" y="6312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TextBox 5"/>
          <p:cNvSpPr txBox="1"/>
          <p:nvPr/>
        </p:nvSpPr>
        <p:spPr>
          <a:xfrm>
            <a:off x="5372878" y="2472889"/>
            <a:ext cx="8659617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3"/>
              </a:lnSpc>
            </a:pPr>
            <a:r>
              <a:rPr lang="he-IL" sz="5789" spc="-86" dirty="0">
                <a:solidFill>
                  <a:srgbClr val="905FAE"/>
                </a:solidFill>
                <a:latin typeface="Ambivalenti Tzar AAA"/>
                <a:cs typeface="Ambivalenti Tzar AAA"/>
              </a:rPr>
              <a:t>רוצים לדעת עד כמה כל נתינת צדקה חשובה?</a:t>
            </a:r>
          </a:p>
          <a:p>
            <a:pPr algn="ctr">
              <a:lnSpc>
                <a:spcPts val="6513"/>
              </a:lnSpc>
            </a:pPr>
            <a:r>
              <a:rPr lang="he-IL" sz="5789" spc="-86" dirty="0">
                <a:solidFill>
                  <a:srgbClr val="905FAE"/>
                </a:solidFill>
                <a:latin typeface="Ambivalenti Tzar AAA"/>
                <a:cs typeface="Ambivalenti Tzar AAA"/>
              </a:rPr>
              <a:t>גלו את הקוד ופתחו אותי!</a:t>
            </a:r>
          </a:p>
        </p:txBody>
      </p:sp>
      <p:sp>
        <p:nvSpPr>
          <p:cNvPr id="6" name="Freeform 6"/>
          <p:cNvSpPr/>
          <p:nvPr/>
        </p:nvSpPr>
        <p:spPr>
          <a:xfrm>
            <a:off x="3772267" y="3932670"/>
            <a:ext cx="10705368" cy="7374706"/>
          </a:xfrm>
          <a:custGeom>
            <a:avLst/>
            <a:gdLst/>
            <a:ahLst/>
            <a:cxnLst/>
            <a:rect l="l" t="t" r="r" b="b"/>
            <a:pathLst>
              <a:path w="10705368" h="7374706">
                <a:moveTo>
                  <a:pt x="0" y="0"/>
                </a:moveTo>
                <a:lnTo>
                  <a:pt x="10705369" y="0"/>
                </a:lnTo>
                <a:lnTo>
                  <a:pt x="10705369" y="7374707"/>
                </a:lnTo>
                <a:lnTo>
                  <a:pt x="0" y="73747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4686" r="-105796" b="-154054"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772267" y="3932670"/>
            <a:ext cx="10705368" cy="7374706"/>
          </a:xfrm>
          <a:custGeom>
            <a:avLst/>
            <a:gdLst/>
            <a:ahLst/>
            <a:cxnLst/>
            <a:rect l="l" t="t" r="r" b="b"/>
            <a:pathLst>
              <a:path w="10705368" h="7374706">
                <a:moveTo>
                  <a:pt x="0" y="0"/>
                </a:moveTo>
                <a:lnTo>
                  <a:pt x="10705369" y="0"/>
                </a:lnTo>
                <a:lnTo>
                  <a:pt x="10705369" y="7374707"/>
                </a:lnTo>
                <a:lnTo>
                  <a:pt x="0" y="7374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86" r="-105796" b="-15405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E14BC15C-D9CF-5C65-10FE-ECDEE196AF7A}"/>
              </a:ext>
            </a:extLst>
          </p:cNvPr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B4482739-6847-05C4-791C-84C402429C3A}"/>
              </a:ext>
            </a:extLst>
          </p:cNvPr>
          <p:cNvSpPr/>
          <p:nvPr/>
        </p:nvSpPr>
        <p:spPr>
          <a:xfrm>
            <a:off x="3772267" y="3932670"/>
            <a:ext cx="10705368" cy="7374706"/>
          </a:xfrm>
          <a:custGeom>
            <a:avLst/>
            <a:gdLst/>
            <a:ahLst/>
            <a:cxnLst/>
            <a:rect l="l" t="t" r="r" b="b"/>
            <a:pathLst>
              <a:path w="10705368" h="7374706">
                <a:moveTo>
                  <a:pt x="0" y="0"/>
                </a:moveTo>
                <a:lnTo>
                  <a:pt x="10705369" y="0"/>
                </a:lnTo>
                <a:lnTo>
                  <a:pt x="10705369" y="7374707"/>
                </a:lnTo>
                <a:lnTo>
                  <a:pt x="0" y="7374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86" r="-105796" b="-15405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02B2D7FC-47EB-DED4-FD4E-D5982B3E0521}"/>
              </a:ext>
            </a:extLst>
          </p:cNvPr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A11FC6B-2891-0813-5218-85D0FCF37515}"/>
              </a:ext>
            </a:extLst>
          </p:cNvPr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0A0C81E2-E547-DDE3-3599-24C989F7D7E7}"/>
              </a:ext>
            </a:extLst>
          </p:cNvPr>
          <p:cNvSpPr txBox="1"/>
          <p:nvPr/>
        </p:nvSpPr>
        <p:spPr>
          <a:xfrm>
            <a:off x="4249433" y="2111861"/>
            <a:ext cx="9789134" cy="1675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3"/>
              </a:lnSpc>
            </a:pPr>
            <a:r>
              <a:rPr lang="he-IL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נחשו איזה מהמספרים הבאים מתאים לפתוח אותי והסבירו למה בחרתם במספר הזה!</a:t>
            </a:r>
          </a:p>
        </p:txBody>
      </p:sp>
      <p:pic>
        <p:nvPicPr>
          <p:cNvPr id="2" name="תמונה 1">
            <a:hlinkClick r:id="rId6" action="ppaction://hlinksldjump"/>
            <a:extLst>
              <a:ext uri="{FF2B5EF4-FFF2-40B4-BE49-F238E27FC236}">
                <a16:creationId xmlns:a16="http://schemas.microsoft.com/office/drawing/2014/main" id="{492AC792-0319-9F0E-701D-7443DF09A1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3"/>
          <a:stretch/>
        </p:blipFill>
        <p:spPr>
          <a:xfrm>
            <a:off x="8149294" y="5244518"/>
            <a:ext cx="2742875" cy="81974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CFA60D3-3D27-17A3-D54E-5FD49A3F70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400" y="6777941"/>
            <a:ext cx="2738769" cy="81974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BF81921-FE5B-410D-16BE-AF4A9090DD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400" y="6058055"/>
            <a:ext cx="2738769" cy="726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TextBox 5"/>
          <p:cNvSpPr txBox="1"/>
          <p:nvPr/>
        </p:nvSpPr>
        <p:spPr>
          <a:xfrm>
            <a:off x="0" y="2272386"/>
            <a:ext cx="18288003" cy="145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625"/>
              </a:lnSpc>
            </a:pPr>
            <a:r>
              <a:rPr lang="he-IL" sz="6600" b="1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10! </a:t>
            </a:r>
            <a:r>
              <a:rPr lang="he-IL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נכון! חשוב לתת </a:t>
            </a:r>
            <a:r>
              <a:rPr lang="he-IL" sz="6600" b="1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"מעשר" </a:t>
            </a:r>
            <a:r>
              <a:rPr lang="he-IL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לצדקה מכל כסף שיש לנו.</a:t>
            </a:r>
          </a:p>
          <a:p>
            <a:pPr algn="ctr" rtl="1">
              <a:lnSpc>
                <a:spcPts val="5625"/>
              </a:lnSpc>
            </a:pPr>
            <a:r>
              <a:rPr lang="he-IL" sz="5789" spc="-90" dirty="0">
                <a:solidFill>
                  <a:srgbClr val="905FAE"/>
                </a:solidFill>
                <a:latin typeface="Ambivalenti Tzar AAA"/>
                <a:cs typeface="Ambivalenti Tzar AAA"/>
              </a:rPr>
              <a:t> וחשוב להתמיד לתת צדקה בכל יום, רצוי לפני התפילה. </a:t>
            </a:r>
          </a:p>
        </p:txBody>
      </p:sp>
      <p:sp>
        <p:nvSpPr>
          <p:cNvPr id="6" name="Freeform 6"/>
          <p:cNvSpPr/>
          <p:nvPr/>
        </p:nvSpPr>
        <p:spPr>
          <a:xfrm>
            <a:off x="4370886" y="3676246"/>
            <a:ext cx="8687235" cy="6711046"/>
          </a:xfrm>
          <a:custGeom>
            <a:avLst/>
            <a:gdLst/>
            <a:ahLst/>
            <a:cxnLst/>
            <a:rect l="l" t="t" r="r" b="b"/>
            <a:pathLst>
              <a:path w="8687235" h="6711046">
                <a:moveTo>
                  <a:pt x="0" y="0"/>
                </a:moveTo>
                <a:lnTo>
                  <a:pt x="8687235" y="0"/>
                </a:lnTo>
                <a:lnTo>
                  <a:pt x="8687235" y="6711045"/>
                </a:lnTo>
                <a:lnTo>
                  <a:pt x="0" y="67110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1418" r="-114243" b="-25913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AB95EDCC-F67C-001A-91FF-BE185DD2C51E}"/>
              </a:ext>
            </a:extLst>
          </p:cNvPr>
          <p:cNvSpPr/>
          <p:nvPr/>
        </p:nvSpPr>
        <p:spPr>
          <a:xfrm>
            <a:off x="2209800" y="2849378"/>
            <a:ext cx="12877800" cy="6641320"/>
          </a:xfrm>
          <a:custGeom>
            <a:avLst/>
            <a:gdLst/>
            <a:ahLst/>
            <a:cxnLst/>
            <a:rect l="l" t="t" r="r" b="b"/>
            <a:pathLst>
              <a:path w="12414102" h="8568353">
                <a:moveTo>
                  <a:pt x="0" y="0"/>
                </a:moveTo>
                <a:lnTo>
                  <a:pt x="12414102" y="0"/>
                </a:lnTo>
                <a:lnTo>
                  <a:pt x="12414102" y="8568353"/>
                </a:lnTo>
                <a:lnTo>
                  <a:pt x="0" y="8568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28" b="-528"/>
            </a:stretch>
          </a:blipFill>
        </p:spPr>
        <p:txBody>
          <a:bodyPr/>
          <a:lstStyle/>
          <a:p>
            <a:endParaRPr lang="he-IL" sz="120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7FD1253-8A4F-6C13-66B9-B3131EAE67D9}"/>
              </a:ext>
            </a:extLst>
          </p:cNvPr>
          <p:cNvSpPr txBox="1"/>
          <p:nvPr/>
        </p:nvSpPr>
        <p:spPr>
          <a:xfrm>
            <a:off x="2590800" y="3451336"/>
            <a:ext cx="12115800" cy="5045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800" b="1" spc="-86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אימרת</a:t>
            </a:r>
            <a:r>
              <a:rPr lang="he-IL" sz="4800" b="1" spc="-86" dirty="0">
                <a:solidFill>
                  <a:srgbClr val="905FAE"/>
                </a:solidFill>
                <a:latin typeface="Ambivalenti Tzar AAA"/>
                <a:cs typeface="Ambivalenti Tzar AAA"/>
              </a:rPr>
              <a:t> היום יום, לתאריך כ"ח סיון: </a:t>
            </a:r>
          </a:p>
          <a:p>
            <a:pPr algn="ctr" rtl="1"/>
            <a:r>
              <a:rPr lang="he-IL" sz="5400" b="0" i="0" dirty="0">
                <a:solidFill>
                  <a:srgbClr val="905FAE"/>
                </a:solidFill>
                <a:effectLst/>
                <a:latin typeface="Fb Hamakor" panose="02020503050405020304" pitchFamily="18" charset="-79"/>
                <a:cs typeface="Fb Hamakor" panose="02020503050405020304" pitchFamily="18" charset="-79"/>
              </a:rPr>
              <a:t>"ה"צמח צדק" בספרו לבנו </a:t>
            </a:r>
            <a:r>
              <a:rPr lang="he-IL" sz="5400" b="0" i="0" dirty="0" err="1">
                <a:solidFill>
                  <a:srgbClr val="905FAE"/>
                </a:solidFill>
                <a:effectLst/>
                <a:latin typeface="Fb Hamakor" panose="02020503050405020304" pitchFamily="18" charset="-79"/>
                <a:cs typeface="Fb Hamakor" panose="02020503050405020304" pitchFamily="18" charset="-79"/>
              </a:rPr>
              <a:t>המהר"ש</a:t>
            </a:r>
            <a:r>
              <a:rPr lang="he-IL" sz="5400" b="0" i="0" dirty="0">
                <a:solidFill>
                  <a:srgbClr val="905FAE"/>
                </a:solidFill>
                <a:effectLst/>
                <a:latin typeface="Fb Hamakor" panose="02020503050405020304" pitchFamily="18" charset="-79"/>
                <a:cs typeface="Fb Hamakor" panose="02020503050405020304" pitchFamily="18" charset="-79"/>
              </a:rPr>
              <a:t> מאורע מחייו, סיים: בכך שמסייעים ליהודי בפרנסתו, אפילו בכדי להרוויח שבעים "</a:t>
            </a:r>
            <a:r>
              <a:rPr lang="he-IL" sz="5400" b="0" i="0" dirty="0" err="1">
                <a:solidFill>
                  <a:srgbClr val="905FAE"/>
                </a:solidFill>
                <a:effectLst/>
                <a:latin typeface="Fb Hamakor" panose="02020503050405020304" pitchFamily="18" charset="-79"/>
                <a:cs typeface="Fb Hamakor" panose="02020503050405020304" pitchFamily="18" charset="-79"/>
              </a:rPr>
              <a:t>קופיעקס</a:t>
            </a:r>
            <a:r>
              <a:rPr lang="he-IL" sz="5400" b="0" i="0" dirty="0">
                <a:solidFill>
                  <a:srgbClr val="905FAE"/>
                </a:solidFill>
                <a:effectLst/>
                <a:latin typeface="Fb Hamakor" panose="02020503050405020304" pitchFamily="18" charset="-79"/>
                <a:cs typeface="Fb Hamakor" panose="02020503050405020304" pitchFamily="18" charset="-79"/>
              </a:rPr>
              <a:t>" (מטבע קטנה ברוסיה) בסחר עגלים, נפתחים בפניו כל שערי ההיכלות העליונים…" </a:t>
            </a:r>
            <a:endParaRPr lang="he-IL" sz="5400" dirty="0">
              <a:solidFill>
                <a:srgbClr val="905FAE"/>
              </a:solidFill>
              <a:effectLst/>
              <a:latin typeface="Fb Hamakor" panose="02020503050405020304" pitchFamily="18" charset="-79"/>
              <a:cs typeface="Fb Hamakor" panose="02020503050405020304" pitchFamily="18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rot="-10800000" flipV="1">
            <a:off x="-5945179" y="7078615"/>
            <a:ext cx="20223027" cy="4229158"/>
          </a:xfrm>
          <a:custGeom>
            <a:avLst/>
            <a:gdLst/>
            <a:ahLst/>
            <a:cxnLst/>
            <a:rect l="l" t="t" r="r" b="b"/>
            <a:pathLst>
              <a:path w="20223027" h="4229158">
                <a:moveTo>
                  <a:pt x="0" y="4229158"/>
                </a:moveTo>
                <a:lnTo>
                  <a:pt x="20223028" y="4229158"/>
                </a:lnTo>
                <a:lnTo>
                  <a:pt x="20223028" y="0"/>
                </a:lnTo>
                <a:lnTo>
                  <a:pt x="0" y="0"/>
                </a:lnTo>
                <a:lnTo>
                  <a:pt x="0" y="4229158"/>
                </a:lnTo>
                <a:close/>
              </a:path>
            </a:pathLst>
          </a:custGeom>
          <a:blipFill>
            <a:blip r:embed="rId3"/>
            <a:stretch>
              <a:fillRect t="-119213" b="-41801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/>
          <p:cNvSpPr/>
          <p:nvPr/>
        </p:nvSpPr>
        <p:spPr>
          <a:xfrm>
            <a:off x="9144000" y="2579199"/>
            <a:ext cx="6154548" cy="6154548"/>
          </a:xfrm>
          <a:custGeom>
            <a:avLst/>
            <a:gdLst/>
            <a:ahLst/>
            <a:cxnLst/>
            <a:rect l="l" t="t" r="r" b="b"/>
            <a:pathLst>
              <a:path w="6154548" h="6154548">
                <a:moveTo>
                  <a:pt x="0" y="0"/>
                </a:moveTo>
                <a:lnTo>
                  <a:pt x="6154548" y="0"/>
                </a:lnTo>
                <a:lnTo>
                  <a:pt x="6154548" y="6154548"/>
                </a:lnTo>
                <a:lnTo>
                  <a:pt x="0" y="61545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7"/>
          <p:cNvSpPr/>
          <p:nvPr/>
        </p:nvSpPr>
        <p:spPr>
          <a:xfrm>
            <a:off x="-537614" y="3044413"/>
            <a:ext cx="4461042" cy="6312796"/>
          </a:xfrm>
          <a:custGeom>
            <a:avLst/>
            <a:gdLst/>
            <a:ahLst/>
            <a:cxnLst/>
            <a:rect l="l" t="t" r="r" b="b"/>
            <a:pathLst>
              <a:path w="4461042" h="6312796">
                <a:moveTo>
                  <a:pt x="0" y="0"/>
                </a:moveTo>
                <a:lnTo>
                  <a:pt x="4461042" y="0"/>
                </a:lnTo>
                <a:lnTo>
                  <a:pt x="4461042" y="6312796"/>
                </a:lnTo>
                <a:lnTo>
                  <a:pt x="0" y="63127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TextBox 8"/>
          <p:cNvSpPr txBox="1"/>
          <p:nvPr/>
        </p:nvSpPr>
        <p:spPr>
          <a:xfrm>
            <a:off x="-547305" y="8392572"/>
            <a:ext cx="14825154" cy="131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928"/>
              </a:lnSpc>
            </a:pPr>
            <a:r>
              <a:rPr lang="en-US" sz="8825" spc="-13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גדולה</a:t>
            </a:r>
            <a:r>
              <a:rPr lang="en-US" sz="8825" spc="-137" dirty="0">
                <a:solidFill>
                  <a:srgbClr val="FFFFFF"/>
                </a:solidFill>
                <a:latin typeface="Ambivalenti Tzar AAA"/>
                <a:cs typeface="Ambivalenti Tzar AAA"/>
              </a:rPr>
              <a:t> </a:t>
            </a:r>
            <a:r>
              <a:rPr lang="en-US" sz="8825" spc="-13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צדקה</a:t>
            </a:r>
            <a:r>
              <a:rPr lang="en-US" sz="8825" spc="-137" dirty="0">
                <a:solidFill>
                  <a:srgbClr val="FFFFFF"/>
                </a:solidFill>
                <a:latin typeface="Ambivalenti Tzar AAA"/>
                <a:cs typeface="Ambivalenti Tzar AAA"/>
              </a:rPr>
              <a:t> </a:t>
            </a:r>
            <a:r>
              <a:rPr lang="en-US" sz="8825" spc="-13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שמקרבת</a:t>
            </a:r>
            <a:r>
              <a:rPr lang="en-US" sz="8825" spc="-137" dirty="0">
                <a:solidFill>
                  <a:srgbClr val="FFFFFF"/>
                </a:solidFill>
                <a:latin typeface="Ambivalenti Tzar AAA"/>
                <a:cs typeface="Ambivalenti Tzar AAA"/>
              </a:rPr>
              <a:t> </a:t>
            </a:r>
            <a:r>
              <a:rPr lang="en-US" sz="8825" spc="-13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את</a:t>
            </a:r>
            <a:r>
              <a:rPr lang="en-US" sz="8825" spc="-137" dirty="0">
                <a:solidFill>
                  <a:srgbClr val="FFFFFF"/>
                </a:solidFill>
                <a:latin typeface="Ambivalenti Tzar AAA"/>
                <a:cs typeface="Ambivalenti Tzar AAA"/>
              </a:rPr>
              <a:t> </a:t>
            </a:r>
            <a:r>
              <a:rPr lang="en-US" sz="8825" spc="-137" dirty="0" err="1">
                <a:solidFill>
                  <a:srgbClr val="FFFFFF"/>
                </a:solidFill>
                <a:latin typeface="Ambivalenti Tzar AAA"/>
                <a:cs typeface="Ambivalenti Tzar AAA"/>
              </a:rPr>
              <a:t>הגאולה</a:t>
            </a:r>
            <a:r>
              <a:rPr lang="en-US" sz="8825" spc="-137" dirty="0">
                <a:solidFill>
                  <a:srgbClr val="FFFFFF"/>
                </a:solidFill>
                <a:latin typeface="Ambivalenti Tzar AAA"/>
                <a:cs typeface="Ambivalenti Tzar AAA"/>
              </a:rPr>
              <a:t>!</a:t>
            </a:r>
          </a:p>
        </p:txBody>
      </p:sp>
      <p:sp>
        <p:nvSpPr>
          <p:cNvPr id="9" name="Freeform 9"/>
          <p:cNvSpPr/>
          <p:nvPr/>
        </p:nvSpPr>
        <p:spPr>
          <a:xfrm>
            <a:off x="12218743" y="6200811"/>
            <a:ext cx="6919306" cy="4246946"/>
          </a:xfrm>
          <a:custGeom>
            <a:avLst/>
            <a:gdLst/>
            <a:ahLst/>
            <a:cxnLst/>
            <a:rect l="l" t="t" r="r" b="b"/>
            <a:pathLst>
              <a:path w="6919306" h="4246946">
                <a:moveTo>
                  <a:pt x="0" y="0"/>
                </a:moveTo>
                <a:lnTo>
                  <a:pt x="6919307" y="0"/>
                </a:lnTo>
                <a:lnTo>
                  <a:pt x="6919307" y="4246946"/>
                </a:lnTo>
                <a:lnTo>
                  <a:pt x="0" y="42469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flipH="1">
            <a:off x="3512775" y="3452919"/>
            <a:ext cx="6845701" cy="4751597"/>
          </a:xfrm>
          <a:custGeom>
            <a:avLst/>
            <a:gdLst/>
            <a:ahLst/>
            <a:cxnLst/>
            <a:rect l="l" t="t" r="r" b="b"/>
            <a:pathLst>
              <a:path w="6845701" h="4751597">
                <a:moveTo>
                  <a:pt x="6845701" y="0"/>
                </a:moveTo>
                <a:lnTo>
                  <a:pt x="0" y="0"/>
                </a:lnTo>
                <a:lnTo>
                  <a:pt x="0" y="4751597"/>
                </a:lnTo>
                <a:lnTo>
                  <a:pt x="6845701" y="4751597"/>
                </a:lnTo>
                <a:lnTo>
                  <a:pt x="684570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/>
          <p:cNvSpPr/>
          <p:nvPr/>
        </p:nvSpPr>
        <p:spPr>
          <a:xfrm>
            <a:off x="8730169" y="2253815"/>
            <a:ext cx="5908988" cy="4101425"/>
          </a:xfrm>
          <a:custGeom>
            <a:avLst/>
            <a:gdLst/>
            <a:ahLst/>
            <a:cxnLst/>
            <a:rect l="l" t="t" r="r" b="b"/>
            <a:pathLst>
              <a:path w="5908988" h="4101425">
                <a:moveTo>
                  <a:pt x="0" y="0"/>
                </a:moveTo>
                <a:lnTo>
                  <a:pt x="5908988" y="0"/>
                </a:lnTo>
                <a:lnTo>
                  <a:pt x="5908988" y="4101425"/>
                </a:lnTo>
                <a:lnTo>
                  <a:pt x="0" y="41014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TextBox 7"/>
          <p:cNvSpPr txBox="1"/>
          <p:nvPr/>
        </p:nvSpPr>
        <p:spPr>
          <a:xfrm>
            <a:off x="4388570" y="4633488"/>
            <a:ext cx="4341600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994"/>
              </a:lnSpc>
            </a:pPr>
            <a:r>
              <a:rPr lang="he-IL" sz="4439" spc="-66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כן, בטח! יש לנו עוד המון פנינים מ"היום יום" ללמוד ולהפנים! עד שכל יום,</a:t>
            </a:r>
          </a:p>
          <a:p>
            <a:pPr algn="r" rtl="1">
              <a:lnSpc>
                <a:spcPts val="4994"/>
              </a:lnSpc>
            </a:pPr>
            <a:r>
              <a:rPr lang="he-IL" sz="4439" spc="-66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יהיה יום מואר.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33861" y="3712654"/>
            <a:ext cx="3617994" cy="120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655"/>
              </a:lnSpc>
            </a:pPr>
            <a:r>
              <a:rPr lang="he-IL" sz="4138" spc="-64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האוצר המיוחד </a:t>
            </a:r>
            <a:r>
              <a:rPr lang="he-IL" sz="4138" spc="-64" dirty="0" err="1">
                <a:solidFill>
                  <a:srgbClr val="905FAE"/>
                </a:solidFill>
                <a:latin typeface="Ambivalenti Tzar AAA Light"/>
                <a:cs typeface="Ambivalenti Tzar AAA Light"/>
              </a:rPr>
              <a:t>ישאר</a:t>
            </a:r>
            <a:r>
              <a:rPr lang="he-IL" sz="4138" spc="-64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 איתנו כל השנה?</a:t>
            </a:r>
          </a:p>
        </p:txBody>
      </p:sp>
      <p:sp>
        <p:nvSpPr>
          <p:cNvPr id="9" name="Freeform 9"/>
          <p:cNvSpPr/>
          <p:nvPr/>
        </p:nvSpPr>
        <p:spPr>
          <a:xfrm>
            <a:off x="13679779" y="3176382"/>
            <a:ext cx="4782404" cy="6767552"/>
          </a:xfrm>
          <a:custGeom>
            <a:avLst/>
            <a:gdLst/>
            <a:ahLst/>
            <a:cxnLst/>
            <a:rect l="l" t="t" r="r" b="b"/>
            <a:pathLst>
              <a:path w="4782404" h="6767552">
                <a:moveTo>
                  <a:pt x="0" y="0"/>
                </a:moveTo>
                <a:lnTo>
                  <a:pt x="4782404" y="0"/>
                </a:lnTo>
                <a:lnTo>
                  <a:pt x="4782404" y="6767552"/>
                </a:lnTo>
                <a:lnTo>
                  <a:pt x="0" y="67675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10"/>
          <p:cNvSpPr/>
          <p:nvPr/>
        </p:nvSpPr>
        <p:spPr>
          <a:xfrm>
            <a:off x="161580" y="3461218"/>
            <a:ext cx="4461042" cy="6312796"/>
          </a:xfrm>
          <a:custGeom>
            <a:avLst/>
            <a:gdLst/>
            <a:ahLst/>
            <a:cxnLst/>
            <a:rect l="l" t="t" r="r" b="b"/>
            <a:pathLst>
              <a:path w="4461042" h="6312796">
                <a:moveTo>
                  <a:pt x="0" y="0"/>
                </a:moveTo>
                <a:lnTo>
                  <a:pt x="4461042" y="0"/>
                </a:lnTo>
                <a:lnTo>
                  <a:pt x="4461042" y="6312796"/>
                </a:lnTo>
                <a:lnTo>
                  <a:pt x="0" y="6312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קליפ המנון">
            <a:hlinkClick r:id="" action="ppaction://media"/>
            <a:extLst>
              <a:ext uri="{FF2B5EF4-FFF2-40B4-BE49-F238E27FC236}">
                <a16:creationId xmlns:a16="http://schemas.microsoft.com/office/drawing/2014/main" id="{2533A3B5-CC4B-F0DF-C089-B4BBD7802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100" y="0"/>
            <a:ext cx="18326100" cy="10373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2528259" y="1028700"/>
            <a:ext cx="13231482" cy="9354067"/>
          </a:xfrm>
          <a:custGeom>
            <a:avLst/>
            <a:gdLst/>
            <a:ahLst/>
            <a:cxnLst/>
            <a:rect l="l" t="t" r="r" b="b"/>
            <a:pathLst>
              <a:path w="13231482" h="9354067">
                <a:moveTo>
                  <a:pt x="0" y="0"/>
                </a:moveTo>
                <a:lnTo>
                  <a:pt x="13231482" y="0"/>
                </a:lnTo>
                <a:lnTo>
                  <a:pt x="13231482" y="9354067"/>
                </a:lnTo>
                <a:lnTo>
                  <a:pt x="0" y="9354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5" name="Group 5"/>
          <p:cNvGrpSpPr/>
          <p:nvPr/>
        </p:nvGrpSpPr>
        <p:grpSpPr>
          <a:xfrm rot="508407">
            <a:off x="1023744" y="-819456"/>
            <a:ext cx="2625025" cy="3010128"/>
            <a:chOff x="0" y="0"/>
            <a:chExt cx="3500034" cy="40135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99993" cy="4013454"/>
            </a:xfrm>
            <a:custGeom>
              <a:avLst/>
              <a:gdLst/>
              <a:ahLst/>
              <a:cxnLst/>
              <a:rect l="l" t="t" r="r" b="b"/>
              <a:pathLst>
                <a:path w="3499993" h="4013454">
                  <a:moveTo>
                    <a:pt x="0" y="292608"/>
                  </a:moveTo>
                  <a:cubicBezTo>
                    <a:pt x="0" y="131064"/>
                    <a:pt x="131064" y="0"/>
                    <a:pt x="292608" y="0"/>
                  </a:cubicBezTo>
                  <a:lnTo>
                    <a:pt x="3207385" y="0"/>
                  </a:lnTo>
                  <a:cubicBezTo>
                    <a:pt x="3368929" y="0"/>
                    <a:pt x="3499993" y="131064"/>
                    <a:pt x="3499993" y="292608"/>
                  </a:cubicBezTo>
                  <a:lnTo>
                    <a:pt x="3499993" y="3720846"/>
                  </a:lnTo>
                  <a:cubicBezTo>
                    <a:pt x="3499993" y="3882390"/>
                    <a:pt x="3368929" y="4013454"/>
                    <a:pt x="3207385" y="4013454"/>
                  </a:cubicBezTo>
                  <a:lnTo>
                    <a:pt x="292608" y="4013454"/>
                  </a:lnTo>
                  <a:cubicBezTo>
                    <a:pt x="131064" y="4013454"/>
                    <a:pt x="0" y="3882517"/>
                    <a:pt x="0" y="372084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7" name="Freeform 7"/>
          <p:cNvSpPr/>
          <p:nvPr/>
        </p:nvSpPr>
        <p:spPr>
          <a:xfrm>
            <a:off x="1068531" y="514230"/>
            <a:ext cx="2297839" cy="1404000"/>
          </a:xfrm>
          <a:custGeom>
            <a:avLst/>
            <a:gdLst/>
            <a:ahLst/>
            <a:cxnLst/>
            <a:rect l="l" t="t" r="r" b="b"/>
            <a:pathLst>
              <a:path w="2297839" h="1404000">
                <a:moveTo>
                  <a:pt x="0" y="0"/>
                </a:moveTo>
                <a:lnTo>
                  <a:pt x="2297839" y="0"/>
                </a:lnTo>
                <a:lnTo>
                  <a:pt x="2297839" y="1404000"/>
                </a:lnTo>
                <a:lnTo>
                  <a:pt x="0" y="1404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4188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flipH="1">
            <a:off x="3408376" y="3176382"/>
            <a:ext cx="5013321" cy="3479743"/>
          </a:xfrm>
          <a:custGeom>
            <a:avLst/>
            <a:gdLst/>
            <a:ahLst/>
            <a:cxnLst/>
            <a:rect l="l" t="t" r="r" b="b"/>
            <a:pathLst>
              <a:path w="5013321" h="3479743">
                <a:moveTo>
                  <a:pt x="5013321" y="0"/>
                </a:moveTo>
                <a:lnTo>
                  <a:pt x="0" y="0"/>
                </a:lnTo>
                <a:lnTo>
                  <a:pt x="0" y="3479743"/>
                </a:lnTo>
                <a:lnTo>
                  <a:pt x="5013321" y="3479743"/>
                </a:lnTo>
                <a:lnTo>
                  <a:pt x="501332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/>
          <p:cNvSpPr/>
          <p:nvPr/>
        </p:nvSpPr>
        <p:spPr>
          <a:xfrm>
            <a:off x="8755072" y="2211635"/>
            <a:ext cx="6744623" cy="4681439"/>
          </a:xfrm>
          <a:custGeom>
            <a:avLst/>
            <a:gdLst/>
            <a:ahLst/>
            <a:cxnLst/>
            <a:rect l="l" t="t" r="r" b="b"/>
            <a:pathLst>
              <a:path w="6744623" h="4681439">
                <a:moveTo>
                  <a:pt x="0" y="0"/>
                </a:moveTo>
                <a:lnTo>
                  <a:pt x="6744623" y="0"/>
                </a:lnTo>
                <a:lnTo>
                  <a:pt x="6744623" y="4681439"/>
                </a:lnTo>
                <a:lnTo>
                  <a:pt x="0" y="4681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7"/>
          <p:cNvSpPr/>
          <p:nvPr/>
        </p:nvSpPr>
        <p:spPr>
          <a:xfrm>
            <a:off x="13679779" y="3176382"/>
            <a:ext cx="4782404" cy="6767552"/>
          </a:xfrm>
          <a:custGeom>
            <a:avLst/>
            <a:gdLst/>
            <a:ahLst/>
            <a:cxnLst/>
            <a:rect l="l" t="t" r="r" b="b"/>
            <a:pathLst>
              <a:path w="4782404" h="6767552">
                <a:moveTo>
                  <a:pt x="0" y="0"/>
                </a:moveTo>
                <a:lnTo>
                  <a:pt x="4782404" y="0"/>
                </a:lnTo>
                <a:lnTo>
                  <a:pt x="4782404" y="6767552"/>
                </a:lnTo>
                <a:lnTo>
                  <a:pt x="0" y="67675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Freeform 8"/>
          <p:cNvSpPr/>
          <p:nvPr/>
        </p:nvSpPr>
        <p:spPr>
          <a:xfrm>
            <a:off x="313980" y="3461218"/>
            <a:ext cx="4461042" cy="6312796"/>
          </a:xfrm>
          <a:custGeom>
            <a:avLst/>
            <a:gdLst/>
            <a:ahLst/>
            <a:cxnLst/>
            <a:rect l="l" t="t" r="r" b="b"/>
            <a:pathLst>
              <a:path w="4461042" h="6312796">
                <a:moveTo>
                  <a:pt x="0" y="0"/>
                </a:moveTo>
                <a:lnTo>
                  <a:pt x="4461042" y="0"/>
                </a:lnTo>
                <a:lnTo>
                  <a:pt x="4461042" y="6312796"/>
                </a:lnTo>
                <a:lnTo>
                  <a:pt x="0" y="6312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" name="TextBox 9"/>
          <p:cNvSpPr txBox="1"/>
          <p:nvPr/>
        </p:nvSpPr>
        <p:spPr>
          <a:xfrm>
            <a:off x="4150608" y="4301405"/>
            <a:ext cx="3528858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400"/>
              </a:lnSpc>
            </a:pPr>
            <a:r>
              <a:rPr lang="he-IL" sz="4800" spc="-75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נכון, קודם שנצליח להאיר את עצמנו!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24952" y="4017906"/>
            <a:ext cx="5047026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400"/>
              </a:lnSpc>
            </a:pPr>
            <a:r>
              <a:rPr lang="he-IL" sz="4800" spc="-75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להאיר את הסביבה? גדול עלי… מה אני כבר יכולה לעשות?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TextBox 5"/>
          <p:cNvSpPr txBox="1"/>
          <p:nvPr/>
        </p:nvSpPr>
        <p:spPr>
          <a:xfrm>
            <a:off x="2444117" y="2726289"/>
            <a:ext cx="13361670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7"/>
              </a:lnSpc>
            </a:pPr>
            <a:r>
              <a:rPr lang="he-IL" sz="5899" spc="-92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אתן צודקות! </a:t>
            </a:r>
          </a:p>
          <a:p>
            <a:pPr algn="ctr">
              <a:lnSpc>
                <a:spcPts val="6637"/>
              </a:lnSpc>
            </a:pPr>
            <a:r>
              <a:rPr lang="he-IL" sz="5899" spc="-92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בדיוק על זה נדבר היום. </a:t>
            </a:r>
          </a:p>
          <a:p>
            <a:pPr algn="ctr">
              <a:lnSpc>
                <a:spcPts val="6637"/>
              </a:lnSpc>
            </a:pPr>
            <a:r>
              <a:rPr lang="he-IL" sz="5899" spc="-92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על אוצר ענק שבעזרתו נוכל להאיר את עצמנו, את הבית, את הכיתה...</a:t>
            </a:r>
          </a:p>
        </p:txBody>
      </p:sp>
      <p:sp>
        <p:nvSpPr>
          <p:cNvPr id="6" name="Freeform 6"/>
          <p:cNvSpPr/>
          <p:nvPr/>
        </p:nvSpPr>
        <p:spPr>
          <a:xfrm>
            <a:off x="4975970" y="2797272"/>
            <a:ext cx="7944572" cy="7918470"/>
          </a:xfrm>
          <a:custGeom>
            <a:avLst/>
            <a:gdLst/>
            <a:ahLst/>
            <a:cxnLst/>
            <a:rect l="l" t="t" r="r" b="b"/>
            <a:pathLst>
              <a:path w="7944572" h="7918470">
                <a:moveTo>
                  <a:pt x="0" y="0"/>
                </a:moveTo>
                <a:lnTo>
                  <a:pt x="7944572" y="0"/>
                </a:lnTo>
                <a:lnTo>
                  <a:pt x="7944572" y="7918470"/>
                </a:lnTo>
                <a:lnTo>
                  <a:pt x="0" y="7918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5796" b="-106474"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>
            <a:off x="4079398" y="2393318"/>
            <a:ext cx="9791714" cy="8115427"/>
          </a:xfrm>
          <a:custGeom>
            <a:avLst/>
            <a:gdLst/>
            <a:ahLst/>
            <a:cxnLst/>
            <a:rect l="l" t="t" r="r" b="b"/>
            <a:pathLst>
              <a:path w="9791714" h="8115427">
                <a:moveTo>
                  <a:pt x="0" y="0"/>
                </a:moveTo>
                <a:lnTo>
                  <a:pt x="9791714" y="0"/>
                </a:lnTo>
                <a:lnTo>
                  <a:pt x="9791714" y="8115427"/>
                </a:lnTo>
                <a:lnTo>
                  <a:pt x="0" y="81154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4343" r="-114243" b="-24153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/>
          <p:cNvSpPr/>
          <p:nvPr/>
        </p:nvSpPr>
        <p:spPr>
          <a:xfrm>
            <a:off x="7320421" y="3865980"/>
            <a:ext cx="4629270" cy="2585051"/>
          </a:xfrm>
          <a:custGeom>
            <a:avLst/>
            <a:gdLst/>
            <a:ahLst/>
            <a:cxnLst/>
            <a:rect l="l" t="t" r="r" b="b"/>
            <a:pathLst>
              <a:path w="4629270" h="2585051">
                <a:moveTo>
                  <a:pt x="0" y="0"/>
                </a:moveTo>
                <a:lnTo>
                  <a:pt x="4629270" y="0"/>
                </a:lnTo>
                <a:lnTo>
                  <a:pt x="4629270" y="2585051"/>
                </a:lnTo>
                <a:lnTo>
                  <a:pt x="0" y="25850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9078"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00BCE2D5-C7CA-C27D-D73F-D3D8EE526299}"/>
              </a:ext>
            </a:extLst>
          </p:cNvPr>
          <p:cNvSpPr/>
          <p:nvPr/>
        </p:nvSpPr>
        <p:spPr>
          <a:xfrm>
            <a:off x="2227472" y="2552700"/>
            <a:ext cx="12877800" cy="7170922"/>
          </a:xfrm>
          <a:custGeom>
            <a:avLst/>
            <a:gdLst/>
            <a:ahLst/>
            <a:cxnLst/>
            <a:rect l="l" t="t" r="r" b="b"/>
            <a:pathLst>
              <a:path w="12414102" h="8568353">
                <a:moveTo>
                  <a:pt x="0" y="0"/>
                </a:moveTo>
                <a:lnTo>
                  <a:pt x="12414102" y="0"/>
                </a:lnTo>
                <a:lnTo>
                  <a:pt x="12414102" y="8568353"/>
                </a:lnTo>
                <a:lnTo>
                  <a:pt x="0" y="8568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8" b="-528"/>
            </a:stretch>
          </a:blipFill>
        </p:spPr>
        <p:txBody>
          <a:bodyPr/>
          <a:lstStyle/>
          <a:p>
            <a:endParaRPr lang="he-IL" sz="1200"/>
          </a:p>
        </p:txBody>
      </p:sp>
      <p:sp>
        <p:nvSpPr>
          <p:cNvPr id="3" name="Freeform 3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TextBox 5"/>
          <p:cNvSpPr txBox="1"/>
          <p:nvPr/>
        </p:nvSpPr>
        <p:spPr>
          <a:xfrm>
            <a:off x="2608472" y="3275839"/>
            <a:ext cx="12115800" cy="5724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800" b="1" spc="-86" dirty="0">
                <a:latin typeface="Ambivalenti Tzar AAA"/>
                <a:cs typeface="Ambivalenti Tzar AAA"/>
              </a:rPr>
              <a:t>ממכתב הרבי </a:t>
            </a:r>
            <a:r>
              <a:rPr lang="he-IL" sz="4800" b="1" spc="-86" dirty="0" err="1">
                <a:latin typeface="Ambivalenti Tzar AAA"/>
                <a:cs typeface="Ambivalenti Tzar AAA"/>
              </a:rPr>
              <a:t>הריי"צ</a:t>
            </a:r>
            <a:r>
              <a:rPr lang="he-IL" sz="4800" b="1" spc="-86" dirty="0">
                <a:latin typeface="Ambivalenti Tzar AAA"/>
                <a:cs typeface="Ambivalenti Tzar AAA"/>
              </a:rPr>
              <a:t>: </a:t>
            </a:r>
          </a:p>
          <a:p>
            <a:pPr algn="ctr" rtl="1"/>
            <a:r>
              <a:rPr lang="he-IL" sz="5400" b="1" i="0" dirty="0">
                <a:effectLst/>
                <a:latin typeface="Fb Hamakor" panose="02020503050405020304" pitchFamily="18" charset="-79"/>
                <a:cs typeface="Fb Hamakor" panose="02020503050405020304" pitchFamily="18" charset="-79"/>
              </a:rPr>
              <a:t>ודאי קיבלתם את הספר "היום יום"... גדוש בפנינים ואבני חן מאוצרות אדירים ואיתנים..."</a:t>
            </a:r>
          </a:p>
          <a:p>
            <a:pPr algn="ctr" rtl="1"/>
            <a:r>
              <a:rPr lang="he-IL" sz="4800" b="0" i="0" dirty="0">
                <a:effectLst/>
                <a:latin typeface="Fb Hamakor" panose="02020503050405020304" pitchFamily="18" charset="-79"/>
                <a:cs typeface="Fb Hamakor" panose="02020503050405020304" pitchFamily="18" charset="-79"/>
              </a:rPr>
              <a:t>ספר "היום יום" הינו הספר הראשון שערך הרבי בהוראת חותנו, הרבי </a:t>
            </a:r>
            <a:r>
              <a:rPr lang="he-IL" sz="4800" b="0" i="0" dirty="0" err="1">
                <a:effectLst/>
                <a:latin typeface="Fb Hamakor" panose="02020503050405020304" pitchFamily="18" charset="-79"/>
                <a:cs typeface="Fb Hamakor" panose="02020503050405020304" pitchFamily="18" charset="-79"/>
              </a:rPr>
              <a:t>הריי"צ</a:t>
            </a:r>
            <a:r>
              <a:rPr lang="he-IL" sz="4800" b="0" i="0" dirty="0">
                <a:effectLst/>
                <a:latin typeface="Fb Hamakor" panose="02020503050405020304" pitchFamily="18" charset="-79"/>
                <a:cs typeface="Fb Hamakor" panose="02020503050405020304" pitchFamily="18" charset="-79"/>
              </a:rPr>
              <a:t>,</a:t>
            </a:r>
          </a:p>
          <a:p>
            <a:pPr algn="ctr" rtl="1"/>
            <a:r>
              <a:rPr lang="he-IL" sz="4800" b="0" i="0" dirty="0">
                <a:effectLst/>
                <a:latin typeface="Fb Hamakor" panose="02020503050405020304" pitchFamily="18" charset="-79"/>
                <a:cs typeface="Fb Hamakor" panose="02020503050405020304" pitchFamily="18" charset="-79"/>
              </a:rPr>
              <a:t>שאף נתן לספר את הכינוי:</a:t>
            </a:r>
          </a:p>
          <a:p>
            <a:pPr algn="ctr" rtl="1"/>
            <a:r>
              <a:rPr lang="he-IL" sz="7200" b="1" i="0" dirty="0">
                <a:effectLst/>
                <a:latin typeface="Fb Hamakor" panose="02020503050405020304" pitchFamily="18" charset="-79"/>
                <a:cs typeface="Fb Hamakor" panose="02020503050405020304" pitchFamily="18" charset="-79"/>
              </a:rPr>
              <a:t>"לוח אור זרוע לחסידי חב"ד".</a:t>
            </a:r>
            <a:endParaRPr lang="he-IL" sz="7200" b="1" dirty="0">
              <a:effectLst/>
              <a:latin typeface="Fb Hamakor" panose="02020503050405020304" pitchFamily="18" charset="-79"/>
              <a:cs typeface="Fb Hamakor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8371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5784992" y="1661543"/>
            <a:ext cx="12503008" cy="8839069"/>
          </a:xfrm>
          <a:custGeom>
            <a:avLst/>
            <a:gdLst/>
            <a:ahLst/>
            <a:cxnLst/>
            <a:rect l="l" t="t" r="r" b="b"/>
            <a:pathLst>
              <a:path w="12503008" h="8839069">
                <a:moveTo>
                  <a:pt x="0" y="0"/>
                </a:moveTo>
                <a:lnTo>
                  <a:pt x="12503008" y="0"/>
                </a:lnTo>
                <a:lnTo>
                  <a:pt x="12503008" y="8839068"/>
                </a:lnTo>
                <a:lnTo>
                  <a:pt x="0" y="88390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TextBox 5"/>
          <p:cNvSpPr txBox="1"/>
          <p:nvPr/>
        </p:nvSpPr>
        <p:spPr>
          <a:xfrm>
            <a:off x="1028700" y="2794615"/>
            <a:ext cx="6376292" cy="6591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3"/>
              </a:lnSpc>
            </a:pPr>
            <a:endParaRPr lang="he-IL" dirty="0"/>
          </a:p>
          <a:p>
            <a:pPr algn="ctr">
              <a:lnSpc>
                <a:spcPts val="6513"/>
              </a:lnSpc>
            </a:pPr>
            <a:r>
              <a:rPr lang="he-IL" sz="5899" spc="-92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אנו נמצאים בשנת ה80</a:t>
            </a:r>
          </a:p>
          <a:p>
            <a:pPr algn="ctr">
              <a:lnSpc>
                <a:spcPts val="6513"/>
              </a:lnSpc>
            </a:pPr>
            <a:r>
              <a:rPr lang="he-IL" sz="5899" spc="-92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להדפסת ספר "היום יום". </a:t>
            </a:r>
          </a:p>
          <a:p>
            <a:pPr algn="ctr">
              <a:lnSpc>
                <a:spcPts val="6513"/>
              </a:lnSpc>
            </a:pPr>
            <a:endParaRPr lang="he-IL" sz="5899" spc="-92" dirty="0">
              <a:solidFill>
                <a:srgbClr val="905FAE"/>
              </a:solidFill>
              <a:latin typeface="Ambivalenti Tzar AAA Light"/>
              <a:cs typeface="Ambivalenti Tzar AAA Light"/>
            </a:endParaRPr>
          </a:p>
          <a:p>
            <a:pPr algn="ctr">
              <a:lnSpc>
                <a:spcPts val="6513"/>
              </a:lnSpc>
            </a:pPr>
            <a:r>
              <a:rPr lang="he-IL" sz="5899" spc="-92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במהלך שנת הלימודים ה'תשפ"ד</a:t>
            </a:r>
          </a:p>
          <a:p>
            <a:pPr algn="ctr">
              <a:lnSpc>
                <a:spcPts val="6513"/>
              </a:lnSpc>
            </a:pPr>
            <a:r>
              <a:rPr lang="he-IL" sz="5899" spc="-92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נשאב כוחות ונאיר כל יום,</a:t>
            </a:r>
          </a:p>
          <a:p>
            <a:pPr algn="ctr">
              <a:lnSpc>
                <a:spcPts val="6513"/>
              </a:lnSpc>
            </a:pPr>
            <a:r>
              <a:rPr lang="he-IL" sz="5899" spc="-92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בעזרת פניני ספר "היום יום".</a:t>
            </a:r>
          </a:p>
          <a:p>
            <a:pPr algn="ctr">
              <a:lnSpc>
                <a:spcPts val="6513"/>
              </a:lnSpc>
            </a:pPr>
            <a:endParaRPr lang="he-I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flipH="1">
            <a:off x="2650456" y="2710538"/>
            <a:ext cx="7984619" cy="5542119"/>
          </a:xfrm>
          <a:custGeom>
            <a:avLst/>
            <a:gdLst/>
            <a:ahLst/>
            <a:cxnLst/>
            <a:rect l="l" t="t" r="r" b="b"/>
            <a:pathLst>
              <a:path w="7984619" h="5542119">
                <a:moveTo>
                  <a:pt x="7984618" y="0"/>
                </a:moveTo>
                <a:lnTo>
                  <a:pt x="0" y="0"/>
                </a:lnTo>
                <a:lnTo>
                  <a:pt x="0" y="5542119"/>
                </a:lnTo>
                <a:lnTo>
                  <a:pt x="7984618" y="5542119"/>
                </a:lnTo>
                <a:lnTo>
                  <a:pt x="798461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/>
          <p:cNvSpPr/>
          <p:nvPr/>
        </p:nvSpPr>
        <p:spPr>
          <a:xfrm>
            <a:off x="9850629" y="2032753"/>
            <a:ext cx="5678608" cy="3941519"/>
          </a:xfrm>
          <a:custGeom>
            <a:avLst/>
            <a:gdLst/>
            <a:ahLst/>
            <a:cxnLst/>
            <a:rect l="l" t="t" r="r" b="b"/>
            <a:pathLst>
              <a:path w="5678608" h="3941519">
                <a:moveTo>
                  <a:pt x="0" y="0"/>
                </a:moveTo>
                <a:lnTo>
                  <a:pt x="5678609" y="0"/>
                </a:lnTo>
                <a:lnTo>
                  <a:pt x="5678609" y="3941518"/>
                </a:lnTo>
                <a:lnTo>
                  <a:pt x="0" y="3941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TextBox 7"/>
          <p:cNvSpPr txBox="1"/>
          <p:nvPr/>
        </p:nvSpPr>
        <p:spPr>
          <a:xfrm>
            <a:off x="3851835" y="4225378"/>
            <a:ext cx="5581859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4831"/>
              </a:lnSpc>
            </a:pPr>
            <a:r>
              <a:rPr lang="he-IL" sz="4294" spc="-64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למשל, אם אין לי </a:t>
            </a:r>
            <a:r>
              <a:rPr lang="he-IL" sz="4294" spc="-64" dirty="0" err="1">
                <a:solidFill>
                  <a:srgbClr val="905FAE"/>
                </a:solidFill>
                <a:latin typeface="Ambivalenti Tzar AAA Light"/>
                <a:cs typeface="Ambivalenti Tzar AAA Light"/>
              </a:rPr>
              <a:t>כח</a:t>
            </a:r>
            <a:r>
              <a:rPr lang="he-IL" sz="4294" spc="-64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 ללמוד... המורה מלמדת אותנו את חומש 'שמות' בזום... עוד פסוק ועוד פסוק, ואני יודעת שאולי בכלל לא יהיה על זה מבחן!</a:t>
            </a:r>
          </a:p>
          <a:p>
            <a:pPr algn="r" rtl="1">
              <a:lnSpc>
                <a:spcPts val="4831"/>
              </a:lnSpc>
            </a:pPr>
            <a:r>
              <a:rPr lang="he-IL" sz="4294" spc="-64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איך האוצר יוכל לעזור לי?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99817" y="3185907"/>
            <a:ext cx="4281220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580"/>
              </a:lnSpc>
            </a:pPr>
            <a:r>
              <a:rPr lang="he-IL" sz="4071" spc="-63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האוצר הוא ספר? איך ספר יכול לעזור לי, לתת לי </a:t>
            </a:r>
            <a:r>
              <a:rPr lang="he-IL" sz="4071" spc="-63" dirty="0" err="1">
                <a:solidFill>
                  <a:srgbClr val="905FAE"/>
                </a:solidFill>
                <a:latin typeface="Ambivalenti Tzar AAA Light"/>
                <a:cs typeface="Ambivalenti Tzar AAA Light"/>
              </a:rPr>
              <a:t>כח</a:t>
            </a:r>
            <a:r>
              <a:rPr lang="he-IL" sz="4071" spc="-63" dirty="0">
                <a:solidFill>
                  <a:srgbClr val="905FAE"/>
                </a:solidFill>
                <a:latin typeface="Ambivalenti Tzar AAA Light"/>
                <a:cs typeface="Ambivalenti Tzar AAA Light"/>
              </a:rPr>
              <a:t>, להאיר את עצמי ואת הסביבה?</a:t>
            </a:r>
          </a:p>
        </p:txBody>
      </p:sp>
      <p:sp>
        <p:nvSpPr>
          <p:cNvPr id="9" name="Freeform 9"/>
          <p:cNvSpPr/>
          <p:nvPr/>
        </p:nvSpPr>
        <p:spPr>
          <a:xfrm>
            <a:off x="13679779" y="3176382"/>
            <a:ext cx="4782404" cy="6767552"/>
          </a:xfrm>
          <a:custGeom>
            <a:avLst/>
            <a:gdLst/>
            <a:ahLst/>
            <a:cxnLst/>
            <a:rect l="l" t="t" r="r" b="b"/>
            <a:pathLst>
              <a:path w="4782404" h="6767552">
                <a:moveTo>
                  <a:pt x="0" y="0"/>
                </a:moveTo>
                <a:lnTo>
                  <a:pt x="4782404" y="0"/>
                </a:lnTo>
                <a:lnTo>
                  <a:pt x="4782404" y="6767552"/>
                </a:lnTo>
                <a:lnTo>
                  <a:pt x="0" y="67675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10"/>
          <p:cNvSpPr/>
          <p:nvPr/>
        </p:nvSpPr>
        <p:spPr>
          <a:xfrm>
            <a:off x="161580" y="3461218"/>
            <a:ext cx="4461042" cy="6312796"/>
          </a:xfrm>
          <a:custGeom>
            <a:avLst/>
            <a:gdLst/>
            <a:ahLst/>
            <a:cxnLst/>
            <a:rect l="l" t="t" r="r" b="b"/>
            <a:pathLst>
              <a:path w="4461042" h="6312796">
                <a:moveTo>
                  <a:pt x="0" y="0"/>
                </a:moveTo>
                <a:lnTo>
                  <a:pt x="4461042" y="0"/>
                </a:lnTo>
                <a:lnTo>
                  <a:pt x="4461042" y="6312796"/>
                </a:lnTo>
                <a:lnTo>
                  <a:pt x="0" y="6312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3" cy="10287000"/>
          </a:xfrm>
          <a:custGeom>
            <a:avLst/>
            <a:gdLst/>
            <a:ahLst/>
            <a:cxnLst/>
            <a:rect l="l" t="t" r="r" b="b"/>
            <a:pathLst>
              <a:path w="18288003" h="10287000">
                <a:moveTo>
                  <a:pt x="0" y="0"/>
                </a:moveTo>
                <a:lnTo>
                  <a:pt x="18288003" y="0"/>
                </a:lnTo>
                <a:lnTo>
                  <a:pt x="18288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5" b="-926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 rot="5400000">
            <a:off x="8036928" y="-8932430"/>
            <a:ext cx="2214144" cy="18973800"/>
          </a:xfrm>
          <a:custGeom>
            <a:avLst/>
            <a:gdLst/>
            <a:ahLst/>
            <a:cxnLst/>
            <a:rect l="l" t="t" r="r" b="b"/>
            <a:pathLst>
              <a:path w="2214144" h="18973800">
                <a:moveTo>
                  <a:pt x="0" y="0"/>
                </a:moveTo>
                <a:lnTo>
                  <a:pt x="2214144" y="0"/>
                </a:lnTo>
                <a:lnTo>
                  <a:pt x="2214144" y="18973800"/>
                </a:lnTo>
                <a:lnTo>
                  <a:pt x="0" y="18973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6931" r="-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-19050" y="0"/>
            <a:ext cx="4493044" cy="3176382"/>
          </a:xfrm>
          <a:custGeom>
            <a:avLst/>
            <a:gdLst/>
            <a:ahLst/>
            <a:cxnLst/>
            <a:rect l="l" t="t" r="r" b="b"/>
            <a:pathLst>
              <a:path w="4493044" h="3176382">
                <a:moveTo>
                  <a:pt x="0" y="0"/>
                </a:moveTo>
                <a:lnTo>
                  <a:pt x="4493044" y="0"/>
                </a:lnTo>
                <a:lnTo>
                  <a:pt x="4493044" y="3176382"/>
                </a:lnTo>
                <a:lnTo>
                  <a:pt x="0" y="31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TextBox 5"/>
          <p:cNvSpPr txBox="1"/>
          <p:nvPr/>
        </p:nvSpPr>
        <p:spPr>
          <a:xfrm>
            <a:off x="5390265" y="2169256"/>
            <a:ext cx="7469373" cy="1675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3"/>
              </a:lnSpc>
            </a:pPr>
            <a:r>
              <a:rPr lang="he-IL" sz="5789" spc="-86" dirty="0">
                <a:solidFill>
                  <a:srgbClr val="905FAE"/>
                </a:solidFill>
                <a:latin typeface="Ambivalenti Tzar AAA"/>
                <a:cs typeface="Ambivalenti Tzar AAA"/>
              </a:rPr>
              <a:t>רוצים </a:t>
            </a:r>
            <a:r>
              <a:rPr lang="he-IL" sz="5789" spc="-86" dirty="0" err="1">
                <a:solidFill>
                  <a:srgbClr val="905FAE"/>
                </a:solidFill>
                <a:latin typeface="Ambivalenti Tzar AAA"/>
                <a:cs typeface="Ambivalenti Tzar AAA"/>
              </a:rPr>
              <a:t>כח</a:t>
            </a:r>
            <a:r>
              <a:rPr lang="he-IL" sz="5789" spc="-86" dirty="0">
                <a:solidFill>
                  <a:srgbClr val="905FAE"/>
                </a:solidFill>
                <a:latin typeface="Ambivalenti Tzar AAA"/>
                <a:cs typeface="Ambivalenti Tzar AAA"/>
              </a:rPr>
              <a:t> ללמוד תורה?</a:t>
            </a:r>
          </a:p>
          <a:p>
            <a:pPr algn="ctr" rtl="1">
              <a:lnSpc>
                <a:spcPts val="6513"/>
              </a:lnSpc>
            </a:pPr>
            <a:r>
              <a:rPr lang="he-IL" sz="5789" spc="-86" dirty="0">
                <a:solidFill>
                  <a:srgbClr val="905FAE"/>
                </a:solidFill>
                <a:latin typeface="Ambivalenti Tzar AAA"/>
                <a:cs typeface="Ambivalenti Tzar AAA"/>
              </a:rPr>
              <a:t>גלו את הקוד ופתחו אותי!</a:t>
            </a:r>
          </a:p>
        </p:txBody>
      </p:sp>
      <p:sp>
        <p:nvSpPr>
          <p:cNvPr id="6" name="Freeform 6"/>
          <p:cNvSpPr/>
          <p:nvPr/>
        </p:nvSpPr>
        <p:spPr>
          <a:xfrm>
            <a:off x="3791316" y="3844321"/>
            <a:ext cx="10705368" cy="7374706"/>
          </a:xfrm>
          <a:custGeom>
            <a:avLst/>
            <a:gdLst/>
            <a:ahLst/>
            <a:cxnLst/>
            <a:rect l="l" t="t" r="r" b="b"/>
            <a:pathLst>
              <a:path w="10705368" h="7374706">
                <a:moveTo>
                  <a:pt x="0" y="0"/>
                </a:moveTo>
                <a:lnTo>
                  <a:pt x="10705368" y="0"/>
                </a:lnTo>
                <a:lnTo>
                  <a:pt x="10705368" y="7374707"/>
                </a:lnTo>
                <a:lnTo>
                  <a:pt x="0" y="73747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4686" r="-105796" b="-154054"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687</Words>
  <Application>Microsoft Office PowerPoint</Application>
  <PresentationFormat>מותאם אישית</PresentationFormat>
  <Paragraphs>65</Paragraphs>
  <Slides>27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27</vt:i4>
      </vt:variant>
    </vt:vector>
  </HeadingPairs>
  <TitlesOfParts>
    <vt:vector size="33" baseType="lpstr">
      <vt:lpstr>Fb Hamakor</vt:lpstr>
      <vt:lpstr>Calibri</vt:lpstr>
      <vt:lpstr>Arial</vt:lpstr>
      <vt:lpstr>Ambivalenti Tzar AAA Light</vt:lpstr>
      <vt:lpstr>Ambivalenti Tzar AAA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הורדת מצגת חשיפת תוכנית לאור היום.pptx</dc:title>
  <cp:lastModifiedBy>מושקא  בורגן</cp:lastModifiedBy>
  <cp:revision>6</cp:revision>
  <dcterms:created xsi:type="dcterms:W3CDTF">2006-08-16T00:00:00Z</dcterms:created>
  <dcterms:modified xsi:type="dcterms:W3CDTF">2023-11-11T21:51:15Z</dcterms:modified>
  <dc:identifier>DAFzggAauwI</dc:identifier>
</cp:coreProperties>
</file>