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4" r:id="rId2"/>
    <p:sldId id="275" r:id="rId3"/>
    <p:sldId id="259" r:id="rId4"/>
    <p:sldId id="27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58" r:id="rId1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9A8E"/>
    <a:srgbClr val="5AE4D7"/>
    <a:srgbClr val="FCD7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92244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282485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228670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48745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77455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3043852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89030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161339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33298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220517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365455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4A193D0-A739-4B6E-BC04-A7AFEA197429}" type="slidenum">
              <a:rPr lang="he-IL" smtClean="0"/>
              <a:t>‹#›</a:t>
            </a:fld>
            <a:endParaRPr lang="he-IL"/>
          </a:p>
        </p:txBody>
      </p:sp>
    </p:spTree>
    <p:extLst>
      <p:ext uri="{BB962C8B-B14F-4D97-AF65-F5344CB8AC3E}">
        <p14:creationId xmlns:p14="http://schemas.microsoft.com/office/powerpoint/2010/main" val="1357505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p:cNvPicPr>
            <a:picLocks noChangeAspect="1"/>
          </p:cNvPicPr>
          <p:nvPr/>
        </p:nvPicPr>
        <p:blipFill rotWithShape="1">
          <a:blip r:embed="rId2"/>
          <a:srcRect l="7009" t="12457" r="541" b="42648"/>
          <a:stretch/>
        </p:blipFill>
        <p:spPr>
          <a:xfrm>
            <a:off x="0" y="0"/>
            <a:ext cx="12192000" cy="3284113"/>
          </a:xfrm>
          <a:prstGeom prst="rect">
            <a:avLst/>
          </a:prstGeom>
        </p:spPr>
      </p:pic>
      <p:sp>
        <p:nvSpPr>
          <p:cNvPr id="7" name="מלבן 6"/>
          <p:cNvSpPr/>
          <p:nvPr/>
        </p:nvSpPr>
        <p:spPr>
          <a:xfrm>
            <a:off x="0" y="2703016"/>
            <a:ext cx="11281892" cy="3170099"/>
          </a:xfrm>
          <a:prstGeom prst="rect">
            <a:avLst/>
          </a:prstGeom>
        </p:spPr>
        <p:txBody>
          <a:bodyPr wrap="square">
            <a:spAutoFit/>
          </a:bodyPr>
          <a:lstStyle/>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מקור המושג 'לכתחילה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הינו בפתגם שטבע האדמו"ר </a:t>
            </a:r>
            <a:r>
              <a:rPr lang="he-IL" sz="2000" dirty="0" err="1">
                <a:latin typeface="David" panose="020E0502060401010101" pitchFamily="34" charset="-79"/>
                <a:cs typeface="David" panose="020E0502060401010101" pitchFamily="34" charset="-79"/>
              </a:rPr>
              <a:t>המהר"ש</a:t>
            </a:r>
            <a:r>
              <a:rPr lang="he-IL" sz="2000" dirty="0">
                <a:latin typeface="David" panose="020E0502060401010101" pitchFamily="34" charset="-79"/>
                <a:cs typeface="David" panose="020E0502060401010101" pitchFamily="34" charset="-79"/>
              </a:rPr>
              <a:t> שתרגומו החופשי הינו:</a:t>
            </a:r>
          </a:p>
          <a:p>
            <a:r>
              <a:rPr lang="he-IL" sz="2000" dirty="0">
                <a:latin typeface="David" panose="020E0502060401010101" pitchFamily="34" charset="-79"/>
                <a:cs typeface="David" panose="020E0502060401010101" pitchFamily="34" charset="-79"/>
              </a:rPr>
              <a:t>"העולם אומר שאם אי אפשר ללכת מלמטה יש לבוא מלמעלה, ואילו אני אומר שיש ללכת מלכתחילה מלמעלה".</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משמעות המושג היא שכאשר מתחשבים בענייני העולם, במה שמפריע ומעכב, זוהי גישה של 'מלמטה'. אך אם זוכרים שאנחנו יהודים, הקשורים עם הבורא, ולַעולם (לְעולם!) אין עלינו שום השפעה ממשית, מגיעים בגישה של 'מלמעלה'. בלי פחד ובלי התחשבות במה שמפריע.</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ליהודי שנוהג בגישה של 'מלכתחילה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יש סיוע מיוחד מהבורא, והוא אכן רואה שלעולם ולהפרעותיו אין יכולת למנוע ולעכב אותו מלקיים את רצון השם.</a:t>
            </a:r>
          </a:p>
        </p:txBody>
      </p:sp>
      <p:sp>
        <p:nvSpPr>
          <p:cNvPr id="2" name="מלבן 1"/>
          <p:cNvSpPr/>
          <p:nvPr/>
        </p:nvSpPr>
        <p:spPr>
          <a:xfrm>
            <a:off x="6580262" y="1555335"/>
            <a:ext cx="2059536" cy="444381"/>
          </a:xfrm>
          <a:prstGeom prst="rect">
            <a:avLst/>
          </a:prstGeom>
          <a:solidFill>
            <a:srgbClr val="199A8E"/>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804862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לְאִמּוֹ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קָרְאוּ חַיָּה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מוּשְׁקָא</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930442" y="299985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62993" y="258276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מחבר ישר 16"/>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5083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הָיָה בְּנוֹ הַבְּכוֹר שֶׁל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הַ'צֶּמַח</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צֶדֶק'.</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946482" y="399446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30442" y="299985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662993" y="258276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6" name="מחבר ישר 15"/>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מחבר ישר 16"/>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מחבר ישר 17"/>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6953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הִסְתַּלֵּק בְּגִיל 48 </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81726" y="1716505"/>
            <a:ext cx="1507960" cy="3506568"/>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2662993" y="251859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934824"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6" name="מחבר ישר 15"/>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מחבר ישר 16"/>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מחבר ישר 17"/>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
        <p:nvSpPr>
          <p:cNvPr id="19" name="מלבן 18"/>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5710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41431"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נוֹלַד בִּשְׁנַת תקל"ד</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946481" y="495698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2662993" y="256672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918782"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7" name="מחבר ישר 16"/>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מחבר ישר 17"/>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 name="מחבר ישר 18"/>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
        <p:nvSpPr>
          <p:cNvPr id="20" name="מלבן 1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11422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459706" y="1900127"/>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סִפְרוֹ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נִקְרָא 'תּוֹרַת שְׁמוּאֵל</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46944" y="547032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946481" y="495698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2662993" y="258276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918782"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לבן 16"/>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9" name="מחבר ישר 18"/>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מחבר ישר 19"/>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 name="מחבר ישר 20"/>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
        <p:nvSpPr>
          <p:cNvPr id="22" name="מלבן 21"/>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62727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459706" y="1900127"/>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הָרַשַּׁ"ב</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הוּא בְּנוֹ הַשֵּׁנִי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46944" y="598367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46944" y="547032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46481" y="495698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2662993" y="256672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918782"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לבן 16"/>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8" name="מלבן 17"/>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9" name="מחבר ישר 18"/>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מחבר ישר 19"/>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 name="מחבר ישר 20"/>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
        <p:nvSpPr>
          <p:cNvPr id="22" name="מלבן 21"/>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81101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459706" y="1900127"/>
            <a:ext cx="662563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נְשִׂיאוּתוֹ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נִמְשְׁכָה 17 שָׁנִים.</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46944" y="640076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46944" y="595158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46944" y="547032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46481" y="495698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2662993" y="251859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לבן 16"/>
          <p:cNvSpPr/>
          <p:nvPr/>
        </p:nvSpPr>
        <p:spPr>
          <a:xfrm>
            <a:off x="934824"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8" name="מלבן 17"/>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9" name="מלבן 18"/>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20" name="מחבר ישר 19"/>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 name="מחבר ישר 20"/>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2" name="מחבר ישר 21"/>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
        <p:nvSpPr>
          <p:cNvPr id="23" name="מלבן 22"/>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849644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459706" y="1900127"/>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המילה שקיבלנו:</a:t>
            </a:r>
          </a:p>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____________</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46944" y="638472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46944" y="595158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46944" y="547032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46481" y="495698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2662986" y="4475724"/>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50864" y="3990347"/>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2679029" y="3513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934824" y="2995740"/>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מלבן 14"/>
          <p:cNvSpPr/>
          <p:nvPr/>
        </p:nvSpPr>
        <p:spPr>
          <a:xfrm>
            <a:off x="2662993" y="251859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לבן 16"/>
          <p:cNvSpPr/>
          <p:nvPr/>
        </p:nvSpPr>
        <p:spPr>
          <a:xfrm>
            <a:off x="934824" y="1568002"/>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8" name="מלבן 17"/>
          <p:cNvSpPr/>
          <p:nvPr/>
        </p:nvSpPr>
        <p:spPr>
          <a:xfrm>
            <a:off x="918782" y="1054658"/>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9" name="מלבן 18"/>
          <p:cNvSpPr/>
          <p:nvPr/>
        </p:nvSpPr>
        <p:spPr>
          <a:xfrm>
            <a:off x="918782" y="541314"/>
            <a:ext cx="536668" cy="425330"/>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0" name="מלבן 1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281209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99A8E"/>
        </a:solidFill>
        <a:effectLst/>
      </p:bgPr>
    </p:bg>
    <p:spTree>
      <p:nvGrpSpPr>
        <p:cNvPr id="1" name=""/>
        <p:cNvGrpSpPr/>
        <p:nvPr/>
      </p:nvGrpSpPr>
      <p:grpSpPr>
        <a:xfrm>
          <a:off x="0" y="0"/>
          <a:ext cx="0" cy="0"/>
          <a:chOff x="0" y="0"/>
          <a:chExt cx="0" cy="0"/>
        </a:xfrm>
      </p:grpSpPr>
      <p:sp>
        <p:nvSpPr>
          <p:cNvPr id="6" name="מלבן 5"/>
          <p:cNvSpPr/>
          <p:nvPr/>
        </p:nvSpPr>
        <p:spPr>
          <a:xfrm>
            <a:off x="3570234" y="614065"/>
            <a:ext cx="6375626" cy="6124754"/>
          </a:xfrm>
          <a:prstGeom prst="rect">
            <a:avLst/>
          </a:prstGeom>
        </p:spPr>
        <p:txBody>
          <a:bodyPr wrap="square" numCol="1">
            <a:spAutoFit/>
          </a:bodyPr>
          <a:lstStyle/>
          <a:p>
            <a:pPr algn="ctr"/>
            <a:r>
              <a:rPr lang="he-IL" sz="2800" b="1" dirty="0">
                <a:latin typeface="David" panose="020E0502060401010101" pitchFamily="34" charset="-79"/>
                <a:cs typeface="David" panose="020E0502060401010101" pitchFamily="34" charset="-79"/>
              </a:rPr>
              <a:t>אָנוּ יוֹדְעִים הֵיטֵב מָה חָשׁוּב וְיָקָר,</a:t>
            </a:r>
          </a:p>
          <a:p>
            <a:pPr algn="ctr"/>
            <a:r>
              <a:rPr lang="he-IL" sz="2800" b="1" dirty="0">
                <a:latin typeface="David" panose="020E0502060401010101" pitchFamily="34" charset="-79"/>
                <a:cs typeface="David" panose="020E0502060401010101" pitchFamily="34" charset="-79"/>
              </a:rPr>
              <a:t>מָה נִמְצָא בַּצַּד וּמָה ________.</a:t>
            </a:r>
          </a:p>
          <a:p>
            <a:pPr algn="ctr"/>
            <a:r>
              <a:rPr lang="he-IL" sz="2800" b="1" dirty="0">
                <a:latin typeface="David" panose="020E0502060401010101" pitchFamily="34" charset="-79"/>
                <a:cs typeface="David" panose="020E0502060401010101" pitchFamily="34" charset="-79"/>
              </a:rPr>
              <a:t>הָעִקָּר הוּא לְקַיֵּם אֶת רְצוֹן הַשֵּׁם,</a:t>
            </a:r>
          </a:p>
          <a:p>
            <a:pPr algn="ctr"/>
            <a:r>
              <a:rPr lang="he-IL" sz="2800" b="1" dirty="0">
                <a:latin typeface="David" panose="020E0502060401010101" pitchFamily="34" charset="-79"/>
                <a:cs typeface="David" panose="020E0502060401010101" pitchFamily="34" charset="-79"/>
              </a:rPr>
              <a:t>וּמִדְּבָרִים אֲחֵרִים אָסוּר _______.</a:t>
            </a:r>
          </a:p>
          <a:p>
            <a:pPr algn="ctr"/>
            <a:r>
              <a:rPr lang="he-IL" sz="2800" b="1" dirty="0">
                <a:latin typeface="David" panose="020E0502060401010101" pitchFamily="34" charset="-79"/>
                <a:cs typeface="David" panose="020E0502060401010101" pitchFamily="34" charset="-79"/>
              </a:rPr>
              <a:t>"</a:t>
            </a:r>
            <a:r>
              <a:rPr lang="he-IL" sz="2800" b="1" dirty="0" err="1">
                <a:latin typeface="David" panose="020E0502060401010101" pitchFamily="34" charset="-79"/>
                <a:cs typeface="David" panose="020E0502060401010101" pitchFamily="34" charset="-79"/>
              </a:rPr>
              <a:t>לְכַתְּחִלָה</a:t>
            </a:r>
            <a:r>
              <a:rPr lang="he-IL" sz="2800" b="1" dirty="0">
                <a:latin typeface="David" panose="020E0502060401010101" pitchFamily="34" charset="-79"/>
                <a:cs typeface="David" panose="020E0502060401010101" pitchFamily="34" charset="-79"/>
              </a:rPr>
              <a:t> </a:t>
            </a:r>
            <a:r>
              <a:rPr lang="he-IL" sz="2800" b="1" dirty="0" err="1">
                <a:latin typeface="David" panose="020E0502060401010101" pitchFamily="34" charset="-79"/>
                <a:cs typeface="David" panose="020E0502060401010101" pitchFamily="34" charset="-79"/>
              </a:rPr>
              <a:t>אַרִיבֶּער</a:t>
            </a:r>
            <a:r>
              <a:rPr lang="he-IL" sz="2800" b="1" dirty="0">
                <a:latin typeface="David" panose="020E0502060401010101" pitchFamily="34" charset="-79"/>
                <a:cs typeface="David" panose="020E0502060401010101" pitchFamily="34" charset="-79"/>
              </a:rPr>
              <a:t>" זוֹ שִׁיטָה מְעֻלָּה,</a:t>
            </a:r>
          </a:p>
          <a:p>
            <a:pPr algn="ctr"/>
            <a:r>
              <a:rPr lang="he-IL" sz="2800" b="1" dirty="0">
                <a:latin typeface="David" panose="020E0502060401010101" pitchFamily="34" charset="-79"/>
                <a:cs typeface="David" panose="020E0502060401010101" pitchFamily="34" charset="-79"/>
              </a:rPr>
              <a:t>אֵיךְ לְהַצְלִיחַ בַּמְּשִׂימָה יָשָׁר _______.</a:t>
            </a:r>
          </a:p>
          <a:p>
            <a:pPr algn="ctr"/>
            <a:r>
              <a:rPr lang="he-IL" sz="2800" b="1" dirty="0">
                <a:latin typeface="David" panose="020E0502060401010101" pitchFamily="34" charset="-79"/>
                <a:cs typeface="David" panose="020E0502060401010101" pitchFamily="34" charset="-79"/>
              </a:rPr>
              <a:t>לֹא לָשִׂים לֵב לְמִי שֶׁלָּנוּ מַפְרִיעַ,</a:t>
            </a:r>
          </a:p>
          <a:p>
            <a:pPr algn="ctr"/>
            <a:r>
              <a:rPr lang="he-IL" sz="2800" b="1" dirty="0">
                <a:latin typeface="David" panose="020E0502060401010101" pitchFamily="34" charset="-79"/>
                <a:cs typeface="David" panose="020E0502060401010101" pitchFamily="34" charset="-79"/>
              </a:rPr>
              <a:t>לִהְיוֹת חֲזָקִים, אֶת הַקֹּשִׁי_______.</a:t>
            </a:r>
          </a:p>
          <a:p>
            <a:pPr algn="ctr"/>
            <a:r>
              <a:rPr lang="he-IL" sz="2800" b="1" dirty="0">
                <a:latin typeface="David" panose="020E0502060401010101" pitchFamily="34" charset="-79"/>
                <a:cs typeface="David" panose="020E0502060401010101" pitchFamily="34" charset="-79"/>
              </a:rPr>
              <a:t>"</a:t>
            </a:r>
            <a:r>
              <a:rPr lang="he-IL" sz="2800" b="1" dirty="0" err="1">
                <a:latin typeface="David" panose="020E0502060401010101" pitchFamily="34" charset="-79"/>
                <a:cs typeface="David" panose="020E0502060401010101" pitchFamily="34" charset="-79"/>
              </a:rPr>
              <a:t>לְכַתְּחִלָּה</a:t>
            </a:r>
            <a:r>
              <a:rPr lang="he-IL" sz="2800" b="1" dirty="0">
                <a:latin typeface="David" panose="020E0502060401010101" pitchFamily="34" charset="-79"/>
                <a:cs typeface="David" panose="020E0502060401010101" pitchFamily="34" charset="-79"/>
              </a:rPr>
              <a:t> </a:t>
            </a:r>
            <a:r>
              <a:rPr lang="he-IL" sz="2800" b="1" dirty="0" err="1">
                <a:latin typeface="David" panose="020E0502060401010101" pitchFamily="34" charset="-79"/>
                <a:cs typeface="David" panose="020E0502060401010101" pitchFamily="34" charset="-79"/>
              </a:rPr>
              <a:t>אַרִיבֶּער</a:t>
            </a:r>
            <a:r>
              <a:rPr lang="he-IL" sz="2800" b="1" dirty="0">
                <a:latin typeface="David" panose="020E0502060401010101" pitchFamily="34" charset="-79"/>
                <a:cs typeface="David" panose="020E0502060401010101" pitchFamily="34" charset="-79"/>
              </a:rPr>
              <a:t>" זוֹ שִׁיטָה בְּדוּקָה,</a:t>
            </a:r>
          </a:p>
          <a:p>
            <a:pPr algn="ctr"/>
            <a:r>
              <a:rPr lang="he-IL" sz="2800" b="1" dirty="0">
                <a:latin typeface="David" panose="020E0502060401010101" pitchFamily="34" charset="-79"/>
                <a:cs typeface="David" panose="020E0502060401010101" pitchFamily="34" charset="-79"/>
              </a:rPr>
              <a:t>הוֹלְכִים בְּדֶרֶךְ קַלָּה וְלֹא_______.</a:t>
            </a:r>
          </a:p>
          <a:p>
            <a:pPr algn="ctr"/>
            <a:r>
              <a:rPr lang="he-IL" sz="2800" b="1" dirty="0">
                <a:latin typeface="David" panose="020E0502060401010101" pitchFamily="34" charset="-79"/>
                <a:cs typeface="David" panose="020E0502060401010101" pitchFamily="34" charset="-79"/>
              </a:rPr>
              <a:t>אִם נִזְכֹּר שֶׁאֲנַחְנוּ בְּעֶצֶם </a:t>
            </a:r>
            <a:r>
              <a:rPr lang="he-IL" sz="2800" b="1" dirty="0" err="1">
                <a:latin typeface="David" panose="020E0502060401010101" pitchFamily="34" charset="-79"/>
                <a:cs typeface="David" panose="020E0502060401010101" pitchFamily="34" charset="-79"/>
              </a:rPr>
              <a:t>חַיָּלִים</a:t>
            </a:r>
            <a:r>
              <a:rPr lang="he-IL" sz="2800" b="1" dirty="0">
                <a:latin typeface="David" panose="020E0502060401010101" pitchFamily="34" charset="-79"/>
                <a:cs typeface="David" panose="020E0502060401010101" pitchFamily="34" charset="-79"/>
              </a:rPr>
              <a:t>,</a:t>
            </a:r>
          </a:p>
          <a:p>
            <a:pPr algn="ctr"/>
            <a:r>
              <a:rPr lang="he-IL" sz="2800" b="1" dirty="0">
                <a:latin typeface="David" panose="020E0502060401010101" pitchFamily="34" charset="-79"/>
                <a:cs typeface="David" panose="020E0502060401010101" pitchFamily="34" charset="-79"/>
              </a:rPr>
              <a:t>לֹא נִפְחָד מִשּׁוּם_______,</a:t>
            </a:r>
          </a:p>
          <a:p>
            <a:pPr algn="ctr"/>
            <a:r>
              <a:rPr lang="he-IL" sz="2800" b="1" dirty="0">
                <a:latin typeface="David" panose="020E0502060401010101" pitchFamily="34" charset="-79"/>
                <a:cs typeface="David" panose="020E0502060401010101" pitchFamily="34" charset="-79"/>
              </a:rPr>
              <a:t>וְאָז נִרְאֶה אֵיךְ כָּל הַמַּפְרִיעִים מִתְבַּטְּלִים,</a:t>
            </a:r>
          </a:p>
          <a:p>
            <a:pPr algn="ctr"/>
            <a:r>
              <a:rPr lang="he-IL" sz="2800" b="1" dirty="0">
                <a:latin typeface="David" panose="020E0502060401010101" pitchFamily="34" charset="-79"/>
                <a:cs typeface="David" panose="020E0502060401010101" pitchFamily="34" charset="-79"/>
              </a:rPr>
              <a:t>הַשֵּׁם אֶת כָּל הַמְּנִיעוֹת_______!</a:t>
            </a:r>
          </a:p>
        </p:txBody>
      </p:sp>
      <p:sp>
        <p:nvSpPr>
          <p:cNvPr id="8" name="מלבן 7"/>
          <p:cNvSpPr/>
          <p:nvPr/>
        </p:nvSpPr>
        <p:spPr>
          <a:xfrm>
            <a:off x="337624" y="2594405"/>
            <a:ext cx="3052691" cy="4031873"/>
          </a:xfrm>
          <a:prstGeom prst="rect">
            <a:avLst/>
          </a:prstGeom>
          <a:solidFill>
            <a:srgbClr val="5AE4D7">
              <a:alpha val="89804"/>
            </a:srgbClr>
          </a:solidFill>
        </p:spPr>
        <p:txBody>
          <a:bodyPr wrap="square">
            <a:spAutoFit/>
          </a:bodyPr>
          <a:lstStyle/>
          <a:p>
            <a:pPr algn="ctr"/>
            <a:r>
              <a:rPr lang="he-IL" sz="3200" b="1" u="sng" dirty="0" err="1">
                <a:latin typeface="David" panose="020E0502060401010101" pitchFamily="34" charset="-79"/>
                <a:cs typeface="David" panose="020E0502060401010101" pitchFamily="34" charset="-79"/>
              </a:rPr>
              <a:t>תַּרְמִילוֹן</a:t>
            </a:r>
            <a:r>
              <a:rPr lang="he-IL" sz="3200" b="1" u="sng" dirty="0">
                <a:latin typeface="David" panose="020E0502060401010101" pitchFamily="34" charset="-79"/>
                <a:cs typeface="David" panose="020E0502060401010101" pitchFamily="34" charset="-79"/>
              </a:rPr>
              <a:t>:</a:t>
            </a:r>
          </a:p>
          <a:p>
            <a:pPr algn="ctr"/>
            <a:r>
              <a:rPr lang="he-IL" sz="3200" b="1" dirty="0">
                <a:latin typeface="David" panose="020E0502060401010101" pitchFamily="34" charset="-79"/>
                <a:cs typeface="David" panose="020E0502060401010101" pitchFamily="34" charset="-79"/>
              </a:rPr>
              <a:t>העלים</a:t>
            </a:r>
          </a:p>
          <a:p>
            <a:pPr algn="ctr"/>
            <a:r>
              <a:rPr lang="he-IL" sz="3200" b="1" dirty="0">
                <a:latin typeface="David" panose="020E0502060401010101" pitchFamily="34" charset="-79"/>
                <a:cs typeface="David" panose="020E0502060401010101" pitchFamily="34" charset="-79"/>
              </a:rPr>
              <a:t>להכריע</a:t>
            </a:r>
          </a:p>
          <a:p>
            <a:pPr algn="ctr"/>
            <a:r>
              <a:rPr lang="he-IL" sz="3200" b="1" dirty="0">
                <a:latin typeface="David" panose="020E0502060401010101" pitchFamily="34" charset="-79"/>
                <a:cs typeface="David" panose="020E0502060401010101" pitchFamily="34" charset="-79"/>
              </a:rPr>
              <a:t>להתרשם</a:t>
            </a:r>
          </a:p>
          <a:p>
            <a:pPr algn="ctr"/>
            <a:r>
              <a:rPr lang="he-IL" sz="3200" b="1" dirty="0">
                <a:latin typeface="David" panose="020E0502060401010101" pitchFamily="34" charset="-79"/>
                <a:cs typeface="David" panose="020E0502060401010101" pitchFamily="34" charset="-79"/>
              </a:rPr>
              <a:t>בלבולים</a:t>
            </a:r>
          </a:p>
          <a:p>
            <a:pPr algn="ctr"/>
            <a:r>
              <a:rPr lang="he-IL" sz="3200" b="1" dirty="0">
                <a:latin typeface="David" panose="020E0502060401010101" pitchFamily="34" charset="-79"/>
                <a:cs typeface="David" panose="020E0502060401010101" pitchFamily="34" charset="-79"/>
              </a:rPr>
              <a:t>העיקר</a:t>
            </a:r>
          </a:p>
          <a:p>
            <a:pPr algn="ctr"/>
            <a:r>
              <a:rPr lang="he-IL" sz="3200" b="1" dirty="0">
                <a:latin typeface="David" panose="020E0502060401010101" pitchFamily="34" charset="-79"/>
                <a:cs typeface="David" panose="020E0502060401010101" pitchFamily="34" charset="-79"/>
              </a:rPr>
              <a:t>ארוכה</a:t>
            </a:r>
          </a:p>
          <a:p>
            <a:pPr algn="ctr"/>
            <a:r>
              <a:rPr lang="he-IL" sz="3200" b="1" dirty="0">
                <a:latin typeface="David" panose="020E0502060401010101" pitchFamily="34" charset="-79"/>
                <a:cs typeface="David" panose="020E0502060401010101" pitchFamily="34" charset="-79"/>
              </a:rPr>
              <a:t>בהתחלה</a:t>
            </a:r>
          </a:p>
        </p:txBody>
      </p:sp>
      <p:sp>
        <p:nvSpPr>
          <p:cNvPr id="4" name="מלבן 3"/>
          <p:cNvSpPr/>
          <p:nvPr/>
        </p:nvSpPr>
        <p:spPr>
          <a:xfrm>
            <a:off x="5284146" y="152400"/>
            <a:ext cx="6497053" cy="461665"/>
          </a:xfrm>
          <a:prstGeom prst="rect">
            <a:avLst/>
          </a:prstGeom>
        </p:spPr>
        <p:txBody>
          <a:bodyPr wrap="square" numCol="1">
            <a:spAutoFit/>
          </a:bodyPr>
          <a:lstStyle/>
          <a:p>
            <a:r>
              <a:rPr lang="he-IL" sz="2400" dirty="0">
                <a:latin typeface="David" panose="020E0502060401010101" pitchFamily="34" charset="-79"/>
                <a:cs typeface="David" panose="020E0502060401010101" pitchFamily="34" charset="-79"/>
              </a:rPr>
              <a:t>הַשְׁלִימוּ אֶת הַמִּלִּים הַחֲסֵרוֹת, </a:t>
            </a:r>
            <a:r>
              <a:rPr lang="he-IL" sz="2400" dirty="0" err="1">
                <a:latin typeface="David" panose="020E0502060401010101" pitchFamily="34" charset="-79"/>
                <a:cs typeface="David" panose="020E0502060401010101" pitchFamily="34" charset="-79"/>
              </a:rPr>
              <a:t>הֵעָזְרו</a:t>
            </a:r>
            <a:r>
              <a:rPr lang="he-IL" sz="2400" dirty="0">
                <a:latin typeface="David" panose="020E0502060401010101" pitchFamily="34" charset="-79"/>
                <a:cs typeface="David" panose="020E0502060401010101" pitchFamily="34" charset="-79"/>
              </a:rPr>
              <a:t>ּ </a:t>
            </a:r>
            <a:r>
              <a:rPr lang="he-IL" sz="2400" dirty="0" err="1">
                <a:latin typeface="David" panose="020E0502060401010101" pitchFamily="34" charset="-79"/>
                <a:cs typeface="David" panose="020E0502060401010101" pitchFamily="34" charset="-79"/>
              </a:rPr>
              <a:t>בַּתַּרְמִילוֹן</a:t>
            </a:r>
            <a:r>
              <a:rPr lang="he-IL" sz="2400" dirty="0">
                <a:latin typeface="David" panose="020E0502060401010101" pitchFamily="34" charset="-79"/>
                <a:cs typeface="David" panose="020E0502060401010101" pitchFamily="34" charset="-79"/>
              </a:rPr>
              <a:t>:</a:t>
            </a:r>
          </a:p>
        </p:txBody>
      </p:sp>
    </p:spTree>
    <p:extLst>
      <p:ext uri="{BB962C8B-B14F-4D97-AF65-F5344CB8AC3E}">
        <p14:creationId xmlns:p14="http://schemas.microsoft.com/office/powerpoint/2010/main" val="4111581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p:cNvPicPr>
            <a:picLocks noChangeAspect="1"/>
          </p:cNvPicPr>
          <p:nvPr/>
        </p:nvPicPr>
        <p:blipFill rotWithShape="1">
          <a:blip r:embed="rId2"/>
          <a:srcRect l="7009" t="12457" r="541" b="42648"/>
          <a:stretch/>
        </p:blipFill>
        <p:spPr>
          <a:xfrm>
            <a:off x="0" y="0"/>
            <a:ext cx="12192000" cy="3284113"/>
          </a:xfrm>
          <a:prstGeom prst="rect">
            <a:avLst/>
          </a:prstGeom>
        </p:spPr>
      </p:pic>
      <p:sp>
        <p:nvSpPr>
          <p:cNvPr id="2" name="מלבן 1"/>
          <p:cNvSpPr/>
          <p:nvPr/>
        </p:nvSpPr>
        <p:spPr>
          <a:xfrm>
            <a:off x="618186" y="2869617"/>
            <a:ext cx="10715222" cy="1938992"/>
          </a:xfrm>
          <a:prstGeom prst="rect">
            <a:avLst/>
          </a:prstGeom>
        </p:spPr>
        <p:txBody>
          <a:bodyPr wrap="square">
            <a:spAutoFit/>
          </a:bodyPr>
          <a:lstStyle/>
          <a:p>
            <a:r>
              <a:rPr lang="he-IL" sz="2000" dirty="0">
                <a:latin typeface="David" panose="020E0502060401010101" pitchFamily="34" charset="-79"/>
                <a:cs typeface="David" panose="020E0502060401010101" pitchFamily="34" charset="-79"/>
              </a:rPr>
              <a:t>מהי הדרך הנכונה להתמודד מול דברים שמעכבים אותנו מקיום מצוות?</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הקולות הפנימיים נראים לנו כחלק </a:t>
            </a:r>
            <a:r>
              <a:rPr lang="he-IL" sz="2000" dirty="0" err="1">
                <a:latin typeface="David" panose="020E0502060401010101" pitchFamily="34" charset="-79"/>
                <a:cs typeface="David" panose="020E0502060401010101" pitchFamily="34" charset="-79"/>
              </a:rPr>
              <a:t>מאיתנו</a:t>
            </a:r>
            <a:r>
              <a:rPr lang="he-IL" sz="2000" dirty="0">
                <a:latin typeface="David" panose="020E0502060401010101" pitchFamily="34" charset="-79"/>
                <a:cs typeface="David" panose="020E0502060401010101" pitchFamily="34" charset="-79"/>
              </a:rPr>
              <a:t>, אך היות שהם מפריעים אותנו מלבצע את רצון ה', ברור הוא שעלינו לדלג מעליהם ולא לתת להם מקום. גם מולם, כאשר אנחנו מגיעים חזקים, בידיעה שלאף אחד אין אפשרות להפריע לנו, רק מצד זה שאנחנו יהודים- ההתמודדות קלה ומהירה (ומאירה!) והלוואי שגם הקדוש ברוך הוא ינהג בנו באופן של 'מלכתחילה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ויביא לנו את הגאולה, בלי להתייחס למניעות ועיכובים כלשהם...</a:t>
            </a:r>
          </a:p>
        </p:txBody>
      </p:sp>
      <p:sp>
        <p:nvSpPr>
          <p:cNvPr id="4" name="מלבן 3"/>
          <p:cNvSpPr/>
          <p:nvPr/>
        </p:nvSpPr>
        <p:spPr>
          <a:xfrm>
            <a:off x="6580262" y="1555335"/>
            <a:ext cx="2059536" cy="444381"/>
          </a:xfrm>
          <a:prstGeom prst="rect">
            <a:avLst/>
          </a:prstGeom>
          <a:solidFill>
            <a:srgbClr val="199A8E"/>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187448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p:cNvPicPr>
            <a:picLocks noChangeAspect="1"/>
          </p:cNvPicPr>
          <p:nvPr/>
        </p:nvPicPr>
        <p:blipFill rotWithShape="1">
          <a:blip r:embed="rId2"/>
          <a:srcRect l="7009" t="12457" r="541" b="42648"/>
          <a:stretch/>
        </p:blipFill>
        <p:spPr>
          <a:xfrm>
            <a:off x="0" y="0"/>
            <a:ext cx="12192000" cy="3284113"/>
          </a:xfrm>
          <a:prstGeom prst="rect">
            <a:avLst/>
          </a:prstGeom>
        </p:spPr>
      </p:pic>
      <p:sp>
        <p:nvSpPr>
          <p:cNvPr id="2" name="מלבן 1"/>
          <p:cNvSpPr/>
          <p:nvPr/>
        </p:nvSpPr>
        <p:spPr>
          <a:xfrm>
            <a:off x="811368" y="2885727"/>
            <a:ext cx="10328857" cy="3416320"/>
          </a:xfrm>
          <a:prstGeom prst="rect">
            <a:avLst/>
          </a:prstGeom>
          <a:solidFill>
            <a:srgbClr val="FCD77E"/>
          </a:solidFill>
          <a:ln w="19050">
            <a:no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לפנינו משפטי מידע על הרבי </a:t>
            </a:r>
            <a:r>
              <a:rPr lang="he-IL" sz="48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a:t>
            </a:r>
          </a:p>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אם המשפט נכון - מחאו כף</a:t>
            </a:r>
          </a:p>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אם המשפט אינו נכון – שימו ידיים על הראש</a:t>
            </a:r>
          </a:p>
          <a:p>
            <a:pPr algn="ctr"/>
            <a:r>
              <a:rPr lang="he-IL" sz="3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---נוכל לבדוק אם צדקנו על פי האות שתודגש בטור המתאים, ולבסוף נרכיב מילה מהמילים המודגשות---</a:t>
            </a:r>
          </a:p>
        </p:txBody>
      </p:sp>
      <p:sp>
        <p:nvSpPr>
          <p:cNvPr id="4" name="מלבן 3"/>
          <p:cNvSpPr/>
          <p:nvPr/>
        </p:nvSpPr>
        <p:spPr>
          <a:xfrm>
            <a:off x="6580262" y="1555335"/>
            <a:ext cx="2059536" cy="444381"/>
          </a:xfrm>
          <a:prstGeom prst="rect">
            <a:avLst/>
          </a:prstGeom>
          <a:solidFill>
            <a:srgbClr val="199A8E"/>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781751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נוֹלַד </a:t>
            </a:r>
          </a:p>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בָּעִיר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לִיאַדִי</a:t>
            </a:r>
            <a:endParaRPr lang="he-IL" dirty="0">
              <a:latin typeface="David" panose="020E0502060401010101" pitchFamily="34" charset="-79"/>
              <a:cs typeface="David" panose="020E0502060401010101" pitchFamily="34" charset="-79"/>
            </a:endParaRP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3" name="מלבן 2"/>
          <p:cNvSpPr/>
          <p:nvPr/>
        </p:nvSpPr>
        <p:spPr>
          <a:xfrm>
            <a:off x="914400" y="58763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לבן 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6" name="מחבר ישר 5"/>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מחבר ישר 9"/>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מחבר ישר 10"/>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01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שְׁמוֹ שֶׁל הָאַדְמוֹ"ר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הוּא שָׁלוֹם</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6" name="מלבן 5"/>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1" name="מחבר ישר 10"/>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מחבר ישר 11"/>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מחבר ישר 12"/>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814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הִסְתַּלֵּק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בְּ'תִפְאֶרֶת</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שֶׁבְּתִפְאֶרֶת'.</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1" name="מחבר ישר 10"/>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 name="מחבר ישר 11"/>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מחבר ישר 12"/>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87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הִתְגּוֹרֵר כָּל חַיָּיו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בִּלְיוּבַּאוִויטְש</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0" y="28136"/>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2" name="מחבר ישר 11"/>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מחבר ישר 12"/>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מחבר ישר 13"/>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4611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הִסְתַּלֵּק בְּעֶרֶב חַג הַסֻּכּוֹת. </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2662993" y="256672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3" name="מחבר ישר 12"/>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מחבר ישר 13"/>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 name="מחבר ישר 14"/>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566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4331369" y="2169513"/>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לְאִשְׁתּוֹ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קָרְאוּ חַיָּה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מוּשְׁקָא</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a:t>
            </a:r>
          </a:p>
        </p:txBody>
      </p:sp>
      <p:sp>
        <p:nvSpPr>
          <p:cNvPr id="7" name="מלבן 6"/>
          <p:cNvSpPr/>
          <p:nvPr/>
        </p:nvSpPr>
        <p:spPr>
          <a:xfrm>
            <a:off x="463187"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לא נכון</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ת</a:t>
            </a:r>
          </a:p>
          <a:p>
            <a:pPr algn="ctr"/>
            <a:r>
              <a:rPr lang="he-IL" sz="3200" dirty="0">
                <a:latin typeface="David" panose="020E0502060401010101" pitchFamily="34" charset="-79"/>
                <a:cs typeface="David" panose="020E0502060401010101" pitchFamily="34" charset="-79"/>
              </a:rPr>
              <a:t>מ</a:t>
            </a:r>
          </a:p>
          <a:p>
            <a:pPr algn="ctr"/>
            <a:r>
              <a:rPr lang="he-IL" sz="3200" dirty="0">
                <a:latin typeface="David" panose="020E0502060401010101" pitchFamily="34" charset="-79"/>
                <a:cs typeface="David" panose="020E0502060401010101" pitchFamily="34" charset="-79"/>
              </a:rPr>
              <a:t>ד</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פ</a:t>
            </a:r>
          </a:p>
          <a:p>
            <a:pPr algn="ctr"/>
            <a:r>
              <a:rPr lang="he-IL" sz="3200" dirty="0">
                <a:latin typeface="David" panose="020E0502060401010101" pitchFamily="34" charset="-79"/>
                <a:cs typeface="David" panose="020E0502060401010101" pitchFamily="34" charset="-79"/>
              </a:rPr>
              <a:t>א</a:t>
            </a:r>
          </a:p>
          <a:p>
            <a:pPr algn="ctr"/>
            <a:r>
              <a:rPr lang="he-IL" sz="3200" dirty="0">
                <a:latin typeface="David" panose="020E0502060401010101" pitchFamily="34" charset="-79"/>
                <a:cs typeface="David" panose="020E0502060401010101" pitchFamily="34" charset="-79"/>
              </a:rPr>
              <a:t>ט</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ל</a:t>
            </a:r>
          </a:p>
          <a:p>
            <a:pPr algn="ctr"/>
            <a:r>
              <a:rPr lang="he-IL" sz="3200" dirty="0">
                <a:latin typeface="David" panose="020E0502060401010101" pitchFamily="34" charset="-79"/>
                <a:cs typeface="David" panose="020E0502060401010101" pitchFamily="34" charset="-79"/>
              </a:rPr>
              <a:t>ג</a:t>
            </a:r>
          </a:p>
          <a:p>
            <a:pPr algn="ctr"/>
            <a:r>
              <a:rPr lang="he-IL" sz="3200" dirty="0">
                <a:latin typeface="David" panose="020E0502060401010101" pitchFamily="34" charset="-79"/>
                <a:cs typeface="David" panose="020E0502060401010101" pitchFamily="34" charset="-79"/>
              </a:rPr>
              <a:t>ה</a:t>
            </a:r>
          </a:p>
        </p:txBody>
      </p:sp>
      <p:sp>
        <p:nvSpPr>
          <p:cNvPr id="8" name="מלבן 7"/>
          <p:cNvSpPr/>
          <p:nvPr/>
        </p:nvSpPr>
        <p:spPr>
          <a:xfrm>
            <a:off x="2169413" y="1750459"/>
            <a:ext cx="1532586" cy="3438659"/>
          </a:xfrm>
          <a:prstGeom prst="rect">
            <a:avLst/>
          </a:prstGeom>
          <a:ln>
            <a:noFill/>
          </a:ln>
        </p:spPr>
        <p:style>
          <a:lnRef idx="2">
            <a:schemeClr val="dk1"/>
          </a:lnRef>
          <a:fillRef idx="1">
            <a:schemeClr val="lt1"/>
          </a:fillRef>
          <a:effectRef idx="0">
            <a:schemeClr val="dk1"/>
          </a:effectRef>
          <a:fontRef idx="minor">
            <a:schemeClr val="dk1"/>
          </a:fontRef>
        </p:style>
        <p:txBody>
          <a:bodyPr numCol="1" rtlCol="1" anchor="ctr"/>
          <a:lstStyle/>
          <a:p>
            <a:pPr algn="ctr"/>
            <a:r>
              <a:rPr lang="he-IL" sz="3200" dirty="0">
                <a:latin typeface="David" panose="020E0502060401010101" pitchFamily="34" charset="-79"/>
                <a:cs typeface="David" panose="020E0502060401010101" pitchFamily="34" charset="-79"/>
              </a:rPr>
              <a:t>נכון</a:t>
            </a:r>
          </a:p>
          <a:p>
            <a:pPr algn="ctr"/>
            <a:r>
              <a:rPr lang="he-IL" sz="3200" dirty="0">
                <a:latin typeface="David" panose="020E0502060401010101" pitchFamily="34" charset="-79"/>
                <a:cs typeface="David" panose="020E0502060401010101" pitchFamily="34" charset="-79"/>
              </a:rPr>
              <a:t>צ</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ש</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י</a:t>
            </a:r>
          </a:p>
          <a:p>
            <a:pPr algn="ctr"/>
            <a:r>
              <a:rPr lang="he-IL" sz="3200" dirty="0">
                <a:latin typeface="David" panose="020E0502060401010101" pitchFamily="34" charset="-79"/>
                <a:cs typeface="David" panose="020E0502060401010101" pitchFamily="34" charset="-79"/>
              </a:rPr>
              <a:t>ק</a:t>
            </a:r>
          </a:p>
          <a:p>
            <a:pPr algn="ctr"/>
            <a:r>
              <a:rPr lang="he-IL" sz="3200" dirty="0">
                <a:latin typeface="David" panose="020E0502060401010101" pitchFamily="34" charset="-79"/>
                <a:cs typeface="David" panose="020E0502060401010101" pitchFamily="34" charset="-79"/>
              </a:rPr>
              <a:t>ה</a:t>
            </a:r>
          </a:p>
          <a:p>
            <a:pPr algn="ctr"/>
            <a:r>
              <a:rPr lang="he-IL" sz="3200" dirty="0">
                <a:latin typeface="David" panose="020E0502060401010101" pitchFamily="34" charset="-79"/>
                <a:cs typeface="David" panose="020E0502060401010101" pitchFamily="34" charset="-79"/>
              </a:rPr>
              <a:t>כ</a:t>
            </a:r>
          </a:p>
          <a:p>
            <a:pPr algn="ctr"/>
            <a:r>
              <a:rPr lang="he-IL" sz="3200" dirty="0">
                <a:latin typeface="David" panose="020E0502060401010101" pitchFamily="34" charset="-79"/>
                <a:cs typeface="David" panose="020E0502060401010101" pitchFamily="34" charset="-79"/>
              </a:rPr>
              <a:t>ר</a:t>
            </a:r>
          </a:p>
          <a:p>
            <a:pPr algn="ctr"/>
            <a:r>
              <a:rPr lang="he-IL" sz="3200" dirty="0">
                <a:latin typeface="David" panose="020E0502060401010101" pitchFamily="34" charset="-79"/>
                <a:cs typeface="David" panose="020E0502060401010101" pitchFamily="34" charset="-79"/>
              </a:rPr>
              <a:t>ח</a:t>
            </a:r>
          </a:p>
          <a:p>
            <a:pPr algn="ctr"/>
            <a:r>
              <a:rPr lang="he-IL" sz="3200" dirty="0">
                <a:latin typeface="David" panose="020E0502060401010101" pitchFamily="34" charset="-79"/>
                <a:cs typeface="David" panose="020E0502060401010101" pitchFamily="34" charset="-79"/>
              </a:rPr>
              <a:t>ב </a:t>
            </a:r>
          </a:p>
          <a:p>
            <a:pPr algn="ctr"/>
            <a:r>
              <a:rPr lang="he-IL" sz="3200" dirty="0">
                <a:latin typeface="David" panose="020E0502060401010101" pitchFamily="34" charset="-79"/>
                <a:cs typeface="David" panose="020E0502060401010101" pitchFamily="34" charset="-79"/>
              </a:rPr>
              <a:t>ע </a:t>
            </a:r>
          </a:p>
          <a:p>
            <a:pPr algn="ctr"/>
            <a:r>
              <a:rPr lang="he-IL" sz="3200" dirty="0">
                <a:latin typeface="David" panose="020E0502060401010101" pitchFamily="34" charset="-79"/>
                <a:cs typeface="David" panose="020E0502060401010101" pitchFamily="34" charset="-79"/>
              </a:rPr>
              <a:t>ר</a:t>
            </a:r>
          </a:p>
        </p:txBody>
      </p:sp>
      <p:sp>
        <p:nvSpPr>
          <p:cNvPr id="5" name="מלבן 4"/>
          <p:cNvSpPr/>
          <p:nvPr/>
        </p:nvSpPr>
        <p:spPr>
          <a:xfrm>
            <a:off x="930442" y="299985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2662993" y="2582765"/>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662993" y="2053379"/>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914400" y="1604203"/>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p:cNvSpPr/>
          <p:nvPr/>
        </p:nvSpPr>
        <p:spPr>
          <a:xfrm>
            <a:off x="914400" y="1074817"/>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p:cNvSpPr/>
          <p:nvPr/>
        </p:nvSpPr>
        <p:spPr>
          <a:xfrm>
            <a:off x="914400" y="545431"/>
            <a:ext cx="545432" cy="417095"/>
          </a:xfrm>
          <a:prstGeom prst="rect">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p:nvCxnSpPr>
        <p:spPr>
          <a:xfrm>
            <a:off x="1995773" y="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p:nvCxnSpPr>
        <p:spPr>
          <a:xfrm>
            <a:off x="3808165" y="11720"/>
            <a:ext cx="0" cy="685800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מחבר ישר 16"/>
          <p:cNvCxnSpPr/>
          <p:nvPr/>
        </p:nvCxnSpPr>
        <p:spPr>
          <a:xfrm>
            <a:off x="0" y="337622"/>
            <a:ext cx="3808165" cy="0"/>
          </a:xfrm>
          <a:prstGeom prst="line">
            <a:avLst/>
          </a:prstGeom>
          <a:ln w="663575">
            <a:solidFill>
              <a:srgbClr val="FFC000">
                <a:alpha val="37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536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TotalTime>
  <Words>840</Words>
  <Application>Microsoft Office PowerPoint</Application>
  <PresentationFormat>מסך רחב</PresentationFormat>
  <Paragraphs>445</Paragraphs>
  <Slides>18</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18</vt:i4>
      </vt:variant>
    </vt:vector>
  </HeadingPairs>
  <TitlesOfParts>
    <vt:vector size="23" baseType="lpstr">
      <vt:lpstr>Arial</vt:lpstr>
      <vt:lpstr>Calibri</vt:lpstr>
      <vt:lpstr>Calibri Light</vt:lpstr>
      <vt:lpstr>David</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SG</dc:creator>
  <cp:lastModifiedBy>שמעון לוין</cp:lastModifiedBy>
  <cp:revision>15</cp:revision>
  <dcterms:created xsi:type="dcterms:W3CDTF">2020-04-21T12:30:01Z</dcterms:created>
  <dcterms:modified xsi:type="dcterms:W3CDTF">2020-04-25T21:49:38Z</dcterms:modified>
</cp:coreProperties>
</file>