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60" r:id="rId4"/>
    <p:sldId id="262" r:id="rId5"/>
    <p:sldId id="264" r:id="rId6"/>
    <p:sldId id="265" r:id="rId7"/>
    <p:sldId id="266" r:id="rId8"/>
    <p:sldId id="267" r:id="rId9"/>
    <p:sldId id="279" r:id="rId10"/>
    <p:sldId id="269" r:id="rId11"/>
    <p:sldId id="272" r:id="rId12"/>
    <p:sldId id="273" r:id="rId13"/>
    <p:sldId id="276" r:id="rId14"/>
    <p:sldId id="277" r:id="rId15"/>
    <p:sldId id="278" r:id="rId16"/>
  </p:sldIdLst>
  <p:sldSz cx="12192000" cy="6858000"/>
  <p:notesSz cx="6858000" cy="9144000"/>
  <p:embeddedFontLst>
    <p:embeddedFont>
      <p:font typeface="Fb Gaming" pitchFamily="50" charset="-79"/>
      <p:regular r:id="rId18"/>
    </p:embeddedFont>
    <p:embeddedFont>
      <p:font typeface="Fb Gaming Bold" pitchFamily="50" charset="-79"/>
      <p:regular r:id="rId19"/>
    </p:embeddedFont>
    <p:embeddedFont>
      <p:font typeface="Fb Gaming Medium" pitchFamily="50" charset="-79"/>
      <p:regular r:id="rId2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878"/>
    <a:srgbClr val="E1CBE3"/>
    <a:srgbClr val="DDEFFB"/>
    <a:srgbClr val="F8D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5061927-F98A-4214-A3D2-28DF7732A470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B019DC8-D8A7-48D4-8B43-89D849DE618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587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EC491-8557-96FE-1921-724460250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EBAD97B0-B0BE-077F-08DC-97E724B39D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925A5DE-BBBF-C1DF-2231-04316B703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1A9B89E-CE75-40B8-FA5C-A0CCA370C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19DC8-D8A7-48D4-8B43-89D849DE6181}" type="slidenum">
              <a:rPr lang="he-IL" smtClean="0"/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374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33FD-0A20-B500-FE77-B8E523E3A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A66936F-5878-9F64-DE26-956C20447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9C1759B3-BB11-6706-5451-97E0E00A40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007EEE8-576E-3C0E-37DA-4D18109B9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19DC8-D8A7-48D4-8B43-89D849DE6181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2140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766D3-CF56-4011-AD9F-3FC87AA81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3123630-7C95-767F-0C43-99E8B32D12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DABB8DCA-89DE-5766-F78E-F8D306BCE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F0D2708-DFC9-2218-4903-F48C77D43C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19DC8-D8A7-48D4-8B43-89D849DE6181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684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C30DCB-5622-B841-AE19-2FB5C24B8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207C7E1-B6AA-2777-6DC7-BEAA62EF4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B02709A-8F06-D96A-3062-611C641A1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C3305FE-8721-0208-DF29-958CF08D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44BC53F-A5AC-EADB-DD9F-543DB41C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692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B8B1C7-3DC9-34BE-EE46-2D24952F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75F27E2-5D6B-1533-5C9B-2F7BD3F58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FF05AD-2E71-C008-5EFA-E4E1C633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5DB3C2A-37A5-4751-D678-4B59EEA6C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DA6EE6F-BCFF-05C8-B467-48FF15D9F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158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55AC031-BFE1-2112-1995-5FC535158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F1D2DF0-01E9-B420-E377-3D2B3BA90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5EDA5A1-7E1C-B45E-ACFD-64EBF09A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9B88D1D-D11E-2129-0BF6-D3119DDD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387AAB-18A9-B9C5-5997-C873F050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646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B78DF12-80E5-3902-EE8F-3444261A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3F0D7B-3CFA-509D-FAAD-6DAA6B409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588783-4E53-4DC9-1851-987F326B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E1A54B0-7431-2319-7F34-0D12BC5D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1972EDB-954F-42ED-4CBD-A9D09E235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732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4144CA-E93B-4BAC-873E-3EB1478E9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9D6D418-9653-9C4A-6665-7EFD043F0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3DAFCE7-19DB-52D4-A7D8-D8C7ED7E2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2D411DA-7352-CBD8-2E92-1BEC4441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1D45C5-9B52-42E5-F172-AE2E0B93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746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CC0B9C-9AE3-4837-4022-7797F3E3B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94109CB-F644-24F7-B629-EBAE8BC30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ADCDAA19-89BF-6488-6559-14C941FD6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35317F2-85EA-A5C1-5B83-A862ADFF8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8047A49-1FB8-848D-E2D4-826AAA9A1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1652686-4E8D-1048-6B8F-E7DCA007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397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780ABD-93C7-B23D-68E7-AEA8A8E90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0724296-9FC7-99CE-0AE0-D28C5AA39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00F7840-3DBC-0089-FB19-4EC7FDDD8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4E316D20-B6B0-F2EB-3490-D7352E3991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D2AE44FF-2F1F-2FF1-0D62-DC3214DBB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1D08C29-C5CF-CA24-2612-15057B6FA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C1EFF8C-965D-933B-E0FF-8B070388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D96947C-22F7-7DE0-19AE-D9E5E3BF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10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023EF9-7C92-12F3-8214-9D0CFAC0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9B094C9-0210-FB0F-91A1-C8006682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7967D786-73F2-D0C7-B951-402FBD1C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BACB87D-C86D-3BCE-99D3-3C95BDFD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707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0F546B0-D4DE-B76C-07DD-ADA784EE1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72C90AC4-2C92-EE53-5284-5A31A2F39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FDB02E3-296E-483D-886D-42286432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089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E95117C-F8F0-9B70-8FA0-C2CF02AD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54321F-F013-F7A5-C53B-4AC94A11F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D0A9A80-19AD-456F-0C69-432C39B48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2189655-B990-7725-5558-576D6594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52C9ECE-629E-80A4-3F87-8AA70103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7F789EC-CE65-75B2-A2A3-332C2D25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611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3B5906-D29D-46F9-5EBF-1FE7CEC1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A33BC9D-53DC-4F5B-5010-4B853A2B59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C9667E1-E523-44F6-C0B6-7574C3873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C631ACA-84F1-13DF-9380-981EF6DA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FD84F99-CCD2-FD77-18E3-1F2B07B9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D77D377-2159-31E1-D359-5DEAEA17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6024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EA57C942-4856-6798-34FC-A61DB26B7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8BCF26E-BDC6-9A7F-3931-5AA981F7B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108CBDC-A57E-BE0F-6174-4FBB98B66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3CB97-14BD-4348-875D-4B028E5C8604}" type="datetimeFigureOut">
              <a:rPr lang="he-IL" smtClean="0"/>
              <a:t>ט'/כסלו/תשפ"ה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9E8D68F-B102-3B6A-78EF-775AB31E5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CCCEB5-A9FA-5203-BDC4-425CC77BC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939D4D-39B4-4AF1-9672-BE6169282E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5492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sv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001DB-295E-15F8-123F-211FC0B7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F61EF7BC-C69D-9575-F6FC-373396750B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68C8D9EA-23BA-0950-8144-25CCBE7F7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תמונה 8" descr="תמונה שמכילה סרט מצויר, טקסט, גרפיקה, עיצוב גרפי&#10;&#10;התיאור נוצר באופן אוטומטי">
            <a:extLst>
              <a:ext uri="{FF2B5EF4-FFF2-40B4-BE49-F238E27FC236}">
                <a16:creationId xmlns:a16="http://schemas.microsoft.com/office/drawing/2014/main" id="{197F2EF1-E405-A9D1-84B5-4A9A510CA7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408" y="883919"/>
            <a:ext cx="7200114" cy="5090160"/>
          </a:xfrm>
          <a:prstGeom prst="rect">
            <a:avLst/>
          </a:prstGeom>
        </p:spPr>
      </p:pic>
      <p:pic>
        <p:nvPicPr>
          <p:cNvPr id="2" name="פדה בשלום עברית">
            <a:hlinkClick r:id="" action="ppaction://media"/>
            <a:extLst>
              <a:ext uri="{FF2B5EF4-FFF2-40B4-BE49-F238E27FC236}">
                <a16:creationId xmlns:a16="http://schemas.microsoft.com/office/drawing/2014/main" id="{140B89DD-5CA0-E434-6E5F-0AB9D853D4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5405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6569" y="5974079"/>
            <a:ext cx="487362" cy="487362"/>
          </a:xfrm>
          <a:prstGeom prst="rect">
            <a:avLst/>
          </a:prstGeom>
        </p:spPr>
      </p:pic>
      <p:pic>
        <p:nvPicPr>
          <p:cNvPr id="4" name="תמונה 3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AB9E2A8B-22BA-4313-DBAA-8DF88150C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8" y="89326"/>
            <a:ext cx="1545511" cy="94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6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B5223-4CA8-55FD-D044-9C399561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ED6342F6-4981-3ED0-8C89-AFC4540844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14" name="תמונה 13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E6DDDDBD-A3E5-382A-7301-A99DAC1C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89" t="20479"/>
          <a:stretch/>
        </p:blipFill>
        <p:spPr>
          <a:xfrm rot="5234757">
            <a:off x="3554621" y="-2167291"/>
            <a:ext cx="7195052" cy="10837320"/>
          </a:xfrm>
          <a:prstGeom prst="rect">
            <a:avLst/>
          </a:prstGeom>
        </p:spPr>
      </p:pic>
      <p:pic>
        <p:nvPicPr>
          <p:cNvPr id="13" name="תמונה 12" descr="תמונה שמכילה תחבורה, כלי נשק, רכב קרבי, רכב צבאי&#10;&#10;התיאור נוצר באופן אוטומטי">
            <a:extLst>
              <a:ext uri="{FF2B5EF4-FFF2-40B4-BE49-F238E27FC236}">
                <a16:creationId xmlns:a16="http://schemas.microsoft.com/office/drawing/2014/main" id="{763C04D1-ECCB-53E9-10A6-EEBD0624D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513552"/>
            <a:ext cx="7147560" cy="382905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C940C67-CF45-2006-884C-BC027EDD6B8A}"/>
              </a:ext>
            </a:extLst>
          </p:cNvPr>
          <p:cNvSpPr txBox="1"/>
          <p:nvPr/>
        </p:nvSpPr>
        <p:spPr>
          <a:xfrm>
            <a:off x="3304639" y="573250"/>
            <a:ext cx="8478326" cy="51193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השלטון בארץ ישראל באותה תקופה, היה טורקי, ורוסיה </a:t>
            </a:r>
            <a:r>
              <a:rPr lang="he-IL" sz="4500" b="0" i="0" u="none" strike="noStrike" spc="-30" dirty="0" err="1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היתה</a:t>
            </a: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 במלחמה עם טורקיה.</a:t>
            </a:r>
          </a:p>
          <a:p>
            <a:pPr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החליטו המלשינים, להודיע לשלטונות רוסיה שהאדמו"ר הזקן אוסף כסף, ומעביר אותו לטורקים,</a:t>
            </a:r>
          </a:p>
          <a:p>
            <a:pPr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וכך הוא מחזק אותם</a:t>
            </a:r>
          </a:p>
          <a:p>
            <a:pPr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במלחמה נגד רוסיה. </a:t>
            </a:r>
          </a:p>
        </p:txBody>
      </p:sp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F14B3C5A-622A-0388-B36B-16427A00A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2836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25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FA20-3D31-28B5-7DFC-BABC39AA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9C1D0CAB-DD15-4006-0605-B36299436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10" name="תמונה 9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00F94967-726C-4F77-EF8E-FD127B4899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44470" t="16384" r="-1" b="6860"/>
          <a:stretch/>
        </p:blipFill>
        <p:spPr>
          <a:xfrm rot="5781137" flipH="1" flipV="1">
            <a:off x="3571512" y="-790610"/>
            <a:ext cx="5012173" cy="12829651"/>
          </a:xfrm>
          <a:prstGeom prst="rect">
            <a:avLst/>
          </a:prstGeom>
        </p:spPr>
      </p:pic>
      <p:pic>
        <p:nvPicPr>
          <p:cNvPr id="3" name="תמונה 2" descr="תמונה שמכילה טקסט, סרט מצויר, פוסטר, גופן&#10;&#10;התיאור נוצר באופן אוטומטי">
            <a:extLst>
              <a:ext uri="{FF2B5EF4-FFF2-40B4-BE49-F238E27FC236}">
                <a16:creationId xmlns:a16="http://schemas.microsoft.com/office/drawing/2014/main" id="{3332763A-228D-5114-53EB-442C01F7D0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45" y="1402385"/>
            <a:ext cx="3632155" cy="5136580"/>
          </a:xfrm>
          <a:prstGeom prst="rect">
            <a:avLst/>
          </a:prstGeom>
          <a:effectLst>
            <a:outerShdw blurRad="228600" sx="102000" sy="102000" algn="ctr" rotWithShape="0">
              <a:srgbClr val="382878">
                <a:alpha val="40000"/>
              </a:srgbClr>
            </a:outerShdw>
          </a:effectLst>
        </p:spPr>
      </p:pic>
      <p:pic>
        <p:nvPicPr>
          <p:cNvPr id="7" name="תמונה 6" descr="תמונה שמכילה טקסט, גופן, צילום מסך, דיו&#10;&#10;התיאור נוצר באופן אוטומטי">
            <a:extLst>
              <a:ext uri="{FF2B5EF4-FFF2-40B4-BE49-F238E27FC236}">
                <a16:creationId xmlns:a16="http://schemas.microsoft.com/office/drawing/2014/main" id="{3FE89CE2-9339-CDD2-991E-CA23259E17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5" y="1402385"/>
            <a:ext cx="3632155" cy="5136580"/>
          </a:xfrm>
          <a:prstGeom prst="rect">
            <a:avLst/>
          </a:prstGeom>
          <a:effectLst>
            <a:outerShdw blurRad="228600" sx="102000" sy="102000" algn="ctr" rotWithShape="0">
              <a:srgbClr val="382878">
                <a:alpha val="40000"/>
              </a:srgbClr>
            </a:outerShdw>
          </a:effectLst>
        </p:spPr>
      </p:pic>
      <p:pic>
        <p:nvPicPr>
          <p:cNvPr id="11" name="תמונה 10" descr="תמונה שמכילה טקסט, גופן, עיצוב, איור&#10;&#10;התיאור נוצר באופן אוטומטי">
            <a:extLst>
              <a:ext uri="{FF2B5EF4-FFF2-40B4-BE49-F238E27FC236}">
                <a16:creationId xmlns:a16="http://schemas.microsoft.com/office/drawing/2014/main" id="{E584C182-01D5-2386-315E-509EF9E9F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995" y="1402385"/>
            <a:ext cx="3804108" cy="5136580"/>
          </a:xfrm>
          <a:prstGeom prst="rect">
            <a:avLst/>
          </a:prstGeom>
          <a:effectLst>
            <a:outerShdw blurRad="228600" sx="102000" sy="102000" algn="ctr" rotWithShape="0">
              <a:srgbClr val="382878">
                <a:alpha val="40000"/>
              </a:srgbClr>
            </a:outerShdw>
          </a:effectLst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B88702F5-D89F-8673-DFE9-13C7E1379D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640080" y="457109"/>
            <a:ext cx="12771120" cy="701282"/>
          </a:xfrm>
          <a:prstGeom prst="rect">
            <a:avLst/>
          </a:prstGeom>
          <a:solidFill>
            <a:srgbClr val="3828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3EA511C4-E8BF-59BB-F7B3-3A761EA2F7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59080" y="319035"/>
            <a:ext cx="12771120" cy="701282"/>
          </a:xfrm>
          <a:prstGeom prst="rect">
            <a:avLst/>
          </a:prstGeom>
          <a:solidFill>
            <a:srgbClr val="DDEF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0F94476-8950-135C-BA26-A9B9EE0A44D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319035"/>
            <a:ext cx="12192003" cy="7012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4900"/>
              </a:lnSpc>
            </a:pPr>
            <a:r>
              <a:rPr lang="he-IL" sz="3800" b="0" i="0" u="none" strike="noStrike" spc="-3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האם נראה לכם שכספים אלו היו מיועדים לסיוע לטורקים?</a:t>
            </a:r>
          </a:p>
        </p:txBody>
      </p:sp>
    </p:spTree>
    <p:extLst>
      <p:ext uri="{BB962C8B-B14F-4D97-AF65-F5344CB8AC3E}">
        <p14:creationId xmlns:p14="http://schemas.microsoft.com/office/powerpoint/2010/main" val="152123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DB151-18D3-12F8-1EBC-3891912D2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B680612F-1116-A8C8-31FC-556683D62D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1AC32E0A-9330-441C-96A6-16276D4D7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ADCBE5A9-A91E-9B0C-E3AE-D69CC4A63B48}"/>
              </a:ext>
            </a:extLst>
          </p:cNvPr>
          <p:cNvSpPr txBox="1"/>
          <p:nvPr/>
        </p:nvSpPr>
        <p:spPr>
          <a:xfrm>
            <a:off x="2072640" y="1402746"/>
            <a:ext cx="8046720" cy="42146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100"/>
              </a:lnSpc>
            </a:pPr>
            <a:r>
              <a:rPr lang="he-IL" sz="5200" b="0" i="0" u="none" strike="noStrike" spc="-2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אנשי השלטון הרוסי</a:t>
            </a:r>
          </a:p>
          <a:p>
            <a:pPr algn="ctr">
              <a:lnSpc>
                <a:spcPts val="5100"/>
              </a:lnSpc>
            </a:pPr>
            <a:r>
              <a:rPr lang="he-IL" sz="5200" b="0" i="0" u="none" strike="noStrike" spc="-2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קיבלו את דברי העלילה, בחומרה רבה.</a:t>
            </a:r>
          </a:p>
          <a:p>
            <a:pPr algn="ctr">
              <a:lnSpc>
                <a:spcPts val="5400"/>
              </a:lnSpc>
              <a:spcBef>
                <a:spcPts val="600"/>
              </a:spcBef>
            </a:pPr>
            <a:r>
              <a:rPr lang="he-IL" sz="5200" b="0" i="0" u="none" strike="noStrike" spc="-2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איך רב יהודי מעז למרוד ברוסיה ולתמוך בטורקיה, האויבת הגדולה שלה?</a:t>
            </a:r>
          </a:p>
        </p:txBody>
      </p:sp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F310D17B-EF21-76B5-347E-62BB24ECC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2836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97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F4CE2-72DA-6BB9-B3A3-C25C9AD09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819C3B5E-B8E2-0833-C3D4-7516EAA02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4A01C319-BDA8-EC96-C9E2-4B8DA19CD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5" t="10627" r="1949" b="-336"/>
          <a:stretch/>
        </p:blipFill>
        <p:spPr>
          <a:xfrm rot="5400000">
            <a:off x="2216016" y="-2733173"/>
            <a:ext cx="6868425" cy="12192001"/>
          </a:xfrm>
          <a:prstGeom prst="rect">
            <a:avLst/>
          </a:prstGeom>
          <a:ln w="76200">
            <a:noFill/>
          </a:ln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8570726-039E-36AB-B4CF-75E6B19AE694}"/>
              </a:ext>
            </a:extLst>
          </p:cNvPr>
          <p:cNvSpPr txBox="1"/>
          <p:nvPr/>
        </p:nvSpPr>
        <p:spPr>
          <a:xfrm>
            <a:off x="822960" y="1619739"/>
            <a:ext cx="5792929" cy="33709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100"/>
              </a:lnSpc>
            </a:pPr>
            <a:r>
              <a:rPr lang="he-IL" sz="50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כך התחילה להתגלגל פרשת המאסר הקשה, </a:t>
            </a:r>
          </a:p>
          <a:p>
            <a:pPr>
              <a:lnSpc>
                <a:spcPts val="5100"/>
              </a:lnSpc>
            </a:pPr>
            <a:r>
              <a:rPr lang="he-IL" sz="50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עד שהתברר לכל</a:t>
            </a:r>
          </a:p>
          <a:p>
            <a:pPr>
              <a:lnSpc>
                <a:spcPts val="5100"/>
              </a:lnSpc>
            </a:pPr>
            <a:r>
              <a:rPr lang="he-IL" sz="50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שאין אמת בטענות</a:t>
            </a:r>
          </a:p>
          <a:p>
            <a:pPr>
              <a:lnSpc>
                <a:spcPts val="5100"/>
              </a:lnSpc>
            </a:pPr>
            <a:r>
              <a:rPr lang="he-IL" sz="50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נגד האדמו"ר הזקן. </a:t>
            </a: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530CA6F3-0B6F-366C-B62B-B48C972113C5}"/>
              </a:ext>
            </a:extLst>
          </p:cNvPr>
          <p:cNvGrpSpPr/>
          <p:nvPr/>
        </p:nvGrpSpPr>
        <p:grpSpPr>
          <a:xfrm>
            <a:off x="6890748" y="-10424"/>
            <a:ext cx="5453652" cy="6923986"/>
            <a:chOff x="6738348" y="-10424"/>
            <a:chExt cx="5453652" cy="6923986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82B6CE3A-03E0-2751-241C-01B683DF6BA7}"/>
                </a:ext>
              </a:extLst>
            </p:cNvPr>
            <p:cNvSpPr/>
            <p:nvPr/>
          </p:nvSpPr>
          <p:spPr>
            <a:xfrm rot="60000">
              <a:off x="6738348" y="55562"/>
              <a:ext cx="1005840" cy="6858000"/>
            </a:xfrm>
            <a:prstGeom prst="rect">
              <a:avLst/>
            </a:prstGeom>
            <a:solidFill>
              <a:srgbClr val="3828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רבי שניאור זלמן מליאדי (אדמו&quot;ר הזקן) – חב&quot;דפדיה">
              <a:extLst>
                <a:ext uri="{FF2B5EF4-FFF2-40B4-BE49-F238E27FC236}">
                  <a16:creationId xmlns:a16="http://schemas.microsoft.com/office/drawing/2014/main" id="{D39F7291-53FC-9DB5-0BA4-35CE7CE84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760" y="-10424"/>
              <a:ext cx="5349240" cy="6868424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052D2CA1-7877-8289-D320-B4A6CC503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7" y="552877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5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C021-52F5-4A96-9C88-CDDC62E71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30BE5592-ACA8-1AC5-F992-F727E9A313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205A381B-114F-B97F-BCD5-0AA1AF498B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35738B3-DA0A-7050-E7FB-E43D137266D2}"/>
              </a:ext>
            </a:extLst>
          </p:cNvPr>
          <p:cNvSpPr txBox="1"/>
          <p:nvPr/>
        </p:nvSpPr>
        <p:spPr>
          <a:xfrm>
            <a:off x="2072640" y="1986960"/>
            <a:ext cx="8046720" cy="30675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800"/>
              </a:lnSpc>
            </a:pPr>
            <a:r>
              <a:rPr lang="he-IL" sz="54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ובי"ט בכסלו</a:t>
            </a:r>
          </a:p>
          <a:p>
            <a:pPr algn="ctr">
              <a:lnSpc>
                <a:spcPts val="5800"/>
              </a:lnSpc>
            </a:pPr>
            <a:r>
              <a:rPr lang="he-IL" sz="54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יצא האדמו"ר הזקן לחופשי ושיטת החסידות הלכה והתחזקה יותר ויותר. 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9DFC77E5-6DFD-B957-064E-C2C6C568E1F5}"/>
              </a:ext>
            </a:extLst>
          </p:cNvPr>
          <p:cNvGrpSpPr/>
          <p:nvPr/>
        </p:nvGrpSpPr>
        <p:grpSpPr>
          <a:xfrm flipH="1">
            <a:off x="265986" y="2566852"/>
            <a:ext cx="2330885" cy="4186616"/>
            <a:chOff x="4258875" y="-65162"/>
            <a:chExt cx="3567570" cy="6923162"/>
          </a:xfrm>
        </p:grpSpPr>
        <p:pic>
          <p:nvPicPr>
            <p:cNvPr id="3" name="גרפיקה 2">
              <a:extLst>
                <a:ext uri="{FF2B5EF4-FFF2-40B4-BE49-F238E27FC236}">
                  <a16:creationId xmlns:a16="http://schemas.microsoft.com/office/drawing/2014/main" id="{2776C24F-E300-C739-62DC-D80A5487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65555" y="0"/>
              <a:ext cx="3460890" cy="6858000"/>
            </a:xfrm>
            <a:prstGeom prst="rect">
              <a:avLst/>
            </a:prstGeom>
          </p:spPr>
        </p:pic>
        <p:pic>
          <p:nvPicPr>
            <p:cNvPr id="4" name="גרפיקה 3">
              <a:extLst>
                <a:ext uri="{FF2B5EF4-FFF2-40B4-BE49-F238E27FC236}">
                  <a16:creationId xmlns:a16="http://schemas.microsoft.com/office/drawing/2014/main" id="{1CFEF8E2-10CD-8662-3CDF-E95DE79F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258875" y="-65162"/>
              <a:ext cx="3460890" cy="6858000"/>
            </a:xfrm>
            <a:prstGeom prst="rect">
              <a:avLst/>
            </a:prstGeom>
          </p:spPr>
        </p:pic>
      </p:grp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8735A82B-B994-B821-A3EB-A8C1D8D641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19" y="515126"/>
            <a:ext cx="3485995" cy="1899326"/>
          </a:xfrm>
          <a:prstGeom prst="rect">
            <a:avLst/>
          </a:prstGeom>
        </p:spPr>
      </p:pic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761BFE8A-D7CE-6E85-4284-6651AD8E09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2836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2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AC021-52F5-4A96-9C88-CDDC62E71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30BE5592-ACA8-1AC5-F992-F727E9A313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205A381B-114F-B97F-BCD5-0AA1AF498B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35738B3-DA0A-7050-E7FB-E43D137266D2}"/>
              </a:ext>
            </a:extLst>
          </p:cNvPr>
          <p:cNvSpPr txBox="1"/>
          <p:nvPr/>
        </p:nvSpPr>
        <p:spPr>
          <a:xfrm>
            <a:off x="2072640" y="1986960"/>
            <a:ext cx="8046720" cy="306750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800"/>
              </a:lnSpc>
            </a:pPr>
            <a:r>
              <a:rPr lang="he-IL" sz="54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ובי"ט בכסלו</a:t>
            </a:r>
          </a:p>
          <a:p>
            <a:pPr algn="ctr">
              <a:lnSpc>
                <a:spcPts val="5800"/>
              </a:lnSpc>
            </a:pPr>
            <a:r>
              <a:rPr lang="he-IL" sz="54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יצא האדמו"ר הזקן לחופשי ושיטת החסידות הלכה והתחזקה יותר ויותר. </a:t>
            </a: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9DFC77E5-6DFD-B957-064E-C2C6C568E1F5}"/>
              </a:ext>
            </a:extLst>
          </p:cNvPr>
          <p:cNvGrpSpPr/>
          <p:nvPr/>
        </p:nvGrpSpPr>
        <p:grpSpPr>
          <a:xfrm flipH="1">
            <a:off x="265986" y="2566852"/>
            <a:ext cx="2330885" cy="4186616"/>
            <a:chOff x="4258875" y="-65162"/>
            <a:chExt cx="3567570" cy="6923162"/>
          </a:xfrm>
        </p:grpSpPr>
        <p:pic>
          <p:nvPicPr>
            <p:cNvPr id="3" name="גרפיקה 2">
              <a:extLst>
                <a:ext uri="{FF2B5EF4-FFF2-40B4-BE49-F238E27FC236}">
                  <a16:creationId xmlns:a16="http://schemas.microsoft.com/office/drawing/2014/main" id="{2776C24F-E300-C739-62DC-D80A5487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65555" y="0"/>
              <a:ext cx="3460890" cy="6858000"/>
            </a:xfrm>
            <a:prstGeom prst="rect">
              <a:avLst/>
            </a:prstGeom>
          </p:spPr>
        </p:pic>
        <p:pic>
          <p:nvPicPr>
            <p:cNvPr id="4" name="גרפיקה 3">
              <a:extLst>
                <a:ext uri="{FF2B5EF4-FFF2-40B4-BE49-F238E27FC236}">
                  <a16:creationId xmlns:a16="http://schemas.microsoft.com/office/drawing/2014/main" id="{1CFEF8E2-10CD-8662-3CDF-E95DE79F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258875" y="-65162"/>
              <a:ext cx="3460890" cy="6858000"/>
            </a:xfrm>
            <a:prstGeom prst="rect">
              <a:avLst/>
            </a:prstGeom>
          </p:spPr>
        </p:pic>
      </p:grpSp>
      <p:pic>
        <p:nvPicPr>
          <p:cNvPr id="20" name="תמונה 19">
            <a:extLst>
              <a:ext uri="{FF2B5EF4-FFF2-40B4-BE49-F238E27FC236}">
                <a16:creationId xmlns:a16="http://schemas.microsoft.com/office/drawing/2014/main" id="{D14097CF-AEC1-118B-835B-1ADC1B01E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19" y="515126"/>
            <a:ext cx="3485995" cy="1899326"/>
          </a:xfrm>
          <a:prstGeom prst="rect">
            <a:avLst/>
          </a:prstGeom>
        </p:spPr>
      </p:pic>
      <p:pic>
        <p:nvPicPr>
          <p:cNvPr id="21" name="פדה בשלום עברית">
            <a:hlinkClick r:id="" action="ppaction://media"/>
            <a:extLst>
              <a:ext uri="{FF2B5EF4-FFF2-40B4-BE49-F238E27FC236}">
                <a16:creationId xmlns:a16="http://schemas.microsoft.com/office/drawing/2014/main" id="{0CFD0723-CD13-2960-11F9-86C349F09F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970" end="31131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4039" y="6019799"/>
            <a:ext cx="487362" cy="487362"/>
          </a:xfrm>
          <a:prstGeom prst="rect">
            <a:avLst/>
          </a:prstGeom>
        </p:spPr>
      </p:pic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7988C1C5-E0B2-8A3F-C0D2-7E5258433C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2836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6CC6A-B89C-4E5A-599C-92F2D26DA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E4A7567C-8C3E-6DD9-223B-920F1527A5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2D9892D6-6B37-C7EB-4920-09C969CFEF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772179" y="-3366196"/>
            <a:ext cx="7157812" cy="1359039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746C411-BECB-8F1D-03B2-B1586EEF5D76}"/>
              </a:ext>
            </a:extLst>
          </p:cNvPr>
          <p:cNvSpPr txBox="1"/>
          <p:nvPr/>
        </p:nvSpPr>
        <p:spPr>
          <a:xfrm>
            <a:off x="1630680" y="1120675"/>
            <a:ext cx="8930640" cy="20628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לפני כמאתיים ושלושים שנה,</a:t>
            </a:r>
          </a:p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שיטת החסידות הלכה והתפשטה</a:t>
            </a:r>
          </a:p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בעולם היהודי.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F911DB22-AF47-4295-C33B-800CDEDF4251}"/>
              </a:ext>
            </a:extLst>
          </p:cNvPr>
          <p:cNvSpPr txBox="1"/>
          <p:nvPr/>
        </p:nvSpPr>
        <p:spPr>
          <a:xfrm>
            <a:off x="2221230" y="3747466"/>
            <a:ext cx="7749540" cy="20560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000"/>
              </a:lnSpc>
            </a:pPr>
            <a:r>
              <a:rPr lang="he-IL" sz="48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יהודים רבים התקרבו לעבודת ה' בדרך החסידות, מתוך שמחה, אמונה, ואהבת ישראל.</a:t>
            </a:r>
            <a:endParaRPr lang="he-IL" sz="4800" spc="-30" dirty="0">
              <a:solidFill>
                <a:srgbClr val="382878"/>
              </a:solidFill>
              <a:latin typeface="Fb Gaming" pitchFamily="50" charset="-79"/>
              <a:cs typeface="Fb Gaming" pitchFamily="50" charset="-79"/>
            </a:endParaRPr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CB959C8F-BDED-429A-8C64-6506DE8B25B5}"/>
              </a:ext>
            </a:extLst>
          </p:cNvPr>
          <p:cNvCxnSpPr>
            <a:cxnSpLocks/>
          </p:cNvCxnSpPr>
          <p:nvPr/>
        </p:nvCxnSpPr>
        <p:spPr>
          <a:xfrm>
            <a:off x="4044000" y="3429000"/>
            <a:ext cx="4104000" cy="0"/>
          </a:xfrm>
          <a:prstGeom prst="line">
            <a:avLst/>
          </a:prstGeom>
          <a:ln w="57150" cap="rnd">
            <a:solidFill>
              <a:srgbClr val="38287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תמונה 3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967D07AE-81BF-DCAB-C694-6D22F0331A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80" y="5629781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83A17-5DB1-FB73-34DD-463FAA66E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DA6E3119-0DFA-FB86-03B8-F7F511A03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E8D7C9F2-5D04-883F-0DEB-D78BCE645A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95" t="10627" r="1949" b="-336"/>
          <a:stretch/>
        </p:blipFill>
        <p:spPr>
          <a:xfrm rot="5400000">
            <a:off x="2216016" y="-2733173"/>
            <a:ext cx="6868425" cy="12192001"/>
          </a:xfrm>
          <a:prstGeom prst="rect">
            <a:avLst/>
          </a:prstGeom>
          <a:ln w="76200"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5300FFD-3BFC-A417-BC3B-7C37379B9C1F}"/>
              </a:ext>
            </a:extLst>
          </p:cNvPr>
          <p:cNvSpPr txBox="1"/>
          <p:nvPr/>
        </p:nvSpPr>
        <p:spPr>
          <a:xfrm>
            <a:off x="245569" y="735996"/>
            <a:ext cx="6370320" cy="20628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באותם ימים,</a:t>
            </a:r>
          </a:p>
          <a:p>
            <a:pPr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חסידות חב"ד</a:t>
            </a:r>
          </a:p>
          <a:p>
            <a:pPr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הלכה והתחזקה.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F2561DC-0D23-51A7-51C8-BC5AA8291873}"/>
              </a:ext>
            </a:extLst>
          </p:cNvPr>
          <p:cNvSpPr txBox="1"/>
          <p:nvPr/>
        </p:nvSpPr>
        <p:spPr>
          <a:xfrm>
            <a:off x="1088060" y="3219939"/>
            <a:ext cx="5527829" cy="25108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4700"/>
              </a:lnSpc>
            </a:pPr>
            <a:r>
              <a:rPr lang="he-IL" sz="46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תלמידים רבים</a:t>
            </a:r>
          </a:p>
          <a:p>
            <a:pPr>
              <a:lnSpc>
                <a:spcPts val="4700"/>
              </a:lnSpc>
            </a:pPr>
            <a:r>
              <a:rPr lang="he-IL" sz="46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נהרו לשמוע מתורתו</a:t>
            </a:r>
          </a:p>
          <a:p>
            <a:pPr>
              <a:lnSpc>
                <a:spcPts val="4700"/>
              </a:lnSpc>
            </a:pPr>
            <a:r>
              <a:rPr lang="he-IL" sz="46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של האדמו"ר הזקן, בעל ה"תניא" והשולחן ערוך. </a:t>
            </a:r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F414E3B0-A1A8-CD48-F11A-8FD8D6993297}"/>
              </a:ext>
            </a:extLst>
          </p:cNvPr>
          <p:cNvCxnSpPr>
            <a:cxnSpLocks/>
          </p:cNvCxnSpPr>
          <p:nvPr/>
        </p:nvCxnSpPr>
        <p:spPr>
          <a:xfrm>
            <a:off x="4251960" y="2981748"/>
            <a:ext cx="2219640" cy="0"/>
          </a:xfrm>
          <a:prstGeom prst="line">
            <a:avLst/>
          </a:prstGeom>
          <a:ln w="57150" cap="rnd">
            <a:solidFill>
              <a:srgbClr val="38287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D330C9E0-48F3-7802-2408-9BC24A454E2E}"/>
              </a:ext>
            </a:extLst>
          </p:cNvPr>
          <p:cNvGrpSpPr/>
          <p:nvPr/>
        </p:nvGrpSpPr>
        <p:grpSpPr>
          <a:xfrm>
            <a:off x="6890748" y="-10424"/>
            <a:ext cx="5453652" cy="6923986"/>
            <a:chOff x="6738348" y="-10424"/>
            <a:chExt cx="5453652" cy="6923986"/>
          </a:xfrm>
        </p:grpSpPr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C648E701-D3C4-73E9-3AA5-2F93FF3C21FE}"/>
                </a:ext>
              </a:extLst>
            </p:cNvPr>
            <p:cNvSpPr/>
            <p:nvPr/>
          </p:nvSpPr>
          <p:spPr>
            <a:xfrm rot="60000">
              <a:off x="6738348" y="55562"/>
              <a:ext cx="1005840" cy="6858000"/>
            </a:xfrm>
            <a:prstGeom prst="rect">
              <a:avLst/>
            </a:prstGeom>
            <a:solidFill>
              <a:srgbClr val="3828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026" name="Picture 2" descr="רבי שניאור זלמן מליאדי (אדמו&quot;ר הזקן) – חב&quot;דפדיה">
              <a:extLst>
                <a:ext uri="{FF2B5EF4-FFF2-40B4-BE49-F238E27FC236}">
                  <a16:creationId xmlns:a16="http://schemas.microsoft.com/office/drawing/2014/main" id="{B138023A-0EE4-B93B-9C59-39D873056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760" y="-10424"/>
              <a:ext cx="5349240" cy="6868424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תמונה 9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20C39405-0B24-AD7A-46DF-FDCA20605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9" y="365710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E75F2-36DA-63A2-0463-54D3F723B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429A4F0F-1BCE-DFAF-2AAD-455F7C34E9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0736B9D4-A1D4-E224-8AE3-8F2FAD4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1772179" y="-3625276"/>
            <a:ext cx="7157812" cy="1410855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5DA9096B-EA64-5D11-09EF-FA65095A400A}"/>
              </a:ext>
            </a:extLst>
          </p:cNvPr>
          <p:cNvSpPr txBox="1"/>
          <p:nvPr/>
        </p:nvSpPr>
        <p:spPr>
          <a:xfrm>
            <a:off x="1630680" y="691471"/>
            <a:ext cx="8930640" cy="20628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למרבה הצער,</a:t>
            </a:r>
          </a:p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היו יהודים שלא ראו בעין יפה</a:t>
            </a:r>
          </a:p>
          <a:p>
            <a:pPr algn="ctr">
              <a:lnSpc>
                <a:spcPts val="5100"/>
              </a:lnSpc>
            </a:pPr>
            <a:r>
              <a:rPr lang="he-IL" sz="5000" b="0" i="0" u="none" strike="noStrike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את הצלחתה של תנועת החסידות.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7ABB502-CEFB-DAD3-6BC7-E3C7AA4AF6B4}"/>
              </a:ext>
            </a:extLst>
          </p:cNvPr>
          <p:cNvSpPr txBox="1"/>
          <p:nvPr/>
        </p:nvSpPr>
        <p:spPr>
          <a:xfrm>
            <a:off x="2355859" y="3193226"/>
            <a:ext cx="8586461" cy="2605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 הם ניסו לחשוב מה הם יכולים</a:t>
            </a:r>
          </a:p>
          <a:p>
            <a:pPr algn="just"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לעשות</a:t>
            </a:r>
            <a:r>
              <a:rPr lang="he-IL" sz="4500" spc="-30" dirty="0">
                <a:solidFill>
                  <a:srgbClr val="382878"/>
                </a:solidFill>
                <a:latin typeface="Fb Gaming" pitchFamily="50" charset="-79"/>
                <a:cs typeface="Fb Gaming" pitchFamily="50" charset="-79"/>
              </a:rPr>
              <a:t> </a:t>
            </a: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כדי להילחם בחסידות, וכך</a:t>
            </a:r>
          </a:p>
          <a:p>
            <a:pPr algn="just"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עלה</a:t>
            </a:r>
            <a:r>
              <a:rPr lang="he-IL" sz="4500" spc="-30" dirty="0">
                <a:solidFill>
                  <a:srgbClr val="382878"/>
                </a:solidFill>
                <a:latin typeface="Fb Gaming" pitchFamily="50" charset="-79"/>
                <a:cs typeface="Fb Gaming" pitchFamily="50" charset="-79"/>
              </a:rPr>
              <a:t> </a:t>
            </a: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בדעתם</a:t>
            </a:r>
            <a:r>
              <a:rPr lang="he-IL" sz="4500" spc="-30" dirty="0">
                <a:solidFill>
                  <a:srgbClr val="382878"/>
                </a:solidFill>
                <a:latin typeface="Fb Gaming" pitchFamily="50" charset="-79"/>
                <a:cs typeface="Fb Gaming" pitchFamily="50" charset="-79"/>
              </a:rPr>
              <a:t> </a:t>
            </a: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רעיון - להמציא עלילה</a:t>
            </a:r>
          </a:p>
          <a:p>
            <a:pPr algn="just">
              <a:lnSpc>
                <a:spcPts val="4900"/>
              </a:lnSpc>
            </a:pP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על</a:t>
            </a:r>
            <a:r>
              <a:rPr lang="he-IL" sz="4500" spc="-30" dirty="0">
                <a:solidFill>
                  <a:srgbClr val="382878"/>
                </a:solidFill>
                <a:latin typeface="Fb Gaming" pitchFamily="50" charset="-79"/>
                <a:cs typeface="Fb Gaming" pitchFamily="50" charset="-79"/>
              </a:rPr>
              <a:t> </a:t>
            </a:r>
            <a:r>
              <a:rPr lang="he-IL" sz="45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האדמו"ר הזקן ולהושיבו בכלא. </a:t>
            </a:r>
          </a:p>
        </p:txBody>
      </p:sp>
      <p:cxnSp>
        <p:nvCxnSpPr>
          <p:cNvPr id="6" name="מחבר ישר 5">
            <a:extLst>
              <a:ext uri="{FF2B5EF4-FFF2-40B4-BE49-F238E27FC236}">
                <a16:creationId xmlns:a16="http://schemas.microsoft.com/office/drawing/2014/main" id="{3782595C-3A3E-6ADE-0090-D244F2C7E088}"/>
              </a:ext>
            </a:extLst>
          </p:cNvPr>
          <p:cNvCxnSpPr>
            <a:cxnSpLocks/>
          </p:cNvCxnSpPr>
          <p:nvPr/>
        </p:nvCxnSpPr>
        <p:spPr>
          <a:xfrm>
            <a:off x="4044000" y="2956560"/>
            <a:ext cx="4104000" cy="0"/>
          </a:xfrm>
          <a:prstGeom prst="line">
            <a:avLst/>
          </a:prstGeom>
          <a:ln w="57150" cap="rnd">
            <a:solidFill>
              <a:srgbClr val="38287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B4DD038A-1BBE-3240-C062-AC487AADBA12}"/>
              </a:ext>
            </a:extLst>
          </p:cNvPr>
          <p:cNvGrpSpPr>
            <a:grpSpLocks noChangeAspect="1"/>
          </p:cNvGrpSpPr>
          <p:nvPr/>
        </p:nvGrpSpPr>
        <p:grpSpPr>
          <a:xfrm>
            <a:off x="142492" y="2943137"/>
            <a:ext cx="2913557" cy="3888000"/>
            <a:chOff x="142492" y="4004472"/>
            <a:chExt cx="2097788" cy="2799396"/>
          </a:xfrm>
        </p:grpSpPr>
        <p:pic>
          <p:nvPicPr>
            <p:cNvPr id="8" name="תמונה 7" descr="תמונה שמכילה בניין, אומנות, שרטוט, סימטריה&#10;&#10;התיאור נוצר באופן אוטומטי">
              <a:extLst>
                <a:ext uri="{FF2B5EF4-FFF2-40B4-BE49-F238E27FC236}">
                  <a16:creationId xmlns:a16="http://schemas.microsoft.com/office/drawing/2014/main" id="{F8B48E4A-D6EB-EAAA-B19B-5D0F458EA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492" y="4004472"/>
              <a:ext cx="2031494" cy="2745262"/>
            </a:xfrm>
            <a:prstGeom prst="rect">
              <a:avLst/>
            </a:prstGeom>
          </p:spPr>
        </p:pic>
        <p:pic>
          <p:nvPicPr>
            <p:cNvPr id="10" name="תמונה 9" descr="תמונה שמכילה שרטוט, אומנות, סימטריה&#10;&#10;התיאור נוצר באופן אוטומטי">
              <a:extLst>
                <a:ext uri="{FF2B5EF4-FFF2-40B4-BE49-F238E27FC236}">
                  <a16:creationId xmlns:a16="http://schemas.microsoft.com/office/drawing/2014/main" id="{144D5E5B-9750-3319-3E12-580E3A7B7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308" y="4060663"/>
              <a:ext cx="2029972" cy="2743205"/>
            </a:xfrm>
            <a:prstGeom prst="rect">
              <a:avLst/>
            </a:prstGeom>
          </p:spPr>
        </p:pic>
      </p:grpSp>
      <p:pic>
        <p:nvPicPr>
          <p:cNvPr id="4" name="תמונה 3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D10A2505-DF9B-7764-290E-3AB3B98A23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09" y="376343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38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EEC2C-2D66-D54C-03FB-A7BC3222E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28B9D88F-0AAC-D3E5-1BD5-49062CB270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0B1025D1-B653-B9B0-DE13-0838CD43C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תמונה 2" descr="תמונה שמכילה גרפיקה, סמל, סרט מצויר, עיצוב&#10;&#10;התיאור נוצר באופן אוטומטי">
            <a:extLst>
              <a:ext uri="{FF2B5EF4-FFF2-40B4-BE49-F238E27FC236}">
                <a16:creationId xmlns:a16="http://schemas.microsoft.com/office/drawing/2014/main" id="{6DBB139A-4CD8-DAC7-6A2C-E55B6E6C8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815">
            <a:off x="630934" y="289557"/>
            <a:ext cx="2029972" cy="2743205"/>
          </a:xfrm>
          <a:prstGeom prst="rect">
            <a:avLst/>
          </a:prstGeom>
        </p:spPr>
      </p:pic>
      <p:pic>
        <p:nvPicPr>
          <p:cNvPr id="4" name="תמונה 3" descr="תמונה שמכילה גרפיקה, סמל, סרט מצויר, עיצוב&#10;&#10;התיאור נוצר באופן אוטומטי">
            <a:extLst>
              <a:ext uri="{FF2B5EF4-FFF2-40B4-BE49-F238E27FC236}">
                <a16:creationId xmlns:a16="http://schemas.microsoft.com/office/drawing/2014/main" id="{65859500-B307-576C-803D-AC81C7A09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6485">
            <a:off x="2822612" y="4665834"/>
            <a:ext cx="1562618" cy="2111646"/>
          </a:xfrm>
          <a:prstGeom prst="rect">
            <a:avLst/>
          </a:prstGeom>
        </p:spPr>
      </p:pic>
      <p:pic>
        <p:nvPicPr>
          <p:cNvPr id="6" name="תמונה 5" descr="תמונה שמכילה גרפיקה, סמל, סרט מצויר, עיצוב&#10;&#10;התיאור נוצר באופן אוטומטי">
            <a:extLst>
              <a:ext uri="{FF2B5EF4-FFF2-40B4-BE49-F238E27FC236}">
                <a16:creationId xmlns:a16="http://schemas.microsoft.com/office/drawing/2014/main" id="{D262F7DA-2B17-FC7D-367B-A9884A33D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615">
            <a:off x="10131641" y="1716644"/>
            <a:ext cx="1562618" cy="2111646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9C0089E-D066-4C2F-A073-463BAA0C3783}"/>
              </a:ext>
            </a:extLst>
          </p:cNvPr>
          <p:cNvSpPr txBox="1"/>
          <p:nvPr/>
        </p:nvSpPr>
        <p:spPr>
          <a:xfrm>
            <a:off x="2910840" y="2093669"/>
            <a:ext cx="6370320" cy="25058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200"/>
              </a:lnSpc>
            </a:pPr>
            <a:r>
              <a:rPr lang="he-IL" sz="66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אבל...</a:t>
            </a:r>
          </a:p>
          <a:p>
            <a:pPr algn="ctr">
              <a:lnSpc>
                <a:spcPts val="6200"/>
              </a:lnSpc>
            </a:pPr>
            <a:r>
              <a:rPr lang="he-IL" sz="6600" spc="-20" dirty="0">
                <a:solidFill>
                  <a:srgbClr val="382878"/>
                </a:solidFill>
                <a:latin typeface="Fb Gaming Medium" pitchFamily="50" charset="-79"/>
                <a:cs typeface="Fb Gaming Medium" pitchFamily="50" charset="-79"/>
              </a:rPr>
              <a:t>מה הם יכולים</a:t>
            </a:r>
          </a:p>
          <a:p>
            <a:pPr algn="ctr">
              <a:lnSpc>
                <a:spcPts val="6200"/>
              </a:lnSpc>
            </a:pPr>
            <a:r>
              <a:rPr lang="he-IL" sz="6600" spc="-20" dirty="0">
                <a:solidFill>
                  <a:srgbClr val="382878"/>
                </a:solidFill>
                <a:latin typeface="Fb Gaming Medium" pitchFamily="50" charset="-79"/>
                <a:cs typeface="Fb Gaming Medium" pitchFamily="50" charset="-79"/>
              </a:rPr>
              <a:t>להעליל עליו?</a:t>
            </a:r>
            <a:endParaRPr lang="he-IL" sz="6600" b="0" i="0" u="none" strike="noStrike" spc="-20" dirty="0">
              <a:solidFill>
                <a:srgbClr val="382878"/>
              </a:solidFill>
              <a:effectLst/>
              <a:latin typeface="Fb Gaming Medium" pitchFamily="50" charset="-79"/>
              <a:cs typeface="Fb Gaming Medium" pitchFamily="50" charset="-79"/>
            </a:endParaRPr>
          </a:p>
        </p:txBody>
      </p:sp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83FB6C60-66B2-67D8-F780-DF2DEB2E6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6097141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3A48-6A04-540E-4957-AD29CADE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B95CC9F3-A366-1711-D0AC-6BA75F259C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06E2BB7D-0253-BA26-E9CA-94FDBC02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EAB8BBD-3F51-2C6C-D27B-991D9D27C58C}"/>
              </a:ext>
            </a:extLst>
          </p:cNvPr>
          <p:cNvSpPr txBox="1"/>
          <p:nvPr/>
        </p:nvSpPr>
        <p:spPr>
          <a:xfrm>
            <a:off x="2910840" y="2500489"/>
            <a:ext cx="6370320" cy="17107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6200"/>
              </a:lnSpc>
            </a:pPr>
            <a:r>
              <a:rPr lang="he-IL" sz="6600" b="0" i="0" u="none" strike="noStrike" spc="-20" dirty="0">
                <a:solidFill>
                  <a:srgbClr val="382878"/>
                </a:solidFill>
                <a:effectLst/>
                <a:latin typeface="Fb Gaming Medium" pitchFamily="50" charset="-79"/>
                <a:cs typeface="Fb Gaming Medium" pitchFamily="50" charset="-79"/>
              </a:rPr>
              <a:t>חשבו וחשבו,</a:t>
            </a:r>
          </a:p>
          <a:p>
            <a:pPr algn="ctr">
              <a:lnSpc>
                <a:spcPts val="6200"/>
              </a:lnSpc>
            </a:pPr>
            <a:r>
              <a:rPr lang="he-IL" sz="6600" spc="-20" dirty="0">
                <a:solidFill>
                  <a:srgbClr val="382878"/>
                </a:solidFill>
                <a:latin typeface="Fb Gaming Medium" pitchFamily="50" charset="-79"/>
                <a:cs typeface="Fb Gaming Medium" pitchFamily="50" charset="-79"/>
              </a:rPr>
              <a:t>ומצאו עצה.</a:t>
            </a:r>
            <a:endParaRPr lang="he-IL" sz="6600" b="0" i="0" u="none" strike="noStrike" spc="-20" dirty="0">
              <a:solidFill>
                <a:srgbClr val="382878"/>
              </a:solidFill>
              <a:effectLst/>
              <a:latin typeface="Fb Gaming Medium" pitchFamily="50" charset="-79"/>
              <a:cs typeface="Fb Gaming Medium" pitchFamily="50" charset="-79"/>
            </a:endParaRPr>
          </a:p>
        </p:txBody>
      </p:sp>
      <p:pic>
        <p:nvPicPr>
          <p:cNvPr id="9" name="תמונה 8" descr="תמונה שמכילה קל&#10;&#10;התיאור נוצר באופן אוטומטי">
            <a:extLst>
              <a:ext uri="{FF2B5EF4-FFF2-40B4-BE49-F238E27FC236}">
                <a16:creationId xmlns:a16="http://schemas.microsoft.com/office/drawing/2014/main" id="{72F6693D-9F18-343E-F284-5D98FA2C5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649">
            <a:off x="10032744" y="1713286"/>
            <a:ext cx="1567588" cy="2118362"/>
          </a:xfrm>
          <a:prstGeom prst="rect">
            <a:avLst/>
          </a:prstGeom>
        </p:spPr>
      </p:pic>
      <p:pic>
        <p:nvPicPr>
          <p:cNvPr id="10" name="תמונה 9" descr="תמונה שמכילה קל&#10;&#10;התיאור נוצר באופן אוטומטי">
            <a:extLst>
              <a:ext uri="{FF2B5EF4-FFF2-40B4-BE49-F238E27FC236}">
                <a16:creationId xmlns:a16="http://schemas.microsoft.com/office/drawing/2014/main" id="{33CDD01D-7C61-9487-A806-A20D7047DC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000">
            <a:off x="392916" y="153253"/>
            <a:ext cx="2157840" cy="2916000"/>
          </a:xfrm>
          <a:prstGeom prst="rect">
            <a:avLst/>
          </a:prstGeom>
        </p:spPr>
      </p:pic>
      <p:pic>
        <p:nvPicPr>
          <p:cNvPr id="11" name="תמונה 10" descr="תמונה שמכילה קל&#10;&#10;התיאור נוצר באופן אוטומטי">
            <a:extLst>
              <a:ext uri="{FF2B5EF4-FFF2-40B4-BE49-F238E27FC236}">
                <a16:creationId xmlns:a16="http://schemas.microsoft.com/office/drawing/2014/main" id="{C4ACDE20-DEE0-8D7E-F82D-A509023EC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974">
            <a:off x="2800128" y="4692102"/>
            <a:ext cx="1516144" cy="2048843"/>
          </a:xfrm>
          <a:prstGeom prst="rect">
            <a:avLst/>
          </a:prstGeom>
        </p:spPr>
      </p:pic>
      <p:pic>
        <p:nvPicPr>
          <p:cNvPr id="3" name="תמונה 2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8EC4920A-0EEB-F188-2F41-B882E2D3E2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6097141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6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FC69A-1C58-781A-FAC9-0C138D1C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883F09AE-8384-1895-6D24-66B7C8A6B4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02D5447D-625F-DDDB-5960-CCDD21880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1894099" y="-3198556"/>
            <a:ext cx="7157812" cy="1325511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7D553EB-409C-10DF-76EF-60C91FAAE8CC}"/>
              </a:ext>
            </a:extLst>
          </p:cNvPr>
          <p:cNvSpPr txBox="1"/>
          <p:nvPr/>
        </p:nvSpPr>
        <p:spPr>
          <a:xfrm>
            <a:off x="2346960" y="1258509"/>
            <a:ext cx="8001000" cy="44781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</a:pP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באותן שנים, האדמו"ר הזקן הקדיש מאמצים גדולים כדי לדאוג </a:t>
            </a: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ליהודי ארץ ישראל</a:t>
            </a: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,</a:t>
            </a:r>
          </a:p>
          <a:p>
            <a:pPr>
              <a:lnSpc>
                <a:spcPts val="5700"/>
              </a:lnSpc>
            </a:pP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שהיו עניים והתפרנסו מכספי התרומות שהגיעו אליהם מאחיהם שבחוץ לארץ.</a:t>
            </a:r>
          </a:p>
        </p:txBody>
      </p:sp>
      <p:pic>
        <p:nvPicPr>
          <p:cNvPr id="9" name="תמונה 8" descr="תמונה שמכילה אומנות&#10;&#10;התיאור נוצר באופן אוטומטי ברמת מהימנות נמוכה">
            <a:extLst>
              <a:ext uri="{FF2B5EF4-FFF2-40B4-BE49-F238E27FC236}">
                <a16:creationId xmlns:a16="http://schemas.microsoft.com/office/drawing/2014/main" id="{085FFF68-AC52-F5EA-9F41-8C258C4BF8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694" y="0"/>
            <a:ext cx="4849398" cy="6858000"/>
          </a:xfrm>
          <a:prstGeom prst="rect">
            <a:avLst/>
          </a:prstGeom>
        </p:spPr>
      </p:pic>
      <p:pic>
        <p:nvPicPr>
          <p:cNvPr id="2" name="תמונה 1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C4F4BA18-7F08-100F-71A0-80923F2C0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91440"/>
            <a:ext cx="920671" cy="5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6ADA-C42E-4422-A770-E91360932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F65090E0-E76C-22D7-4364-19BC28F2F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7" name="תמונה 6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77FAE42B-981E-3266-99A0-00D1B3095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448991" flipH="1">
            <a:off x="2305543" y="-2382787"/>
            <a:ext cx="6125494" cy="11630348"/>
          </a:xfrm>
          <a:prstGeom prst="rect">
            <a:avLst/>
          </a:prstGeom>
          <a:effectLst>
            <a:outerShdw blurRad="215900" dist="381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F53C296-B73C-506C-915A-513457D9762A}"/>
              </a:ext>
            </a:extLst>
          </p:cNvPr>
          <p:cNvSpPr txBox="1"/>
          <p:nvPr/>
        </p:nvSpPr>
        <p:spPr>
          <a:xfrm>
            <a:off x="2985058" y="1715709"/>
            <a:ext cx="6501013" cy="37471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5700"/>
              </a:lnSpc>
            </a:pP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המעלילים שמו לב</a:t>
            </a:r>
          </a:p>
          <a:p>
            <a:pPr>
              <a:lnSpc>
                <a:spcPts val="5700"/>
              </a:lnSpc>
            </a:pP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שהאדמו"ר הזקן אוסף</a:t>
            </a:r>
          </a:p>
          <a:p>
            <a:pPr>
              <a:lnSpc>
                <a:spcPts val="5700"/>
              </a:lnSpc>
            </a:pP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 Bold" pitchFamily="50" charset="-79"/>
                <a:cs typeface="Fb Gaming Bold" pitchFamily="50" charset="-79"/>
              </a:rPr>
              <a:t>כספי צדקה </a:t>
            </a:r>
            <a:r>
              <a:rPr lang="he-IL" sz="5200" b="0" i="0" u="none" strike="noStrike" spc="-30" dirty="0">
                <a:solidFill>
                  <a:srgbClr val="382878"/>
                </a:solidFill>
                <a:effectLst/>
                <a:latin typeface="Fb Gaming" pitchFamily="50" charset="-79"/>
                <a:cs typeface="Fb Gaming" pitchFamily="50" charset="-79"/>
              </a:rPr>
              <a:t>מחסידי רוסיה עבור היהודים העניים בארץ הקודש.</a:t>
            </a:r>
          </a:p>
        </p:txBody>
      </p:sp>
      <p:pic>
        <p:nvPicPr>
          <p:cNvPr id="4" name="תמונה 3" descr="תמונה שמכילה שרטוט&#10;&#10;התיאור נוצר באופן אוטומטי">
            <a:extLst>
              <a:ext uri="{FF2B5EF4-FFF2-40B4-BE49-F238E27FC236}">
                <a16:creationId xmlns:a16="http://schemas.microsoft.com/office/drawing/2014/main" id="{FE28429C-C47E-A326-CB0A-AAEAB91EA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7" y="2118360"/>
            <a:ext cx="3249097" cy="4594860"/>
          </a:xfrm>
          <a:prstGeom prst="rect">
            <a:avLst/>
          </a:prstGeom>
        </p:spPr>
      </p:pic>
      <p:pic>
        <p:nvPicPr>
          <p:cNvPr id="12" name="תמונה 11" descr="תמונה שמכילה שרטוט, אומנות&#10;&#10;התיאור נוצר באופן אוטומטי">
            <a:extLst>
              <a:ext uri="{FF2B5EF4-FFF2-40B4-BE49-F238E27FC236}">
                <a16:creationId xmlns:a16="http://schemas.microsoft.com/office/drawing/2014/main" id="{45D03367-93BB-34FD-2023-D423DD4D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67" b="23538"/>
          <a:stretch/>
        </p:blipFill>
        <p:spPr>
          <a:xfrm>
            <a:off x="10348623" y="3070860"/>
            <a:ext cx="1843377" cy="3787140"/>
          </a:xfrm>
          <a:prstGeom prst="rect">
            <a:avLst/>
          </a:prstGeom>
        </p:spPr>
      </p:pic>
      <p:pic>
        <p:nvPicPr>
          <p:cNvPr id="3" name="תמונה 2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DD3E81A5-62E6-83BF-466B-392BE3C65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" y="28366"/>
            <a:ext cx="1194992" cy="73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91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931D-3596-08E1-77EC-428E8D383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תמונה שמכילה סגול, סיגלית, מג'נטה&#10;&#10;התיאור נוצר באופן אוטומטי">
            <a:extLst>
              <a:ext uri="{FF2B5EF4-FFF2-40B4-BE49-F238E27FC236}">
                <a16:creationId xmlns:a16="http://schemas.microsoft.com/office/drawing/2014/main" id="{89C21F21-F0D2-F5F4-D28B-77695F0E75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0217" r="10217"/>
          <a:stretch/>
        </p:blipFill>
        <p:spPr>
          <a:xfrm rot="16200000">
            <a:off x="2667000" y="-2667001"/>
            <a:ext cx="6858000" cy="12192002"/>
          </a:xfrm>
          <a:prstGeom prst="rect">
            <a:avLst/>
          </a:prstGeom>
        </p:spPr>
      </p:pic>
      <p:pic>
        <p:nvPicPr>
          <p:cNvPr id="10" name="תמונה 9" descr="תמונה שמכילה מלבן, שמיים, צללית&#10;&#10;התיאור נוצר באופן אוטומטי">
            <a:extLst>
              <a:ext uri="{FF2B5EF4-FFF2-40B4-BE49-F238E27FC236}">
                <a16:creationId xmlns:a16="http://schemas.microsoft.com/office/drawing/2014/main" id="{278AEECD-FDFB-4646-C8AC-6ED2A4A5D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44470" t="16384" r="-1" b="6860"/>
          <a:stretch/>
        </p:blipFill>
        <p:spPr>
          <a:xfrm rot="5800237" flipH="1" flipV="1">
            <a:off x="3571512" y="-1198585"/>
            <a:ext cx="5012173" cy="12829651"/>
          </a:xfrm>
          <a:prstGeom prst="rect">
            <a:avLst/>
          </a:prstGeom>
        </p:spPr>
      </p:pic>
      <p:pic>
        <p:nvPicPr>
          <p:cNvPr id="6" name="תמונה 5" descr="תמונה שמכילה טקסט, צילום מסך, גופן, להדפיס&#10;&#10;התיאור נוצר באופן אוטומטי">
            <a:extLst>
              <a:ext uri="{FF2B5EF4-FFF2-40B4-BE49-F238E27FC236}">
                <a16:creationId xmlns:a16="http://schemas.microsoft.com/office/drawing/2014/main" id="{747FBEEC-4D5C-1BA1-5DB2-65301F55F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81" y="518159"/>
            <a:ext cx="4116600" cy="582168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תמונה 8" descr="תמונה שמכילה טקסט, גופן, כתב יד, מכתב&#10;&#10;התיאור נוצר באופן אוטומטי">
            <a:extLst>
              <a:ext uri="{FF2B5EF4-FFF2-40B4-BE49-F238E27FC236}">
                <a16:creationId xmlns:a16="http://schemas.microsoft.com/office/drawing/2014/main" id="{D2A768B7-54BF-DC48-C621-0D5EE33DE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07" y="518159"/>
            <a:ext cx="4116600" cy="5821680"/>
          </a:xfrm>
          <a:prstGeom prst="rect">
            <a:avLst/>
          </a:prstGeom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192768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265</Words>
  <Application>Microsoft Office PowerPoint</Application>
  <PresentationFormat>מסך רחב</PresentationFormat>
  <Paragraphs>46</Paragraphs>
  <Slides>15</Slides>
  <Notes>3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2" baseType="lpstr">
      <vt:lpstr>Aptos</vt:lpstr>
      <vt:lpstr>Fb Gaming Bold</vt:lpstr>
      <vt:lpstr>Fb Gaming Medium</vt:lpstr>
      <vt:lpstr>Fb Gaming</vt:lpstr>
      <vt:lpstr>Aptos Display</vt:lpstr>
      <vt:lpstr>Arial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שטערני פש</dc:creator>
  <cp:lastModifiedBy>שטערני פש</cp:lastModifiedBy>
  <cp:revision>33</cp:revision>
  <dcterms:created xsi:type="dcterms:W3CDTF">2024-12-09T11:16:30Z</dcterms:created>
  <dcterms:modified xsi:type="dcterms:W3CDTF">2024-12-10T08:52:59Z</dcterms:modified>
</cp:coreProperties>
</file>