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8288000" cy="10287000"/>
  <p:notesSz cx="6858000" cy="9144000"/>
  <p:embeddedFontLst>
    <p:embeddedFont>
      <p:font typeface="Bu Tactica" panose="020B0604020202020204" charset="-79"/>
      <p:regular r:id="rId10"/>
    </p:embeddedFont>
    <p:embeddedFont>
      <p:font typeface="Sofi FM Heavy" panose="020B0604020202020204" charset="-79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27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305940" y="1028700"/>
            <a:ext cx="9676120" cy="4000661"/>
            <a:chOff x="0" y="0"/>
            <a:chExt cx="3421493" cy="14146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21493" cy="1414641"/>
            </a:xfrm>
            <a:custGeom>
              <a:avLst/>
              <a:gdLst/>
              <a:ahLst/>
              <a:cxnLst/>
              <a:rect l="l" t="t" r="r" b="b"/>
              <a:pathLst>
                <a:path w="3421493" h="1414641">
                  <a:moveTo>
                    <a:pt x="80011" y="0"/>
                  </a:moveTo>
                  <a:lnTo>
                    <a:pt x="3341482" y="0"/>
                  </a:lnTo>
                  <a:cubicBezTo>
                    <a:pt x="3385671" y="0"/>
                    <a:pt x="3421493" y="35822"/>
                    <a:pt x="3421493" y="80011"/>
                  </a:cubicBezTo>
                  <a:lnTo>
                    <a:pt x="3421493" y="1334630"/>
                  </a:lnTo>
                  <a:cubicBezTo>
                    <a:pt x="3421493" y="1355850"/>
                    <a:pt x="3413063" y="1376201"/>
                    <a:pt x="3398058" y="1391206"/>
                  </a:cubicBezTo>
                  <a:cubicBezTo>
                    <a:pt x="3383053" y="1406211"/>
                    <a:pt x="3362702" y="1414641"/>
                    <a:pt x="3341482" y="1414641"/>
                  </a:cubicBezTo>
                  <a:lnTo>
                    <a:pt x="80011" y="1414641"/>
                  </a:lnTo>
                  <a:cubicBezTo>
                    <a:pt x="35822" y="1414641"/>
                    <a:pt x="0" y="1378819"/>
                    <a:pt x="0" y="1334630"/>
                  </a:cubicBezTo>
                  <a:lnTo>
                    <a:pt x="0" y="80011"/>
                  </a:lnTo>
                  <a:cubicBezTo>
                    <a:pt x="0" y="35822"/>
                    <a:pt x="35822" y="0"/>
                    <a:pt x="80011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3421493" cy="14432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099669" y="1516066"/>
            <a:ext cx="8088662" cy="3089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1935"/>
              </a:lnSpc>
            </a:pPr>
            <a:r>
              <a:rPr lang="he-IL" sz="9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אהבת ישראל</a:t>
            </a:r>
          </a:p>
          <a:p>
            <a:pPr algn="ctr" rtl="1">
              <a:lnSpc>
                <a:spcPts val="11935"/>
              </a:lnSpc>
            </a:pPr>
            <a:r>
              <a:rPr lang="he-IL" sz="9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ללא הפסקה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366542" y="7954196"/>
            <a:ext cx="1809703" cy="90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חידון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05940" y="5337604"/>
            <a:ext cx="9576552" cy="1415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371"/>
              </a:lnSpc>
            </a:pPr>
            <a:r>
              <a:rPr lang="he-IL" sz="5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לוֹמְדִים וּמִתְנַהֲגִים בְּאַהֲבַת יִשְׂרָאֵל</a:t>
            </a:r>
          </a:p>
          <a:p>
            <a:pPr algn="ctr" rtl="1">
              <a:lnSpc>
                <a:spcPts val="5371"/>
              </a:lnSpc>
            </a:pPr>
            <a:r>
              <a:rPr lang="he-IL" sz="5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בַּדֶּרֶךְ שֶׁלִּמֵּד אוֹתָנוּ הָאַדְמוֹ"ר הַזָּקֵן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993240" y="102437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8126622" y="7830371"/>
            <a:ext cx="2256886" cy="3810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 flipV="1">
            <a:off x="8126622" y="8991153"/>
            <a:ext cx="2256886" cy="38100"/>
          </a:xfrm>
          <a:prstGeom prst="line">
            <a:avLst/>
          </a:prstGeom>
          <a:ln w="666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Freeform 12"/>
          <p:cNvSpPr/>
          <p:nvPr/>
        </p:nvSpPr>
        <p:spPr>
          <a:xfrm>
            <a:off x="774652" y="3407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790700"/>
            <a:ext cx="13466791" cy="1447961"/>
            <a:chOff x="0" y="0"/>
            <a:chExt cx="4761881" cy="5120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512001"/>
            </a:xfrm>
            <a:custGeom>
              <a:avLst/>
              <a:gdLst/>
              <a:ahLst/>
              <a:cxnLst/>
              <a:rect l="l" t="t" r="r" b="b"/>
              <a:pathLst>
                <a:path w="4761881" h="512001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454512"/>
                  </a:lnTo>
                  <a:cubicBezTo>
                    <a:pt x="4761881" y="469760"/>
                    <a:pt x="4755824" y="484382"/>
                    <a:pt x="4745043" y="495163"/>
                  </a:cubicBezTo>
                  <a:cubicBezTo>
                    <a:pt x="4734261" y="505945"/>
                    <a:pt x="4719639" y="512001"/>
                    <a:pt x="4704392" y="512001"/>
                  </a:cubicBezTo>
                  <a:lnTo>
                    <a:pt x="57489" y="512001"/>
                  </a:lnTo>
                  <a:cubicBezTo>
                    <a:pt x="42242" y="512001"/>
                    <a:pt x="27619" y="505945"/>
                    <a:pt x="16838" y="495163"/>
                  </a:cubicBezTo>
                  <a:cubicBezTo>
                    <a:pt x="6057" y="484382"/>
                    <a:pt x="0" y="469760"/>
                    <a:pt x="0" y="454512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5405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3831755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59912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048697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54257" y="2040808"/>
            <a:ext cx="12281873" cy="177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מִפִּתְגַּם אַדְמוֹ"ר הַזָּקֵן אֲנַחְנוּ לוֹמְדִים:</a:t>
            </a:r>
          </a:p>
          <a:p>
            <a:pPr algn="ctr" rtl="1">
              <a:lnSpc>
                <a:spcPts val="6821"/>
              </a:lnSpc>
            </a:pPr>
            <a:endParaRPr lang="he-IL" sz="66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3946055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1055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162997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3869855"/>
            <a:ext cx="14033863" cy="256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526"/>
              </a:lnSpc>
            </a:pPr>
            <a:r>
              <a:rPr lang="he-IL" sz="62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שֶׁרַק הַנְּשָׁמָה הָאֱלֹקִית יְקָרָה אֵצֶל הַקָּדוֹשׁ בָּרוּךְ הוּא, וְלַגּוּף שֶׁל יְהוּדִי אֵין חֲשִׁיבוּת</a:t>
            </a:r>
          </a:p>
          <a:p>
            <a:pPr algn="ctr" rtl="1">
              <a:lnSpc>
                <a:spcPts val="6526"/>
              </a:lnSpc>
            </a:pPr>
            <a:endParaRPr lang="he-IL" sz="62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410605" y="6115050"/>
            <a:ext cx="12651958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שֶׁגַּם הַגּוּף שֶׁל יְהוּדִי יָקָר אֵצֶל הַקָּדוֹשׁ בָּרוּךְ הוּא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8172755"/>
            <a:ext cx="14033863" cy="2686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שֶׁיֵּשׁ יְהוּדִים מְסֻיָּמִים שֶׁהַגּוּף שֶׁלָּהֶם יָקָר אֵצֶל הַשֵּׁם יִתְבָּרֵךְ</a:t>
            </a:r>
          </a:p>
          <a:p>
            <a:pPr algn="ctr" rtl="1">
              <a:lnSpc>
                <a:spcPts val="6841"/>
              </a:lnSpc>
            </a:pPr>
            <a:endParaRPr lang="he-IL" sz="65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5B9B7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2593199"/>
            <a:chOff x="0" y="0"/>
            <a:chExt cx="4761881" cy="916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916960"/>
            </a:xfrm>
            <a:custGeom>
              <a:avLst/>
              <a:gdLst/>
              <a:ahLst/>
              <a:cxnLst/>
              <a:rect l="l" t="t" r="r" b="b"/>
              <a:pathLst>
                <a:path w="4761881" h="916960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859471"/>
                  </a:lnTo>
                  <a:cubicBezTo>
                    <a:pt x="4761881" y="874718"/>
                    <a:pt x="4755824" y="889340"/>
                    <a:pt x="4745043" y="900121"/>
                  </a:cubicBezTo>
                  <a:cubicBezTo>
                    <a:pt x="4734261" y="910903"/>
                    <a:pt x="4719639" y="916960"/>
                    <a:pt x="4704392" y="916960"/>
                  </a:cubicBezTo>
                  <a:lnTo>
                    <a:pt x="57489" y="916960"/>
                  </a:lnTo>
                  <a:cubicBezTo>
                    <a:pt x="42242" y="916960"/>
                    <a:pt x="27619" y="910903"/>
                    <a:pt x="16838" y="900121"/>
                  </a:cubicBezTo>
                  <a:cubicBezTo>
                    <a:pt x="6057" y="889340"/>
                    <a:pt x="0" y="874718"/>
                    <a:pt x="0" y="859471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9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4388339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1436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048697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293091" y="2012233"/>
            <a:ext cx="11945843" cy="265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חָשׁוּב לוֹמַר "הֲרֵינִי מְקַבֵּל עָלַי </a:t>
            </a:r>
          </a:p>
          <a:p>
            <a:pPr algn="ctr" rtl="1">
              <a:lnSpc>
                <a:spcPts val="6821"/>
              </a:lnSpc>
            </a:pP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מִצְוַת עֲשֵׂה שֶׁל וְאָהַבְתָּ לְרֵעֲךָ כָּמוֹךָ":</a:t>
            </a:r>
          </a:p>
          <a:p>
            <a:pPr algn="ctr" rtl="1">
              <a:lnSpc>
                <a:spcPts val="6821"/>
              </a:lnSpc>
            </a:pPr>
            <a:endParaRPr lang="he-IL" sz="60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4502639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2579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162997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1605" y="4577268"/>
            <a:ext cx="12651958" cy="9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בַּבֹּקֶר, מִיָּד כְּשֶׁקָּמִים.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1605" y="6257140"/>
            <a:ext cx="12651958" cy="9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בָּעֶרֶב, אַחֲרֵי תְּפִלַּת עַרְבִית.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1605" y="8172755"/>
            <a:ext cx="12651958" cy="9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בַּבֹּקֶר, לִפְנֵי </a:t>
            </a:r>
            <a:r>
              <a:rPr lang="he-IL" sz="65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תְּחִלַּת</a:t>
            </a: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 תְּפִלַּת שַׁחֲרִית.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981217"/>
            <a:chOff x="0" y="0"/>
            <a:chExt cx="4761881" cy="7005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700562"/>
            </a:xfrm>
            <a:custGeom>
              <a:avLst/>
              <a:gdLst/>
              <a:ahLst/>
              <a:cxnLst/>
              <a:rect l="l" t="t" r="r" b="b"/>
              <a:pathLst>
                <a:path w="4761881" h="700562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643073"/>
                  </a:lnTo>
                  <a:cubicBezTo>
                    <a:pt x="4761881" y="658320"/>
                    <a:pt x="4755824" y="672943"/>
                    <a:pt x="4745043" y="683724"/>
                  </a:cubicBezTo>
                  <a:cubicBezTo>
                    <a:pt x="4734261" y="694505"/>
                    <a:pt x="4719639" y="700562"/>
                    <a:pt x="4704392" y="700562"/>
                  </a:cubicBezTo>
                  <a:lnTo>
                    <a:pt x="57489" y="700562"/>
                  </a:lnTo>
                  <a:cubicBezTo>
                    <a:pt x="42242" y="700562"/>
                    <a:pt x="27619" y="694505"/>
                    <a:pt x="16838" y="683724"/>
                  </a:cubicBezTo>
                  <a:cubicBezTo>
                    <a:pt x="6057" y="672943"/>
                    <a:pt x="0" y="658320"/>
                    <a:pt x="0" y="643073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72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4388339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1436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048697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43305" y="2012233"/>
            <a:ext cx="12845416" cy="177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מִצְוַת אַהֲבַת יִשְׂרָאֵל הִיא שַׁעַר מַתְאִים:</a:t>
            </a:r>
          </a:p>
          <a:p>
            <a:pPr algn="ctr" rtl="1">
              <a:lnSpc>
                <a:spcPts val="6821"/>
              </a:lnSpc>
            </a:pPr>
            <a:endParaRPr lang="he-IL" sz="66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4502639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2579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162997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01605" y="4577268"/>
            <a:ext cx="12651958" cy="9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לְהַכְנִיס דַּרְכָּהּ אֶת כָּל הַמִּצְווֹת.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1605" y="6206348"/>
            <a:ext cx="12651958" cy="952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לְהַכְנִיס דַּרְכָּהּ אֶת כָּל הַיְּהוּדִים.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01605" y="8172755"/>
            <a:ext cx="12651958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לְהַכְנִיס דַּרְכָּהּ אֶת הַתְּפִלָּה לְהַשֵּׁם.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CDD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981217"/>
            <a:chOff x="0" y="0"/>
            <a:chExt cx="4761881" cy="7005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700562"/>
            </a:xfrm>
            <a:custGeom>
              <a:avLst/>
              <a:gdLst/>
              <a:ahLst/>
              <a:cxnLst/>
              <a:rect l="l" t="t" r="r" b="b"/>
              <a:pathLst>
                <a:path w="4761881" h="700562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643073"/>
                  </a:lnTo>
                  <a:cubicBezTo>
                    <a:pt x="4761881" y="658320"/>
                    <a:pt x="4755824" y="672943"/>
                    <a:pt x="4745043" y="683724"/>
                  </a:cubicBezTo>
                  <a:cubicBezTo>
                    <a:pt x="4734261" y="694505"/>
                    <a:pt x="4719639" y="700562"/>
                    <a:pt x="4704392" y="700562"/>
                  </a:cubicBezTo>
                  <a:lnTo>
                    <a:pt x="57489" y="700562"/>
                  </a:lnTo>
                  <a:cubicBezTo>
                    <a:pt x="42242" y="700562"/>
                    <a:pt x="27619" y="694505"/>
                    <a:pt x="16838" y="683724"/>
                  </a:cubicBezTo>
                  <a:cubicBezTo>
                    <a:pt x="6057" y="672943"/>
                    <a:pt x="0" y="658320"/>
                    <a:pt x="0" y="643073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72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4388339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1436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048697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092303" y="1861356"/>
            <a:ext cx="12286573" cy="2338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853"/>
              </a:lnSpc>
            </a:pP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כַּאֲשֶׁר אַדְמוֹ"ר הָאֶמְצָעִי הָיָה שָׁקוּעַ </a:t>
            </a:r>
            <a:r>
              <a:rPr lang="he-IL" sz="6000" b="1" dirty="0" err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בְּלִמּוּדו</a:t>
            </a: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ֹ</a:t>
            </a:r>
          </a:p>
          <a:p>
            <a:pPr algn="ctr" rtl="1">
              <a:lnSpc>
                <a:spcPts val="5853"/>
              </a:lnSpc>
            </a:pPr>
            <a:r>
              <a:rPr lang="he-IL" sz="60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וּבְנוֹ הַתִּינוֹק נָפַל מֵהָעֲרִיסָה וּבָכָה:</a:t>
            </a:r>
          </a:p>
          <a:p>
            <a:pPr algn="ctr" rtl="1">
              <a:lnSpc>
                <a:spcPts val="5853"/>
              </a:lnSpc>
            </a:pPr>
            <a:endParaRPr lang="he-IL" sz="60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4502639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2579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162997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84310" y="4348668"/>
            <a:ext cx="12651958" cy="181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הוּא שָׁמַע מִיָּד אֶת קוֹל הַבֶּכִי וֶהֱרִימוֹ.</a:t>
            </a:r>
          </a:p>
          <a:p>
            <a:pPr algn="r" rtl="1">
              <a:lnSpc>
                <a:spcPts val="6841"/>
              </a:lnSpc>
            </a:pPr>
            <a:endParaRPr lang="he-IL" sz="65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825662" y="5885093"/>
            <a:ext cx="12651958" cy="181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אָבִיו הָאַדְמוֹ"ר הַזָּקֵן שָׁמַע אֶת הַבֶּכִי מֵהַקּוֹמָה הָעֶלְיוֹנָה וּבָא לְהָרִימוֹ.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25662" y="8086797"/>
            <a:ext cx="12651958" cy="181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הָאֵם הִגִּיעָה לְהָרִים אֶת הַתִּינוֹק.</a:t>
            </a:r>
          </a:p>
          <a:p>
            <a:pPr algn="r" rtl="1">
              <a:lnSpc>
                <a:spcPts val="6841"/>
              </a:lnSpc>
            </a:pPr>
            <a:endParaRPr lang="he-IL" sz="65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DDE8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803795"/>
            <a:chOff x="0" y="0"/>
            <a:chExt cx="4761881" cy="9169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916960"/>
            </a:xfrm>
            <a:custGeom>
              <a:avLst/>
              <a:gdLst/>
              <a:ahLst/>
              <a:cxnLst/>
              <a:rect l="l" t="t" r="r" b="b"/>
              <a:pathLst>
                <a:path w="4761881" h="916960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859471"/>
                  </a:lnTo>
                  <a:cubicBezTo>
                    <a:pt x="4761881" y="874718"/>
                    <a:pt x="4755824" y="889340"/>
                    <a:pt x="4745043" y="900121"/>
                  </a:cubicBezTo>
                  <a:cubicBezTo>
                    <a:pt x="4734261" y="910903"/>
                    <a:pt x="4719639" y="916960"/>
                    <a:pt x="4704392" y="916960"/>
                  </a:cubicBezTo>
                  <a:lnTo>
                    <a:pt x="57489" y="916960"/>
                  </a:lnTo>
                  <a:cubicBezTo>
                    <a:pt x="42242" y="916960"/>
                    <a:pt x="27619" y="910903"/>
                    <a:pt x="16838" y="900121"/>
                  </a:cubicBezTo>
                  <a:cubicBezTo>
                    <a:pt x="6057" y="889340"/>
                    <a:pt x="0" y="874718"/>
                    <a:pt x="0" y="859471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9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6096479" y="4457204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6096479" y="670539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096479" y="8720059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49971" y="2012233"/>
            <a:ext cx="12231545" cy="907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 הָאַדְמוֹ"ר הַזָּקֵן אָמַר לִבְנוֹ: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6537948" y="4571504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447023" y="681969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439393" y="8834359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1870" y="4385432"/>
            <a:ext cx="15080649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21"/>
              </a:lnSpc>
            </a:pP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שֶׁטּוֹב מְאוֹד לִהְיוֹת שָׁקוּעַ כָּל כָּךְ בַּלִּמּוּד, עַד</a:t>
            </a:r>
          </a:p>
          <a:p>
            <a:pPr algn="r" rtl="1">
              <a:lnSpc>
                <a:spcPts val="6421"/>
              </a:lnSpc>
            </a:pP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 שֶׁלֹּא שׁוֹמְעִים </a:t>
            </a:r>
            <a:r>
              <a:rPr lang="he-IL" sz="61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אֲפִלּו</a:t>
            </a: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ּ בֶּכִי שֶׁל תִּינוֹק.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743200" y="6604096"/>
            <a:ext cx="12749318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שֶׁצָּרִיךְ לָשִׂים לֵב </a:t>
            </a:r>
            <a:r>
              <a:rPr lang="he-IL" sz="62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בִּמְיֻחָד</a:t>
            </a:r>
            <a:r>
              <a:rPr lang="he-IL" sz="62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 לִילָדִים קְטַנִּים וּלְתִינוֹקוֹת.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4914" y="8758159"/>
            <a:ext cx="15774561" cy="173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שֶׁלֹּא צְרִיכִים לִהְיוֹת מִדַּי שְׁקוּעִים בִּדְבָרִים עֲמֻקִּים.</a:t>
            </a:r>
          </a:p>
          <a:p>
            <a:pPr algn="r" rtl="1">
              <a:lnSpc>
                <a:spcPts val="6526"/>
              </a:lnSpc>
            </a:pPr>
            <a:endParaRPr lang="he-IL" sz="62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CAC46-0F62-806C-CEBE-42541F9E3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95F6C43-6313-91FB-189E-7D89AF4C5FB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EEE3B66-7B8D-3CC4-16F4-5B6A497699E2}"/>
              </a:ext>
            </a:extLst>
          </p:cNvPr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C28F4AB-767D-87CE-5C25-BABE230855A7}"/>
              </a:ext>
            </a:extLst>
          </p:cNvPr>
          <p:cNvGrpSpPr/>
          <p:nvPr/>
        </p:nvGrpSpPr>
        <p:grpSpPr>
          <a:xfrm>
            <a:off x="2410605" y="1559396"/>
            <a:ext cx="13466791" cy="2593199"/>
            <a:chOff x="0" y="0"/>
            <a:chExt cx="4761881" cy="91696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C75D3D7-80C7-F292-CA2F-3A236E9B124F}"/>
                </a:ext>
              </a:extLst>
            </p:cNvPr>
            <p:cNvSpPr/>
            <p:nvPr/>
          </p:nvSpPr>
          <p:spPr>
            <a:xfrm>
              <a:off x="0" y="0"/>
              <a:ext cx="4761881" cy="916960"/>
            </a:xfrm>
            <a:custGeom>
              <a:avLst/>
              <a:gdLst/>
              <a:ahLst/>
              <a:cxnLst/>
              <a:rect l="l" t="t" r="r" b="b"/>
              <a:pathLst>
                <a:path w="4761881" h="916960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859471"/>
                  </a:lnTo>
                  <a:cubicBezTo>
                    <a:pt x="4761881" y="874718"/>
                    <a:pt x="4755824" y="889340"/>
                    <a:pt x="4745043" y="900121"/>
                  </a:cubicBezTo>
                  <a:cubicBezTo>
                    <a:pt x="4734261" y="910903"/>
                    <a:pt x="4719639" y="916960"/>
                    <a:pt x="4704392" y="916960"/>
                  </a:cubicBezTo>
                  <a:lnTo>
                    <a:pt x="57489" y="916960"/>
                  </a:lnTo>
                  <a:cubicBezTo>
                    <a:pt x="42242" y="916960"/>
                    <a:pt x="27619" y="910903"/>
                    <a:pt x="16838" y="900121"/>
                  </a:cubicBezTo>
                  <a:cubicBezTo>
                    <a:pt x="6057" y="889340"/>
                    <a:pt x="0" y="874718"/>
                    <a:pt x="0" y="859471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11D0037-2EC1-77E9-4FDD-35E52DAA9B58}"/>
                </a:ext>
              </a:extLst>
            </p:cNvPr>
            <p:cNvSpPr txBox="1"/>
            <p:nvPr/>
          </p:nvSpPr>
          <p:spPr>
            <a:xfrm>
              <a:off x="0" y="-28575"/>
              <a:ext cx="4761881" cy="94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8EA3774-A08E-A0C8-AAB1-17C91FECEC43}"/>
              </a:ext>
            </a:extLst>
          </p:cNvPr>
          <p:cNvGrpSpPr/>
          <p:nvPr/>
        </p:nvGrpSpPr>
        <p:grpSpPr>
          <a:xfrm>
            <a:off x="16096479" y="4457204"/>
            <a:ext cx="1162821" cy="1162821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8BA3171-7BC8-8482-2151-9C002697480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F3F8D21-36A0-F540-0A20-A1360A7AF020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9297AB36-0645-66B8-2BE8-A8891CB3DF52}"/>
              </a:ext>
            </a:extLst>
          </p:cNvPr>
          <p:cNvGrpSpPr/>
          <p:nvPr/>
        </p:nvGrpSpPr>
        <p:grpSpPr>
          <a:xfrm>
            <a:off x="16096479" y="6705395"/>
            <a:ext cx="1162821" cy="1162821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84BCF7D-5A9E-B83E-4EDB-C7A67DD35FF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FD432AA2-6E45-57D6-FB09-148EB17EAA86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03CEFCBE-E8B3-F12D-551F-40D8D68D9EB3}"/>
              </a:ext>
            </a:extLst>
          </p:cNvPr>
          <p:cNvGrpSpPr/>
          <p:nvPr/>
        </p:nvGrpSpPr>
        <p:grpSpPr>
          <a:xfrm>
            <a:off x="16096479" y="8720059"/>
            <a:ext cx="1162821" cy="1162821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90D5F1FF-59D1-F3DD-BD0F-E5D984A0F62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372E5D71-B6EE-3EBD-BB33-A1B20B62D691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30E185BC-1FB2-038F-BA14-97AB7C8F2F55}"/>
              </a:ext>
            </a:extLst>
          </p:cNvPr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69D8DF62-1015-5EF4-B2D1-38C65460478B}"/>
              </a:ext>
            </a:extLst>
          </p:cNvPr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F1E13515-4DBF-2F0E-E3C1-BFD4E2D95218}"/>
              </a:ext>
            </a:extLst>
          </p:cNvPr>
          <p:cNvSpPr txBox="1"/>
          <p:nvPr/>
        </p:nvSpPr>
        <p:spPr>
          <a:xfrm>
            <a:off x="3149971" y="2012233"/>
            <a:ext cx="12231545" cy="2652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 הָרַבִּי </a:t>
            </a:r>
            <a:r>
              <a:rPr lang="he-IL" sz="6600" b="1" dirty="0" err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מִלְּיוּבַּאוִיטְש</a:t>
            </a: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ׁ מֵבִיא אֶת הַסִּפּוּר </a:t>
            </a:r>
          </a:p>
          <a:p>
            <a:pPr algn="ctr" rtl="1">
              <a:lnSpc>
                <a:spcPts val="6821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עַל קוֹל הַתִּינוֹק הַבּוֹכֶה וְלוֹמֵד מִכָּךְ:</a:t>
            </a:r>
          </a:p>
          <a:p>
            <a:pPr algn="ctr" rtl="1">
              <a:lnSpc>
                <a:spcPts val="6821"/>
              </a:lnSpc>
            </a:pPr>
            <a:endParaRPr lang="he-IL" sz="66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3A8BD334-4BF1-3282-6833-512DF6083E9E}"/>
              </a:ext>
            </a:extLst>
          </p:cNvPr>
          <p:cNvSpPr txBox="1"/>
          <p:nvPr/>
        </p:nvSpPr>
        <p:spPr>
          <a:xfrm>
            <a:off x="16537948" y="4571504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F10858B6-8215-0923-8E27-B1E5E6CFB524}"/>
              </a:ext>
            </a:extLst>
          </p:cNvPr>
          <p:cNvSpPr txBox="1"/>
          <p:nvPr/>
        </p:nvSpPr>
        <p:spPr>
          <a:xfrm>
            <a:off x="16447023" y="681969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F2F2AFAD-E617-6044-EA15-B9E92FC21B0F}"/>
              </a:ext>
            </a:extLst>
          </p:cNvPr>
          <p:cNvSpPr txBox="1"/>
          <p:nvPr/>
        </p:nvSpPr>
        <p:spPr>
          <a:xfrm>
            <a:off x="16439393" y="8834359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68282AE-E92C-4C32-A11E-BF7470C5A8EF}"/>
              </a:ext>
            </a:extLst>
          </p:cNvPr>
          <p:cNvSpPr txBox="1"/>
          <p:nvPr/>
        </p:nvSpPr>
        <p:spPr>
          <a:xfrm>
            <a:off x="411870" y="4385432"/>
            <a:ext cx="15080649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421"/>
              </a:lnSpc>
            </a:pPr>
            <a:r>
              <a:rPr lang="he-IL" sz="61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שֶׁ"תִּינוֹק</a:t>
            </a: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 בּוֹכֶה" יָכוֹל לִהְיוֹת גַּם יְהוּדִי מְבֻגָּר שֶׁבְּרוּחָנִיּוּת הוּא </a:t>
            </a:r>
            <a:r>
              <a:rPr lang="he-IL" sz="6116" dirty="0" err="1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כְּ"תִינוֹק</a:t>
            </a:r>
            <a:r>
              <a:rPr lang="he-IL" sz="61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 בּוֹכֶה", וְצָרִיךְ לַעֲזֹר לוֹ.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CFD03CFB-9749-4D19-45C5-55F56C55A7D3}"/>
              </a:ext>
            </a:extLst>
          </p:cNvPr>
          <p:cNvSpPr txBox="1"/>
          <p:nvPr/>
        </p:nvSpPr>
        <p:spPr>
          <a:xfrm>
            <a:off x="-204941" y="6604096"/>
            <a:ext cx="15697459" cy="2566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שֶׁצָּרִיךְ לָשִׂים לֵב בִּמְיֻחָד לִילָדִים קְטַנִּים וּלְתִינוֹקוֹת.</a:t>
            </a:r>
          </a:p>
          <a:p>
            <a:pPr algn="r" rtl="1">
              <a:lnSpc>
                <a:spcPts val="6526"/>
              </a:lnSpc>
            </a:pPr>
            <a:endParaRPr lang="he-IL" sz="62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8A5C4DF0-112C-1AFE-A421-ECF1FFD30F9A}"/>
              </a:ext>
            </a:extLst>
          </p:cNvPr>
          <p:cNvSpPr txBox="1"/>
          <p:nvPr/>
        </p:nvSpPr>
        <p:spPr>
          <a:xfrm>
            <a:off x="64914" y="8758159"/>
            <a:ext cx="15774561" cy="173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526"/>
              </a:lnSpc>
            </a:pPr>
            <a:r>
              <a:rPr lang="he-IL" sz="62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שֶׁלֹּא צְרִיכִים לִהְיוֹת מִדַּי שְׁקוּעִים בִּדְבָרִים עֲמֻקִּים.</a:t>
            </a:r>
          </a:p>
          <a:p>
            <a:pPr algn="r" rtl="1">
              <a:lnSpc>
                <a:spcPts val="6526"/>
              </a:lnSpc>
            </a:pPr>
            <a:endParaRPr lang="he-IL" sz="62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394914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74652" y="188315"/>
            <a:ext cx="2796921" cy="1709618"/>
          </a:xfrm>
          <a:custGeom>
            <a:avLst/>
            <a:gdLst/>
            <a:ahLst/>
            <a:cxnLst/>
            <a:rect l="l" t="t" r="r" b="b"/>
            <a:pathLst>
              <a:path w="2796921" h="1709618">
                <a:moveTo>
                  <a:pt x="0" y="0"/>
                </a:moveTo>
                <a:lnTo>
                  <a:pt x="2796921" y="0"/>
                </a:lnTo>
                <a:lnTo>
                  <a:pt x="2796921" y="1709618"/>
                </a:lnTo>
                <a:lnTo>
                  <a:pt x="0" y="1709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410605" y="1559396"/>
            <a:ext cx="13466791" cy="1981217"/>
            <a:chOff x="0" y="0"/>
            <a:chExt cx="4761881" cy="70056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761881" cy="700562"/>
            </a:xfrm>
            <a:custGeom>
              <a:avLst/>
              <a:gdLst/>
              <a:ahLst/>
              <a:cxnLst/>
              <a:rect l="l" t="t" r="r" b="b"/>
              <a:pathLst>
                <a:path w="4761881" h="700562">
                  <a:moveTo>
                    <a:pt x="57489" y="0"/>
                  </a:moveTo>
                  <a:lnTo>
                    <a:pt x="4704392" y="0"/>
                  </a:lnTo>
                  <a:cubicBezTo>
                    <a:pt x="4719639" y="0"/>
                    <a:pt x="4734261" y="6057"/>
                    <a:pt x="4745043" y="16838"/>
                  </a:cubicBezTo>
                  <a:cubicBezTo>
                    <a:pt x="4755824" y="27619"/>
                    <a:pt x="4761881" y="42242"/>
                    <a:pt x="4761881" y="57489"/>
                  </a:cubicBezTo>
                  <a:lnTo>
                    <a:pt x="4761881" y="643073"/>
                  </a:lnTo>
                  <a:cubicBezTo>
                    <a:pt x="4761881" y="658320"/>
                    <a:pt x="4755824" y="672943"/>
                    <a:pt x="4745043" y="683724"/>
                  </a:cubicBezTo>
                  <a:cubicBezTo>
                    <a:pt x="4734261" y="694505"/>
                    <a:pt x="4719639" y="700562"/>
                    <a:pt x="4704392" y="700562"/>
                  </a:cubicBezTo>
                  <a:lnTo>
                    <a:pt x="57489" y="700562"/>
                  </a:lnTo>
                  <a:cubicBezTo>
                    <a:pt x="42242" y="700562"/>
                    <a:pt x="27619" y="694505"/>
                    <a:pt x="16838" y="683724"/>
                  </a:cubicBezTo>
                  <a:cubicBezTo>
                    <a:pt x="6057" y="672943"/>
                    <a:pt x="0" y="658320"/>
                    <a:pt x="0" y="643073"/>
                  </a:cubicBezTo>
                  <a:lnTo>
                    <a:pt x="0" y="57489"/>
                  </a:lnTo>
                  <a:cubicBezTo>
                    <a:pt x="0" y="42242"/>
                    <a:pt x="6057" y="27619"/>
                    <a:pt x="16838" y="16838"/>
                  </a:cubicBezTo>
                  <a:cubicBezTo>
                    <a:pt x="27619" y="6057"/>
                    <a:pt x="42242" y="0"/>
                    <a:pt x="57489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761881" cy="7291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57523" y="4388339"/>
            <a:ext cx="1162821" cy="116282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657523" y="6143625"/>
            <a:ext cx="1162821" cy="116282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4657523" y="8498455"/>
            <a:ext cx="1162821" cy="116282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5668521" y="2374035"/>
            <a:ext cx="1388416" cy="1388416"/>
          </a:xfrm>
          <a:custGeom>
            <a:avLst/>
            <a:gdLst/>
            <a:ahLst/>
            <a:cxnLst/>
            <a:rect l="l" t="t" r="r" b="b"/>
            <a:pathLst>
              <a:path w="1388416" h="1388416">
                <a:moveTo>
                  <a:pt x="0" y="0"/>
                </a:moveTo>
                <a:lnTo>
                  <a:pt x="1388416" y="0"/>
                </a:lnTo>
                <a:lnTo>
                  <a:pt x="1388416" y="1388416"/>
                </a:lnTo>
                <a:lnTo>
                  <a:pt x="0" y="13884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16865846" y="216890"/>
            <a:ext cx="1651752" cy="505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691"/>
              </a:lnSpc>
            </a:pPr>
            <a:r>
              <a:rPr lang="he-IL" sz="3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ב”ה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136614" y="1639107"/>
            <a:ext cx="10378282" cy="25814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6639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כְּשֶׁעוֹזְרִים לִיהוּדִי, הַדָּבָר </a:t>
            </a:r>
          </a:p>
          <a:p>
            <a:pPr algn="ctr" rtl="1">
              <a:lnSpc>
                <a:spcPts val="6639"/>
              </a:lnSpc>
            </a:pPr>
            <a:r>
              <a:rPr lang="he-IL" sz="6600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  <a:rtl/>
              </a:rPr>
              <a:t>שֶׁהֲכִי חָשׁוּב לָשִׂים לֵב אֵלָיו הוּא:</a:t>
            </a:r>
          </a:p>
          <a:p>
            <a:pPr algn="ctr" rtl="1">
              <a:lnSpc>
                <a:spcPts val="6639"/>
              </a:lnSpc>
            </a:pPr>
            <a:endParaRPr lang="he-IL" sz="6600" b="1" dirty="0">
              <a:solidFill>
                <a:srgbClr val="000000"/>
              </a:solidFill>
              <a:latin typeface="Sofi FM Heavy"/>
              <a:ea typeface="Sofi FM Heavy"/>
              <a:cs typeface="Sofi FM Heavy"/>
              <a:sym typeface="Sofi FM Heavy"/>
              <a:rtl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5098992" y="4502639"/>
            <a:ext cx="279883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1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008068" y="6257925"/>
            <a:ext cx="46173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2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000438" y="8612755"/>
            <a:ext cx="476992" cy="1027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21"/>
              </a:lnSpc>
            </a:pPr>
            <a:r>
              <a:rPr lang="en-US" sz="7495" b="1" dirty="0">
                <a:solidFill>
                  <a:srgbClr val="000000"/>
                </a:solidFill>
                <a:latin typeface="Sofi FM Heavy"/>
                <a:ea typeface="Sofi FM Heavy"/>
                <a:cs typeface="Sofi FM Heavy"/>
                <a:sym typeface="Sofi FM Heavy"/>
              </a:rPr>
              <a:t>3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07209" y="4324045"/>
            <a:ext cx="12651958" cy="1819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שֶׁמִּי שֶׁעוֹשֶׂה אֶת הַמִּצְוָה לֹא יִתְגָּאֶה.</a:t>
            </a:r>
          </a:p>
          <a:p>
            <a:pPr algn="r" rtl="1">
              <a:lnSpc>
                <a:spcPts val="6841"/>
              </a:lnSpc>
            </a:pPr>
            <a:endParaRPr lang="he-IL" sz="65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774262" y="5961232"/>
            <a:ext cx="12651958" cy="2686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שֶׁמִּי שֶׁעוֹשֶׂה אֶת הַמִּצְוָה, לֹא יַחְשֹׁב עַל הַשָּׂכָר הַמַּגִּיעַ לוֹ.</a:t>
            </a:r>
          </a:p>
          <a:p>
            <a:pPr algn="r" rtl="1">
              <a:lnSpc>
                <a:spcPts val="6841"/>
              </a:lnSpc>
            </a:pPr>
            <a:endParaRPr lang="he-IL" sz="6516">
              <a:solidFill>
                <a:srgbClr val="000000"/>
              </a:solidFill>
              <a:latin typeface="Bu Tactica"/>
              <a:ea typeface="Bu Tactica"/>
              <a:cs typeface="Bu Tactica"/>
              <a:sym typeface="Bu Tactica"/>
              <a:rtl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774262" y="8172755"/>
            <a:ext cx="12651958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841"/>
              </a:lnSpc>
            </a:pPr>
            <a:r>
              <a:rPr lang="he-IL" sz="6516" dirty="0">
                <a:solidFill>
                  <a:srgbClr val="000000"/>
                </a:solidFill>
                <a:latin typeface="Bu Tactica"/>
                <a:ea typeface="Bu Tactica"/>
                <a:cs typeface="Bu Tactica"/>
                <a:sym typeface="Bu Tactica"/>
                <a:rtl/>
              </a:rPr>
              <a:t>שֶׁהַיְּהוּדִי שֶׁעָזְרוּ לוֹ אָכֵן קִבֵּל עֶזְרָה מַמָּשִׁית.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7DDE8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313</Words>
  <Application>Microsoft Office PowerPoint</Application>
  <PresentationFormat>מותאם אישית</PresentationFormat>
  <Paragraphs>67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3" baseType="lpstr">
      <vt:lpstr>Bu Tactica</vt:lpstr>
      <vt:lpstr>Sofi FM Heavy</vt:lpstr>
      <vt:lpstr>Arial</vt:lpstr>
      <vt:lpstr>Calibri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כד טבת צעירים</dc:title>
  <cp:lastModifiedBy>שולמית הכט</cp:lastModifiedBy>
  <cp:revision>4</cp:revision>
  <dcterms:created xsi:type="dcterms:W3CDTF">2006-08-16T00:00:00Z</dcterms:created>
  <dcterms:modified xsi:type="dcterms:W3CDTF">2025-01-22T14:04:46Z</dcterms:modified>
  <dc:identifier>DAGc2hghkyQ</dc:identifier>
</cp:coreProperties>
</file>