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Bu Tactica" panose="020B0604020202020204" charset="-79"/>
      <p:regular r:id="rId18"/>
    </p:embeddedFont>
    <p:embeddedFont>
      <p:font typeface="Sofi FM Heavy" panose="020B0604020202020204" charset="-79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05940" y="1028700"/>
            <a:ext cx="9676120" cy="4000661"/>
            <a:chOff x="0" y="0"/>
            <a:chExt cx="3421493" cy="14146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1493" cy="1414641"/>
            </a:xfrm>
            <a:custGeom>
              <a:avLst/>
              <a:gdLst/>
              <a:ahLst/>
              <a:cxnLst/>
              <a:rect l="l" t="t" r="r" b="b"/>
              <a:pathLst>
                <a:path w="3421493" h="1414641">
                  <a:moveTo>
                    <a:pt x="80011" y="0"/>
                  </a:moveTo>
                  <a:lnTo>
                    <a:pt x="3341482" y="0"/>
                  </a:lnTo>
                  <a:cubicBezTo>
                    <a:pt x="3385671" y="0"/>
                    <a:pt x="3421493" y="35822"/>
                    <a:pt x="3421493" y="80011"/>
                  </a:cubicBezTo>
                  <a:lnTo>
                    <a:pt x="3421493" y="1334630"/>
                  </a:lnTo>
                  <a:cubicBezTo>
                    <a:pt x="3421493" y="1355850"/>
                    <a:pt x="3413063" y="1376201"/>
                    <a:pt x="3398058" y="1391206"/>
                  </a:cubicBezTo>
                  <a:cubicBezTo>
                    <a:pt x="3383053" y="1406211"/>
                    <a:pt x="3362702" y="1414641"/>
                    <a:pt x="3341482" y="1414641"/>
                  </a:cubicBezTo>
                  <a:lnTo>
                    <a:pt x="80011" y="1414641"/>
                  </a:lnTo>
                  <a:cubicBezTo>
                    <a:pt x="35822" y="1414641"/>
                    <a:pt x="0" y="1378819"/>
                    <a:pt x="0" y="1334630"/>
                  </a:cubicBezTo>
                  <a:lnTo>
                    <a:pt x="0" y="80011"/>
                  </a:lnTo>
                  <a:cubicBezTo>
                    <a:pt x="0" y="35822"/>
                    <a:pt x="35822" y="0"/>
                    <a:pt x="8001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421493" cy="144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099669" y="1516066"/>
            <a:ext cx="8088662" cy="308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1935"/>
              </a:lnSpc>
            </a:pPr>
            <a:r>
              <a:rPr lang="he-IL" sz="9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אהבת ישראל</a:t>
            </a:r>
          </a:p>
          <a:p>
            <a:pPr algn="ctr" rtl="1">
              <a:lnSpc>
                <a:spcPts val="11935"/>
              </a:lnSpc>
            </a:pPr>
            <a:r>
              <a:rPr lang="he-IL" sz="9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ללא הפסקה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6542" y="7954196"/>
            <a:ext cx="1809703" cy="90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חידון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5940" y="5337604"/>
            <a:ext cx="9576552" cy="141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71"/>
              </a:lnSpc>
            </a:pPr>
            <a:r>
              <a:rPr lang="he-IL" sz="5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לוֹמְדִים וּמִתְנַהֲגִים בְּאַהֲבַת יִשְׂרָאֵל</a:t>
            </a:r>
          </a:p>
          <a:p>
            <a:pPr algn="ctr" rtl="1">
              <a:lnSpc>
                <a:spcPts val="5371"/>
              </a:lnSpc>
            </a:pPr>
            <a:r>
              <a:rPr lang="he-IL" sz="5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בַּדֶּרֶךְ שֶׁלִּמֵּד אוֹתָנוּ הָאַדְמוֹ"ר הַזָּקֵן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93240" y="102437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8126622" y="7830371"/>
            <a:ext cx="2256886" cy="3810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8126622" y="8991153"/>
            <a:ext cx="2256886" cy="3810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774652" y="3407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790700"/>
            <a:ext cx="13466791" cy="1447961"/>
            <a:chOff x="0" y="0"/>
            <a:chExt cx="4761881" cy="512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512001"/>
            </a:xfrm>
            <a:custGeom>
              <a:avLst/>
              <a:gdLst/>
              <a:ahLst/>
              <a:cxnLst/>
              <a:rect l="l" t="t" r="r" b="b"/>
              <a:pathLst>
                <a:path w="4761881" h="512001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454512"/>
                  </a:lnTo>
                  <a:cubicBezTo>
                    <a:pt x="4761881" y="469760"/>
                    <a:pt x="4755824" y="484382"/>
                    <a:pt x="4745043" y="495163"/>
                  </a:cubicBezTo>
                  <a:cubicBezTo>
                    <a:pt x="4734261" y="505945"/>
                    <a:pt x="4719639" y="512001"/>
                    <a:pt x="4704392" y="512001"/>
                  </a:cubicBezTo>
                  <a:lnTo>
                    <a:pt x="57489" y="512001"/>
                  </a:lnTo>
                  <a:cubicBezTo>
                    <a:pt x="42242" y="512001"/>
                    <a:pt x="27619" y="505945"/>
                    <a:pt x="16838" y="495163"/>
                  </a:cubicBezTo>
                  <a:cubicBezTo>
                    <a:pt x="6057" y="484382"/>
                    <a:pt x="0" y="469760"/>
                    <a:pt x="0" y="454512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540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3831755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59912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54257" y="2040808"/>
            <a:ext cx="12281873" cy="17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מִפִּתְגַּם אַדְמוֹ"ר הַזָּקֵן אֲנַחְנוּ לוֹמְדִים:</a:t>
            </a:r>
          </a:p>
          <a:p>
            <a:pPr algn="ctr" rtl="1">
              <a:lnSpc>
                <a:spcPts val="6821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3946055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1055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3869855"/>
            <a:ext cx="14033863" cy="256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526"/>
              </a:lnSpc>
            </a:pPr>
            <a:r>
              <a:rPr lang="he-IL" sz="62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שֶׁרַק הַנְּשָׁמָה הָאֱלֹקִית יְקָרָה אֵצֶל הַקָּדוֹשׁ בָּרוּךְ הוּא, וְלַגּוּף שֶׁל יְהוּדִי אֵין חֲשִׁיבוּת</a:t>
            </a:r>
          </a:p>
          <a:p>
            <a:pPr algn="ctr" rtl="1">
              <a:lnSpc>
                <a:spcPts val="6526"/>
              </a:lnSpc>
            </a:pPr>
            <a:endParaRPr lang="he-IL" sz="62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10605" y="6115050"/>
            <a:ext cx="1265195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שֶׁגַּם הַגּוּף שֶׁל יְהוּדִי יָקָר אֵצֶל הַקָּדוֹשׁ בָּרוּךְ הוּא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172755"/>
            <a:ext cx="14033863" cy="268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שֶׁיֵּשׁ יְהוּדִים מְסֻיָּמִים שֶׁהַגּוּף שֶׁלָּהֶם יָקָר אֵצֶל הַשֵּׁם יִתְבָּרֵךְ</a:t>
            </a:r>
          </a:p>
          <a:p>
            <a:pPr algn="ct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2593199"/>
            <a:chOff x="0" y="0"/>
            <a:chExt cx="4761881" cy="916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93091" y="2012233"/>
            <a:ext cx="11945843" cy="265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חָשׁוּב לוֹמַר "הֲרֵינִי מְקַבֵּל עָלַי </a:t>
            </a:r>
          </a:p>
          <a:p>
            <a:pPr algn="ctr" rtl="1">
              <a:lnSpc>
                <a:spcPts val="6821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מִצְוַת עֲשֵׂה שֶׁל וְאָהַבְתָּ לְרֵעֲךָ כָּמוֹךָ":</a:t>
            </a:r>
          </a:p>
          <a:p>
            <a:pPr algn="ctr" rtl="1">
              <a:lnSpc>
                <a:spcPts val="6821"/>
              </a:lnSpc>
            </a:pPr>
            <a:endParaRPr lang="he-IL" sz="60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1605" y="4577268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בַּבֹּקֶר, מִיָּד כְּשֶׁקָּמִים.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1605" y="6257140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בָּעֶרֶב, אַחֲרֵי תְּפִלַּת עַרְבִית.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1605" y="8172755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בַּבֹּקֶר, לִפְנֵי </a:t>
            </a:r>
            <a:r>
              <a:rPr lang="he-IL" sz="65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תְּחִלַּת</a:t>
            </a: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תְּפִלַּת שַׁחֲרִית.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43305" y="2012233"/>
            <a:ext cx="12845416" cy="17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מִצְוַת אַהֲבַת יִשְׂרָאֵל הִיא שַׁעַר מַתְאִים:</a:t>
            </a:r>
          </a:p>
          <a:p>
            <a:pPr algn="ctr" rtl="1">
              <a:lnSpc>
                <a:spcPts val="6821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1605" y="4577268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לְהַכְנִיס דַּרְכָּהּ אֶת כָּל הַמִּצְווֹת.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1605" y="6206348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לְהַכְנִיס דַּרְכָּהּ אֶת כָּל הַיְּהוּדִים.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1605" y="8172755"/>
            <a:ext cx="1265195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לְהַכְנִיס דַּרְכָּהּ אֶת הַתְּפִלָּה לְהַשֵּׁם.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92303" y="1861356"/>
            <a:ext cx="12286573" cy="233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53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כַּאֲשֶׁר אַדְמוֹ"ר הָאֶמְצָעִי הָיָה שָׁקוּעַ </a:t>
            </a:r>
            <a:r>
              <a:rPr lang="he-IL" sz="6000" b="1" dirty="0" err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בְּלִמּוּדו</a:t>
            </a: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ֹ</a:t>
            </a:r>
          </a:p>
          <a:p>
            <a:pPr algn="ctr" rtl="1">
              <a:lnSpc>
                <a:spcPts val="5853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וּבְנוֹ הַתִּינוֹק נָפַל מֵהָעֲרִיסָה וּבָכָה:</a:t>
            </a:r>
          </a:p>
          <a:p>
            <a:pPr algn="ctr" rtl="1">
              <a:lnSpc>
                <a:spcPts val="5853"/>
              </a:lnSpc>
            </a:pPr>
            <a:endParaRPr lang="he-IL" sz="60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84310" y="4348668"/>
            <a:ext cx="12651958" cy="181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הוּא שָׁמַע מִיָּד אֶת קוֹל הַבֶּכִי וֶהֱרִימוֹ.</a:t>
            </a:r>
          </a:p>
          <a:p>
            <a:pPr algn="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25662" y="5885093"/>
            <a:ext cx="12651958" cy="181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אָבִיו הָאַדְמוֹ"ר הַזָּקֵן שָׁמַע אֶת הַבֶּכִי מֵהַקּוֹמָה הָעֶלְיוֹנָה וּבָא לְהָרִימוֹ.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25662" y="8086797"/>
            <a:ext cx="12651958" cy="181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הָאֵם הִגִּיעָה לְהָרִים אֶת הַתִּינוֹק.</a:t>
            </a:r>
          </a:p>
          <a:p>
            <a:pPr algn="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DDE8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803795"/>
            <a:chOff x="0" y="0"/>
            <a:chExt cx="4761881" cy="916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096479" y="4457204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96479" y="670539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96479" y="8720059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49971" y="2012233"/>
            <a:ext cx="12231545" cy="90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 הָאַדְמוֹ"ר הַזָּקֵן אָמַר לִבְנוֹ: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37948" y="4571504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47023" y="681969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439393" y="8834359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870" y="4385432"/>
            <a:ext cx="1508064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21"/>
              </a:lnSpc>
            </a:pP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שֶׁטּוֹב מְאוֹד לִהְיוֹת שָׁקוּעַ כָּל כָּךְ בַּלִּמּוּד, עַד</a:t>
            </a:r>
          </a:p>
          <a:p>
            <a:pPr algn="r" rtl="1">
              <a:lnSpc>
                <a:spcPts val="6421"/>
              </a:lnSpc>
            </a:pP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שֶׁלֹּא שׁוֹמְעִים </a:t>
            </a:r>
            <a:r>
              <a:rPr lang="he-IL" sz="61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אֲפִלּו</a:t>
            </a: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ּ בֶּכִי שֶׁל תִּינוֹק.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19400" y="6585046"/>
            <a:ext cx="12686974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שֶׁצָּרִיךְ לָשִׂים לֵב </a:t>
            </a:r>
            <a:r>
              <a:rPr lang="he-IL" sz="62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בִּמְיֻחָד</a:t>
            </a: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לִילָדִים קְטַנִּים וּלְתִינוֹקוֹת.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914" y="8758159"/>
            <a:ext cx="15774561" cy="173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שֶׁלֹּא צְרִיכִים לִהְיוֹת מִדַּי שְׁקוּעִים בִּדְבָרִים עֲמֻקִּים.</a:t>
            </a:r>
          </a:p>
          <a:p>
            <a:pPr algn="r" rtl="1">
              <a:lnSpc>
                <a:spcPts val="6526"/>
              </a:lnSpc>
            </a:pPr>
            <a:endParaRPr lang="he-IL" sz="62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AC46-0F62-806C-CEBE-42541F9E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5F6C43-6313-91FB-189E-7D89AF4C5FB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EEE3B66-7B8D-3CC4-16F4-5B6A497699E2}"/>
              </a:ext>
            </a:extLst>
          </p:cNvPr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8F4AB-767D-87CE-5C25-BABE230855A7}"/>
              </a:ext>
            </a:extLst>
          </p:cNvPr>
          <p:cNvGrpSpPr/>
          <p:nvPr/>
        </p:nvGrpSpPr>
        <p:grpSpPr>
          <a:xfrm>
            <a:off x="2410605" y="1559396"/>
            <a:ext cx="13466791" cy="2593199"/>
            <a:chOff x="0" y="0"/>
            <a:chExt cx="4761881" cy="9169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C75D3D7-80C7-F292-CA2F-3A236E9B124F}"/>
                </a:ext>
              </a:extLst>
            </p:cNvPr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11D0037-2EC1-77E9-4FDD-35E52DAA9B58}"/>
                </a:ext>
              </a:extLst>
            </p:cNvPr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8EA3774-A08E-A0C8-AAB1-17C91FECEC43}"/>
              </a:ext>
            </a:extLst>
          </p:cNvPr>
          <p:cNvGrpSpPr/>
          <p:nvPr/>
        </p:nvGrpSpPr>
        <p:grpSpPr>
          <a:xfrm>
            <a:off x="16096479" y="4457204"/>
            <a:ext cx="1162821" cy="1162821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8BA3171-7BC8-8482-2151-9C00269748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F3F8D21-36A0-F540-0A20-A1360A7AF02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297AB36-0645-66B8-2BE8-A8891CB3DF52}"/>
              </a:ext>
            </a:extLst>
          </p:cNvPr>
          <p:cNvGrpSpPr/>
          <p:nvPr/>
        </p:nvGrpSpPr>
        <p:grpSpPr>
          <a:xfrm>
            <a:off x="16096479" y="6705395"/>
            <a:ext cx="1162821" cy="1162821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84BCF7D-5A9E-B83E-4EDB-C7A67DD35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D432AA2-6E45-57D6-FB09-148EB17EAA8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3CEFCBE-E8B3-F12D-551F-40D8D68D9EB3}"/>
              </a:ext>
            </a:extLst>
          </p:cNvPr>
          <p:cNvGrpSpPr/>
          <p:nvPr/>
        </p:nvGrpSpPr>
        <p:grpSpPr>
          <a:xfrm>
            <a:off x="16096479" y="8720059"/>
            <a:ext cx="1162821" cy="1162821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0D5F1FF-59D1-F3DD-BD0F-E5D984A0F6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372E5D71-B6EE-3EBD-BB33-A1B20B62D69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30E185BC-1FB2-038F-BA14-97AB7C8F2F55}"/>
              </a:ext>
            </a:extLst>
          </p:cNvPr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9D8DF62-1015-5EF4-B2D1-38C65460478B}"/>
              </a:ext>
            </a:extLst>
          </p:cNvPr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1E13515-4DBF-2F0E-E3C1-BFD4E2D95218}"/>
              </a:ext>
            </a:extLst>
          </p:cNvPr>
          <p:cNvSpPr txBox="1"/>
          <p:nvPr/>
        </p:nvSpPr>
        <p:spPr>
          <a:xfrm>
            <a:off x="3149971" y="2012233"/>
            <a:ext cx="12231545" cy="265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 הָרַבִּי </a:t>
            </a:r>
            <a:r>
              <a:rPr lang="he-IL" sz="6600" b="1" dirty="0" err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מִלְּיוּבַּאוִיטְש</a:t>
            </a: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ׁ מֵבִיא אֶת הַסִּפּוּר </a:t>
            </a:r>
          </a:p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עַל קוֹל הַתִּינוֹק הַבּוֹכֶה וְלוֹמֵד מִכָּךְ:</a:t>
            </a:r>
          </a:p>
          <a:p>
            <a:pPr algn="ctr" rtl="1">
              <a:lnSpc>
                <a:spcPts val="6821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A8BD334-4BF1-3282-6833-512DF6083E9E}"/>
              </a:ext>
            </a:extLst>
          </p:cNvPr>
          <p:cNvSpPr txBox="1"/>
          <p:nvPr/>
        </p:nvSpPr>
        <p:spPr>
          <a:xfrm>
            <a:off x="16537948" y="4571504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10858B6-8215-0923-8E27-B1E5E6CFB524}"/>
              </a:ext>
            </a:extLst>
          </p:cNvPr>
          <p:cNvSpPr txBox="1"/>
          <p:nvPr/>
        </p:nvSpPr>
        <p:spPr>
          <a:xfrm>
            <a:off x="16447023" y="681969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F2F2AFAD-E617-6044-EA15-B9E92FC21B0F}"/>
              </a:ext>
            </a:extLst>
          </p:cNvPr>
          <p:cNvSpPr txBox="1"/>
          <p:nvPr/>
        </p:nvSpPr>
        <p:spPr>
          <a:xfrm>
            <a:off x="16439393" y="8834359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68282AE-E92C-4C32-A11E-BF7470C5A8EF}"/>
              </a:ext>
            </a:extLst>
          </p:cNvPr>
          <p:cNvSpPr txBox="1"/>
          <p:nvPr/>
        </p:nvSpPr>
        <p:spPr>
          <a:xfrm>
            <a:off x="411870" y="4385432"/>
            <a:ext cx="1508064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21"/>
              </a:lnSpc>
            </a:pPr>
            <a:r>
              <a:rPr lang="he-IL" sz="61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שֶׁ"תִּינוֹק</a:t>
            </a: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בּוֹכֶה" יָכוֹל לִהְיוֹת גַּם יְהוּדִי מְבֻגָּר שֶׁבְּרוּחָנִיּוּת הוּא </a:t>
            </a:r>
            <a:r>
              <a:rPr lang="he-IL" sz="61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כְּ"תִינוֹק</a:t>
            </a: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בּוֹכֶה", וְצָרִיךְ לַעֲזֹר לוֹ.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CFD03CFB-9749-4D19-45C5-55F56C55A7D3}"/>
              </a:ext>
            </a:extLst>
          </p:cNvPr>
          <p:cNvSpPr txBox="1"/>
          <p:nvPr/>
        </p:nvSpPr>
        <p:spPr>
          <a:xfrm>
            <a:off x="-204941" y="6604096"/>
            <a:ext cx="15697459" cy="256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שֶׁצָּרִיךְ לָשִׂים לֵב בִּמְיֻחָד לִילָדִים קְטַנִּים וּלְתִינוֹקוֹת.</a:t>
            </a:r>
          </a:p>
          <a:p>
            <a:pPr algn="r" rtl="1">
              <a:lnSpc>
                <a:spcPts val="6526"/>
              </a:lnSpc>
            </a:pPr>
            <a:endParaRPr lang="he-IL" sz="62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A5C4DF0-112C-1AFE-A421-ECF1FFD30F9A}"/>
              </a:ext>
            </a:extLst>
          </p:cNvPr>
          <p:cNvSpPr txBox="1"/>
          <p:nvPr/>
        </p:nvSpPr>
        <p:spPr>
          <a:xfrm>
            <a:off x="64914" y="8758159"/>
            <a:ext cx="15774561" cy="173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שֶׁלֹּא צְרִיכִים לִהְיוֹת מִדַּי שְׁקוּעִים בִּדְבָרִים עֲמֻקִּים.</a:t>
            </a:r>
          </a:p>
          <a:p>
            <a:pPr algn="r" rtl="1">
              <a:lnSpc>
                <a:spcPts val="6526"/>
              </a:lnSpc>
            </a:pPr>
            <a:endParaRPr lang="he-IL" sz="62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8377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498455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36614" y="1639107"/>
            <a:ext cx="10378282" cy="258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639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כְּשֶׁעוֹזְרִים לִיהוּדִי, הַדָּבָר </a:t>
            </a:r>
          </a:p>
          <a:p>
            <a:pPr algn="ctr" rtl="1">
              <a:lnSpc>
                <a:spcPts val="6639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שֶׁהֲכִי חָשׁוּב לָשִׂים לֵב אֵלָיו הוּא:</a:t>
            </a:r>
          </a:p>
          <a:p>
            <a:pPr algn="ctr" rtl="1">
              <a:lnSpc>
                <a:spcPts val="6639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612755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7209" y="4324045"/>
            <a:ext cx="12651958" cy="181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שֶׁמִּי שֶׁעוֹשֶׂה אֶת הַמִּצְוָה לֹא יִתְגָּאֶה.</a:t>
            </a:r>
          </a:p>
          <a:p>
            <a:pPr algn="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774262" y="5961232"/>
            <a:ext cx="12651958" cy="268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שֶׁמִּי שֶׁעוֹשֶׂה אֶת הַמִּצְוָה, לֹא יַחְשֹׁב עַל הַשָּׂכָר הַמַּגִּיעַ לוֹ.</a:t>
            </a:r>
          </a:p>
          <a:p>
            <a:pPr algn="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74262" y="8172755"/>
            <a:ext cx="1265195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שֶׁהַיְּהוּדִי שֶׁעָזְרוּ לוֹ אָכֵן קִבֵּל עֶזְרָה מַמָּשִׁית.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DDE8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790700"/>
            <a:ext cx="13466791" cy="1447961"/>
            <a:chOff x="0" y="0"/>
            <a:chExt cx="4761881" cy="512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512001"/>
            </a:xfrm>
            <a:custGeom>
              <a:avLst/>
              <a:gdLst/>
              <a:ahLst/>
              <a:cxnLst/>
              <a:rect l="l" t="t" r="r" b="b"/>
              <a:pathLst>
                <a:path w="4761881" h="512001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454512"/>
                  </a:lnTo>
                  <a:cubicBezTo>
                    <a:pt x="4761881" y="469760"/>
                    <a:pt x="4755824" y="484382"/>
                    <a:pt x="4745043" y="495163"/>
                  </a:cubicBezTo>
                  <a:cubicBezTo>
                    <a:pt x="4734261" y="505945"/>
                    <a:pt x="4719639" y="512001"/>
                    <a:pt x="4704392" y="512001"/>
                  </a:cubicBezTo>
                  <a:lnTo>
                    <a:pt x="57489" y="512001"/>
                  </a:lnTo>
                  <a:cubicBezTo>
                    <a:pt x="42242" y="512001"/>
                    <a:pt x="27619" y="505945"/>
                    <a:pt x="16838" y="495163"/>
                  </a:cubicBezTo>
                  <a:cubicBezTo>
                    <a:pt x="6057" y="484382"/>
                    <a:pt x="0" y="469760"/>
                    <a:pt x="0" y="454512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540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3831755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59912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67613" y="2038315"/>
            <a:ext cx="12925526" cy="1779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 וְאָהַבְתָּ לְרֵעֲךָ כָּמוֹךָ, הוּא פֵּרוּשׁ וּבֵאוּר עַל:</a:t>
            </a:r>
          </a:p>
          <a:p>
            <a:pPr algn="ctr" rtl="1">
              <a:lnSpc>
                <a:spcPts val="6821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3946055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1055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87315" y="3996384"/>
            <a:ext cx="7492397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מוֹדֶה אֲנִי לְפָנֶיךָ.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11616" y="6084569"/>
            <a:ext cx="10795363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וְאָהַבְתָּ אֶת הַשֵּׁם </a:t>
            </a:r>
            <a:r>
              <a:rPr lang="he-IL" sz="62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אֱלֹקֶיך</a:t>
            </a: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ָ.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00246" y="8194090"/>
            <a:ext cx="1041436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פָּתֹחַ תִּפְתַּח יָדְךָ אֶל הֶעָנִי.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2593199"/>
            <a:chOff x="0" y="0"/>
            <a:chExt cx="4761881" cy="916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41426" y="2451019"/>
            <a:ext cx="11945843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 מִי שֶׁאוֹהֵב יְהוּדִי, אוֹהֵב גַּם אֶת הַשֵּׁם: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1605" y="4577268"/>
            <a:ext cx="1265195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כִּי שְׁנֵיהֶם קְדוֹשִׁים.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1605" y="6257140"/>
            <a:ext cx="1265195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כִּי כָּךְ הַשֵּׁם </a:t>
            </a:r>
            <a:r>
              <a:rPr lang="he-IL" sz="65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צִוָּה</a:t>
            </a: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1605" y="8172755"/>
            <a:ext cx="1265195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כִּי הוּא אוֹהֵב אֶת פְּנִימִיּוּת הַיְּהוּדִי, וְזֶהוּ חֵלֶק מֵהַשֵּׁם.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43305" y="2012233"/>
            <a:ext cx="12845416" cy="17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הָאַדְמוֹ"ר הַזָּקֵן מַמְשִׁיל אֶת עַם יִשְׂרָאֵל:</a:t>
            </a:r>
          </a:p>
          <a:p>
            <a:pPr algn="ctr" rtl="1">
              <a:lnSpc>
                <a:spcPts val="6821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1605" y="4577268"/>
            <a:ext cx="1265195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לְגוּף שָׁלֵם עִם אֵיבָרִים רַבִּים.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1605" y="6206348"/>
            <a:ext cx="1265195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לְעֵץ אֶחָד עִם שָׁרָשִׁים, וְעָלִים.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1605" y="8172755"/>
            <a:ext cx="1265195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לְאוֹתִיּוֹת, שֶׁיַּחַד יוֹצְרוֹת מִלִּים.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DDE8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3924300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210300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476479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92303" y="1861356"/>
            <a:ext cx="12286573" cy="1554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53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עַם יִשְׂרָאֵל הֵם כְּגוּף אֶחָד, </a:t>
            </a:r>
          </a:p>
          <a:p>
            <a:pPr algn="ctr" rtl="1">
              <a:lnSpc>
                <a:spcPts val="5853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וּמִזֶּה אֲנַחְנוּ לוֹמְדִים: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098992" y="4038600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324600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590779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" y="3975199"/>
            <a:ext cx="14336268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5400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שֶׁכָּל אֶחָד מֵאִתָּנוּ צָרִיךְ לִחְיוֹת לְעַצְמוֹ, כְּדֵי שֶׁיּוּכַל לְתַקֵּן אֶת הַחֵלֶק שֶׁלּוֹ הֲכִי טוֹב.  </a:t>
            </a:r>
          </a:p>
          <a:p>
            <a:pPr algn="r" rtl="1">
              <a:lnSpc>
                <a:spcPts val="6841"/>
              </a:lnSpc>
            </a:pPr>
            <a:endParaRPr lang="he-IL" sz="5400" dirty="0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63201" y="6222847"/>
            <a:ext cx="14131122" cy="1666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5400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שֶׁכָּל אֶחָד מֵאִתָּנוּ יָכוֹל לְהָעִיר לִיהוּדִי אַחֵר, כִּי לַשֵּׁנִי חָסֵר מַשֶּׁהוּ – שֶׁיֵּשׁ לָנוּ עַצְמֵנוּ.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732" y="8319663"/>
            <a:ext cx="14336268" cy="1666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5400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שֶׁכָּל אֶחָד מֵאִתָּנוּ צָרִיךְ לִהְיוֹת "שְׁפַל רוּחַ" בִּפְנֵי יְהוּדִי אַחֵר, כִּי הַשֵּׁנִי מַשְׁלִים אוֹתָנוּ, בְּמָה שֶׁחָסֵר לָנוּ.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803795"/>
            <a:chOff x="0" y="0"/>
            <a:chExt cx="4761881" cy="916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096479" y="4457204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96479" y="670539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96479" y="8720059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49971" y="2012233"/>
            <a:ext cx="12231545" cy="90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בְּלֵב כָּל יְהוּדִי: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37948" y="4571504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47023" y="681969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439393" y="8834359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870" y="4385432"/>
            <a:ext cx="1508064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21"/>
              </a:lnSpc>
            </a:pP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חֲקוּקָה אַהֲבַת הַשֵּׁם.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53400" y="6604096"/>
            <a:ext cx="7339118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חֲקוּקָה אַהֲבַת יִשְׂרָאֵל.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914" y="8758159"/>
            <a:ext cx="15774561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חֲקוּקוֹת שְׁתֵּי אֲהָבוֹת, אַהֲבַת יִשְׂרָאֵל וְאַהֲבַת הַשֵּׁם.</a:t>
            </a:r>
          </a:p>
          <a:p>
            <a:pPr algn="r" rtl="1">
              <a:lnSpc>
                <a:spcPts val="6526"/>
              </a:lnSpc>
            </a:pPr>
            <a:endParaRPr lang="he-IL" sz="6216" dirty="0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AC46-0F62-806C-CEBE-42541F9E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5F6C43-6313-91FB-189E-7D89AF4C5FB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EEE3B66-7B8D-3CC4-16F4-5B6A497699E2}"/>
              </a:ext>
            </a:extLst>
          </p:cNvPr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8F4AB-767D-87CE-5C25-BABE230855A7}"/>
              </a:ext>
            </a:extLst>
          </p:cNvPr>
          <p:cNvGrpSpPr/>
          <p:nvPr/>
        </p:nvGrpSpPr>
        <p:grpSpPr>
          <a:xfrm>
            <a:off x="2410605" y="1559396"/>
            <a:ext cx="13466791" cy="2593199"/>
            <a:chOff x="0" y="0"/>
            <a:chExt cx="4761881" cy="9169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C75D3D7-80C7-F292-CA2F-3A236E9B124F}"/>
                </a:ext>
              </a:extLst>
            </p:cNvPr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11D0037-2EC1-77E9-4FDD-35E52DAA9B58}"/>
                </a:ext>
              </a:extLst>
            </p:cNvPr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8EA3774-A08E-A0C8-AAB1-17C91FECEC43}"/>
              </a:ext>
            </a:extLst>
          </p:cNvPr>
          <p:cNvGrpSpPr/>
          <p:nvPr/>
        </p:nvGrpSpPr>
        <p:grpSpPr>
          <a:xfrm>
            <a:off x="16096479" y="4457204"/>
            <a:ext cx="1162821" cy="1162821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8BA3171-7BC8-8482-2151-9C00269748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F3F8D21-36A0-F540-0A20-A1360A7AF02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297AB36-0645-66B8-2BE8-A8891CB3DF52}"/>
              </a:ext>
            </a:extLst>
          </p:cNvPr>
          <p:cNvGrpSpPr/>
          <p:nvPr/>
        </p:nvGrpSpPr>
        <p:grpSpPr>
          <a:xfrm>
            <a:off x="16096479" y="6705395"/>
            <a:ext cx="1162821" cy="1162821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84BCF7D-5A9E-B83E-4EDB-C7A67DD35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D432AA2-6E45-57D6-FB09-148EB17EAA8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3CEFCBE-E8B3-F12D-551F-40D8D68D9EB3}"/>
              </a:ext>
            </a:extLst>
          </p:cNvPr>
          <p:cNvGrpSpPr/>
          <p:nvPr/>
        </p:nvGrpSpPr>
        <p:grpSpPr>
          <a:xfrm>
            <a:off x="16096479" y="8720059"/>
            <a:ext cx="1162821" cy="1162821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0D5F1FF-59D1-F3DD-BD0F-E5D984A0F6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372E5D71-B6EE-3EBD-BB33-A1B20B62D69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30E185BC-1FB2-038F-BA14-97AB7C8F2F55}"/>
              </a:ext>
            </a:extLst>
          </p:cNvPr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9D8DF62-1015-5EF4-B2D1-38C65460478B}"/>
              </a:ext>
            </a:extLst>
          </p:cNvPr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1E13515-4DBF-2F0E-E3C1-BFD4E2D95218}"/>
              </a:ext>
            </a:extLst>
          </p:cNvPr>
          <p:cNvSpPr txBox="1"/>
          <p:nvPr/>
        </p:nvSpPr>
        <p:spPr>
          <a:xfrm>
            <a:off x="3149971" y="2012233"/>
            <a:ext cx="12231545" cy="17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אֵצֶל חֲסִידֵי הַדּוֹרוֹת הָרִאשׁוֹנִים, </a:t>
            </a:r>
          </a:p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אַהֲבַת הַחֲסִידִים </a:t>
            </a:r>
            <a:r>
              <a:rPr lang="he-IL" sz="6600" b="1" dirty="0" err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הָיְתָה</a:t>
            </a: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: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A8BD334-4BF1-3282-6833-512DF6083E9E}"/>
              </a:ext>
            </a:extLst>
          </p:cNvPr>
          <p:cNvSpPr txBox="1"/>
          <p:nvPr/>
        </p:nvSpPr>
        <p:spPr>
          <a:xfrm>
            <a:off x="16537948" y="4571504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10858B6-8215-0923-8E27-B1E5E6CFB524}"/>
              </a:ext>
            </a:extLst>
          </p:cNvPr>
          <p:cNvSpPr txBox="1"/>
          <p:nvPr/>
        </p:nvSpPr>
        <p:spPr>
          <a:xfrm>
            <a:off x="16447023" y="681969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F2F2AFAD-E617-6044-EA15-B9E92FC21B0F}"/>
              </a:ext>
            </a:extLst>
          </p:cNvPr>
          <p:cNvSpPr txBox="1"/>
          <p:nvPr/>
        </p:nvSpPr>
        <p:spPr>
          <a:xfrm>
            <a:off x="16439393" y="8834359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68282AE-E92C-4C32-A11E-BF7470C5A8EF}"/>
              </a:ext>
            </a:extLst>
          </p:cNvPr>
          <p:cNvSpPr txBox="1"/>
          <p:nvPr/>
        </p:nvSpPr>
        <p:spPr>
          <a:xfrm>
            <a:off x="7162800" y="4730723"/>
            <a:ext cx="832971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421"/>
              </a:lnSpc>
            </a:pP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יוֹתֵר מֵאַהֲבַת אַחִים.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CFD03CFB-9749-4D19-45C5-55F56C55A7D3}"/>
              </a:ext>
            </a:extLst>
          </p:cNvPr>
          <p:cNvSpPr txBox="1"/>
          <p:nvPr/>
        </p:nvSpPr>
        <p:spPr>
          <a:xfrm>
            <a:off x="-31283" y="6734567"/>
            <a:ext cx="15697459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בְּדִיּוּק כְּמוֹ אַהֲבַת אַחִים.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A5C4DF0-112C-1AFE-A421-ECF1FFD30F9A}"/>
              </a:ext>
            </a:extLst>
          </p:cNvPr>
          <p:cNvSpPr txBox="1"/>
          <p:nvPr/>
        </p:nvSpPr>
        <p:spPr>
          <a:xfrm>
            <a:off x="64914" y="8758159"/>
            <a:ext cx="15774561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כִּמְעַט כְּמוֹ אַהֲבַת אַחִים.</a:t>
            </a:r>
          </a:p>
          <a:p>
            <a:pPr algn="r" rtl="1">
              <a:lnSpc>
                <a:spcPts val="6526"/>
              </a:lnSpc>
            </a:pPr>
            <a:endParaRPr lang="he-IL" sz="6216" dirty="0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9491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3988594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01371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525733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36614" y="1639107"/>
            <a:ext cx="10378282" cy="173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639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אַהֲבַת יִשְׂרָאֵל שֶׁהַבַּעַל שֵׁם טוֹב רָצָה, הִיא: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098992" y="4102894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12801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640033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400" y="3924300"/>
            <a:ext cx="14106767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שֶׁתִּהְיֶה מְסִירוּת נֶפֶשׁ עֲבוּר יְהוּדִים. </a:t>
            </a:r>
          </a:p>
          <a:p>
            <a:pPr algn="r" rtl="1">
              <a:lnSpc>
                <a:spcPts val="6841"/>
              </a:lnSpc>
            </a:pPr>
            <a:r>
              <a:rPr lang="he-IL" sz="65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בִּמְיֻחָד</a:t>
            </a: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עֲבוּר יְהוּדִים שֶׁלֹּא מַכִּירִים!</a:t>
            </a:r>
          </a:p>
          <a:p>
            <a:pPr algn="r" rtl="1">
              <a:lnSpc>
                <a:spcPts val="6841"/>
              </a:lnSpc>
            </a:pPr>
            <a:endParaRPr lang="he-IL" sz="6516" dirty="0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67656" y="6142633"/>
            <a:ext cx="11958564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שֶׁתִּהְיֶה מְסִירוּת נֶפֶשׁ עֲבוּר כָּל יְהוּדִי שֶׁמַּכִּירִים!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74262" y="8200033"/>
            <a:ext cx="1265195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שֶׁתִּהְיֶה מְסִירוּת נֶפֶשׁ עֲבוּר יְהוּדִי אַחֵר, </a:t>
            </a:r>
          </a:p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גַּם עֲבוּר יְהוּדִי שֶׁלֹּא מַכִּירִים.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DDE8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89FB5-45C0-11AD-099F-A1131609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1B635E-9823-D29A-1ED6-9BC81DA3C3E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2AF87AF-0C49-8B38-DA23-CE9B531BBE26}"/>
              </a:ext>
            </a:extLst>
          </p:cNvPr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5DB32F8-5BF3-D5A2-A8A8-156D44307ADF}"/>
              </a:ext>
            </a:extLst>
          </p:cNvPr>
          <p:cNvGrpSpPr/>
          <p:nvPr/>
        </p:nvGrpSpPr>
        <p:grpSpPr>
          <a:xfrm>
            <a:off x="2410605" y="1559396"/>
            <a:ext cx="13466791" cy="2593199"/>
            <a:chOff x="0" y="0"/>
            <a:chExt cx="4761881" cy="9169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BB3288E-D4BD-F381-135A-2E7A8E7EF089}"/>
                </a:ext>
              </a:extLst>
            </p:cNvPr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E9ABE11-B2B8-006C-073E-1AE858F65656}"/>
                </a:ext>
              </a:extLst>
            </p:cNvPr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13DFD98-9703-D060-C9F5-2C04201F6063}"/>
              </a:ext>
            </a:extLst>
          </p:cNvPr>
          <p:cNvGrpSpPr/>
          <p:nvPr/>
        </p:nvGrpSpPr>
        <p:grpSpPr>
          <a:xfrm>
            <a:off x="16096479" y="4457204"/>
            <a:ext cx="1162821" cy="1162821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FEB3DB0-F2FA-2222-49D3-F587AF18F9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631A2DF-78C9-6A51-1BB4-67ACE95F296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E2A6697-EC36-B908-A1BF-6776027B96C2}"/>
              </a:ext>
            </a:extLst>
          </p:cNvPr>
          <p:cNvGrpSpPr/>
          <p:nvPr/>
        </p:nvGrpSpPr>
        <p:grpSpPr>
          <a:xfrm>
            <a:off x="16096479" y="6705395"/>
            <a:ext cx="1162821" cy="1162821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39AB027-93C3-814E-E325-0FA206405F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DDFF0D5-53F3-E54B-AE70-B7B4BA48858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9FF8881-12B2-7805-5293-9431C6012AB3}"/>
              </a:ext>
            </a:extLst>
          </p:cNvPr>
          <p:cNvGrpSpPr/>
          <p:nvPr/>
        </p:nvGrpSpPr>
        <p:grpSpPr>
          <a:xfrm>
            <a:off x="16096479" y="8720059"/>
            <a:ext cx="1162821" cy="1162821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E41AD57-99D1-6DDF-508E-953EAC92F7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30425636-BAC7-ED09-4AD8-2F4D48A4380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E826EC60-9B2E-3778-3B0D-FC74B557D1EF}"/>
              </a:ext>
            </a:extLst>
          </p:cNvPr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83FDE49-C8DF-555A-397A-D812440B8F2B}"/>
              </a:ext>
            </a:extLst>
          </p:cNvPr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BEDC9EE-C1B5-7D55-5280-D4FFA872D7DD}"/>
              </a:ext>
            </a:extLst>
          </p:cNvPr>
          <p:cNvSpPr txBox="1"/>
          <p:nvPr/>
        </p:nvSpPr>
        <p:spPr>
          <a:xfrm>
            <a:off x="3149971" y="2012233"/>
            <a:ext cx="12231545" cy="17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דִּבְרֵי הַבַּעַל שֵׁם טוֹב עוֹרְרוּ בְּלֵב הַחֲסִידִים: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377BE59-70DF-9F30-6EFC-A0874D048211}"/>
              </a:ext>
            </a:extLst>
          </p:cNvPr>
          <p:cNvSpPr txBox="1"/>
          <p:nvPr/>
        </p:nvSpPr>
        <p:spPr>
          <a:xfrm>
            <a:off x="16537948" y="4571504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139A3F6-1C48-5735-7180-D0EABA9B08FB}"/>
              </a:ext>
            </a:extLst>
          </p:cNvPr>
          <p:cNvSpPr txBox="1"/>
          <p:nvPr/>
        </p:nvSpPr>
        <p:spPr>
          <a:xfrm>
            <a:off x="16447023" y="681969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A2097A0-FA7A-EF10-C346-E715BAC2985B}"/>
              </a:ext>
            </a:extLst>
          </p:cNvPr>
          <p:cNvSpPr txBox="1"/>
          <p:nvPr/>
        </p:nvSpPr>
        <p:spPr>
          <a:xfrm>
            <a:off x="16439393" y="8834359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154DB51-35C6-F379-62BE-E5653B208311}"/>
              </a:ext>
            </a:extLst>
          </p:cNvPr>
          <p:cNvSpPr txBox="1"/>
          <p:nvPr/>
        </p:nvSpPr>
        <p:spPr>
          <a:xfrm>
            <a:off x="7162800" y="4730723"/>
            <a:ext cx="832971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421"/>
              </a:lnSpc>
            </a:pP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רֶגֶשׁ חַם שֶׁל אַהֲבַת רֵעִים.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7A82740-ABBE-4F24-1DB4-3266AF2AAA52}"/>
              </a:ext>
            </a:extLst>
          </p:cNvPr>
          <p:cNvSpPr txBox="1"/>
          <p:nvPr/>
        </p:nvSpPr>
        <p:spPr>
          <a:xfrm>
            <a:off x="5334000" y="6734567"/>
            <a:ext cx="10332176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נֵר תָּמִיד שֶׁל אַהֲבַת הַחֲסִידִים.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100020D-B0EA-DF9D-4847-031FEDBE0935}"/>
              </a:ext>
            </a:extLst>
          </p:cNvPr>
          <p:cNvSpPr txBox="1"/>
          <p:nvPr/>
        </p:nvSpPr>
        <p:spPr>
          <a:xfrm>
            <a:off x="64914" y="8758159"/>
            <a:ext cx="1577456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שַׁלְהֶבֶת עוֹלָה שֶׁל אַהֲבַת יִשְׂרָאֵל.</a:t>
            </a:r>
          </a:p>
        </p:txBody>
      </p:sp>
    </p:spTree>
    <p:extLst>
      <p:ext uri="{BB962C8B-B14F-4D97-AF65-F5344CB8AC3E}">
        <p14:creationId xmlns:p14="http://schemas.microsoft.com/office/powerpoint/2010/main" val="9276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619</Words>
  <Application>Microsoft Office PowerPoint</Application>
  <PresentationFormat>מותאם אישית</PresentationFormat>
  <Paragraphs>135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Sofi FM Heavy</vt:lpstr>
      <vt:lpstr>Calibri</vt:lpstr>
      <vt:lpstr>Arial</vt:lpstr>
      <vt:lpstr>Bu Tactica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כד טבת צעירים</dc:title>
  <dc:creator>H</dc:creator>
  <cp:lastModifiedBy>שולמית הכט</cp:lastModifiedBy>
  <cp:revision>5</cp:revision>
  <dcterms:created xsi:type="dcterms:W3CDTF">2006-08-16T00:00:00Z</dcterms:created>
  <dcterms:modified xsi:type="dcterms:W3CDTF">2025-01-22T15:46:55Z</dcterms:modified>
  <dc:identifier>DAGc2hghkyQ</dc:identifier>
</cp:coreProperties>
</file>