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48" r:id="rId1"/>
  </p:sldMasterIdLst>
  <p:sldIdLst>
    <p:sldId id="256" r:id="rId2"/>
    <p:sldId id="263" r:id="rId3"/>
    <p:sldId id="260" r:id="rId4"/>
    <p:sldId id="264" r:id="rId5"/>
    <p:sldId id="266" r:id="rId6"/>
    <p:sldId id="267" r:id="rId7"/>
    <p:sldId id="269" r:id="rId8"/>
    <p:sldId id="268" r:id="rId9"/>
    <p:sldId id="270" r:id="rId10"/>
    <p:sldId id="271" r:id="rId11"/>
    <p:sldId id="276" r:id="rId12"/>
    <p:sldId id="273" r:id="rId13"/>
    <p:sldId id="274" r:id="rId14"/>
    <p:sldId id="272" r:id="rId15"/>
    <p:sldId id="288" r:id="rId16"/>
    <p:sldId id="303" r:id="rId17"/>
    <p:sldId id="305" r:id="rId18"/>
    <p:sldId id="275" r:id="rId19"/>
    <p:sldId id="280" r:id="rId20"/>
    <p:sldId id="287" r:id="rId21"/>
    <p:sldId id="283" r:id="rId22"/>
    <p:sldId id="307" r:id="rId23"/>
    <p:sldId id="308" r:id="rId24"/>
    <p:sldId id="309" r:id="rId25"/>
    <p:sldId id="311" r:id="rId26"/>
    <p:sldId id="312" r:id="rId27"/>
    <p:sldId id="313" r:id="rId28"/>
    <p:sldId id="314" r:id="rId29"/>
    <p:sldId id="277" r:id="rId30"/>
    <p:sldId id="286" r:id="rId31"/>
    <p:sldId id="290" r:id="rId32"/>
    <p:sldId id="284" r:id="rId33"/>
    <p:sldId id="292" r:id="rId34"/>
    <p:sldId id="293" r:id="rId35"/>
    <p:sldId id="296" r:id="rId36"/>
    <p:sldId id="297" r:id="rId37"/>
    <p:sldId id="294" r:id="rId38"/>
    <p:sldId id="278" r:id="rId39"/>
    <p:sldId id="301" r:id="rId40"/>
    <p:sldId id="279" r:id="rId41"/>
    <p:sldId id="298" r:id="rId42"/>
    <p:sldId id="289" r:id="rId43"/>
    <p:sldId id="299" r:id="rId44"/>
  </p:sldIdLst>
  <p:sldSz cx="12192000" cy="6858000"/>
  <p:notesSz cx="6858000" cy="9144000"/>
  <p:embeddedFontLst>
    <p:embeddedFont>
      <p:font typeface="Fb Matritsa Bold" panose="00000500000000000000" pitchFamily="50" charset="-79"/>
      <p:regular r:id="rId45"/>
    </p:embeddedFont>
    <p:embeddedFont>
      <p:font typeface="Fb Monopoly Heb" pitchFamily="50" charset="-79"/>
      <p:regular r:id="rId46"/>
    </p:embeddedFont>
    <p:embeddedFont>
      <p:font typeface="Fb Monopoly Heb Bold" pitchFamily="50" charset="-79"/>
      <p:regular r:id="rId47"/>
    </p:embeddedFont>
    <p:embeddedFont>
      <p:font typeface="Fb Monopoly Heb Medium" pitchFamily="50" charset="-79"/>
      <p:regular r:id="rId48"/>
    </p:embeddedFont>
    <p:embeddedFont>
      <p:font typeface="SKF Ateret 3.0" pitchFamily="50" charset="-79"/>
      <p:regular r:id="rId49"/>
    </p:embeddedFont>
    <p:embeddedFont>
      <p:font typeface="SKF Ateret 3.0 Medium" pitchFamily="50" charset="-79"/>
      <p:regular r:id="rId50"/>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3C8"/>
    <a:srgbClr val="ED8791"/>
    <a:srgbClr val="503897"/>
    <a:srgbClr val="670F17"/>
    <a:srgbClr val="FFFFFF"/>
    <a:srgbClr val="EFE882"/>
    <a:srgbClr val="533D11"/>
    <a:srgbClr val="AD7E23"/>
    <a:srgbClr val="8B13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5" autoAdjust="0"/>
    <p:restoredTop sz="94660"/>
  </p:normalViewPr>
  <p:slideViewPr>
    <p:cSldViewPr snapToGrid="0">
      <p:cViewPr>
        <p:scale>
          <a:sx n="70" d="100"/>
          <a:sy n="70" d="100"/>
        </p:scale>
        <p:origin x="1166" y="1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5A3BC2D-5F8C-07AB-FB22-3008969F39CF}"/>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449772D-2641-2DAB-189D-479FE3E91F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B3D6EA81-335B-C2AC-996C-30EA693E3D69}"/>
              </a:ext>
            </a:extLst>
          </p:cNvPr>
          <p:cNvSpPr>
            <a:spLocks noGrp="1"/>
          </p:cNvSpPr>
          <p:nvPr>
            <p:ph type="dt" sz="half" idx="10"/>
          </p:nvPr>
        </p:nvSpPr>
        <p:spPr/>
        <p:txBody>
          <a:bodyPr/>
          <a:lstStyle/>
          <a:p>
            <a:fld id="{5C0D8407-2276-4971-AF27-0BA34B42E1CE}" type="datetimeFigureOut">
              <a:rPr lang="he-IL" smtClean="0"/>
              <a:t>ה'/כסלו/תשפ"ו</a:t>
            </a:fld>
            <a:endParaRPr lang="he-IL"/>
          </a:p>
        </p:txBody>
      </p:sp>
      <p:sp>
        <p:nvSpPr>
          <p:cNvPr id="5" name="מציין מיקום של כותרת תחתונה 4">
            <a:extLst>
              <a:ext uri="{FF2B5EF4-FFF2-40B4-BE49-F238E27FC236}">
                <a16:creationId xmlns:a16="http://schemas.microsoft.com/office/drawing/2014/main" id="{3836B6B3-A11D-0C9F-D675-B0B25996CF0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AF28B70-57C7-ED8C-2628-EA0264B0D532}"/>
              </a:ext>
            </a:extLst>
          </p:cNvPr>
          <p:cNvSpPr>
            <a:spLocks noGrp="1"/>
          </p:cNvSpPr>
          <p:nvPr>
            <p:ph type="sldNum" sz="quarter" idx="12"/>
          </p:nvPr>
        </p:nvSpPr>
        <p:spPr/>
        <p:txBody>
          <a:bodyPr/>
          <a:lstStyle/>
          <a:p>
            <a:fld id="{B1CF34FB-AD45-4158-AF25-23541EE4DFAF}" type="slidenum">
              <a:rPr lang="he-IL" smtClean="0"/>
              <a:t>‹#›</a:t>
            </a:fld>
            <a:endParaRPr lang="he-IL"/>
          </a:p>
        </p:txBody>
      </p:sp>
    </p:spTree>
    <p:extLst>
      <p:ext uri="{BB962C8B-B14F-4D97-AF65-F5344CB8AC3E}">
        <p14:creationId xmlns:p14="http://schemas.microsoft.com/office/powerpoint/2010/main" val="4294370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491760C-8886-9AEB-F8BE-E11C6F73BC5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E6BD7177-962D-857F-948C-39F9F8E12B16}"/>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F463A6F-1F53-D4C1-1A5C-A93B7C03782F}"/>
              </a:ext>
            </a:extLst>
          </p:cNvPr>
          <p:cNvSpPr>
            <a:spLocks noGrp="1"/>
          </p:cNvSpPr>
          <p:nvPr>
            <p:ph type="dt" sz="half" idx="10"/>
          </p:nvPr>
        </p:nvSpPr>
        <p:spPr/>
        <p:txBody>
          <a:bodyPr/>
          <a:lstStyle/>
          <a:p>
            <a:fld id="{5C0D8407-2276-4971-AF27-0BA34B42E1CE}" type="datetimeFigureOut">
              <a:rPr lang="he-IL" smtClean="0"/>
              <a:t>ה'/כסלו/תשפ"ו</a:t>
            </a:fld>
            <a:endParaRPr lang="he-IL"/>
          </a:p>
        </p:txBody>
      </p:sp>
      <p:sp>
        <p:nvSpPr>
          <p:cNvPr id="5" name="מציין מיקום של כותרת תחתונה 4">
            <a:extLst>
              <a:ext uri="{FF2B5EF4-FFF2-40B4-BE49-F238E27FC236}">
                <a16:creationId xmlns:a16="http://schemas.microsoft.com/office/drawing/2014/main" id="{979E143F-DBF7-6E22-00C0-3F7D7E7A259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2935F8A-F8FE-89AB-773C-69203731EF42}"/>
              </a:ext>
            </a:extLst>
          </p:cNvPr>
          <p:cNvSpPr>
            <a:spLocks noGrp="1"/>
          </p:cNvSpPr>
          <p:nvPr>
            <p:ph type="sldNum" sz="quarter" idx="12"/>
          </p:nvPr>
        </p:nvSpPr>
        <p:spPr/>
        <p:txBody>
          <a:bodyPr/>
          <a:lstStyle/>
          <a:p>
            <a:fld id="{B1CF34FB-AD45-4158-AF25-23541EE4DFAF}" type="slidenum">
              <a:rPr lang="he-IL" smtClean="0"/>
              <a:t>‹#›</a:t>
            </a:fld>
            <a:endParaRPr lang="he-IL"/>
          </a:p>
        </p:txBody>
      </p:sp>
    </p:spTree>
    <p:extLst>
      <p:ext uri="{BB962C8B-B14F-4D97-AF65-F5344CB8AC3E}">
        <p14:creationId xmlns:p14="http://schemas.microsoft.com/office/powerpoint/2010/main" val="2838529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C8A25B7B-C20D-D91D-B102-4A1C397649E5}"/>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0E9E682-73F6-2986-1726-07FC3681485C}"/>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658B331-BDB4-2600-6E25-3DCA09881DE5}"/>
              </a:ext>
            </a:extLst>
          </p:cNvPr>
          <p:cNvSpPr>
            <a:spLocks noGrp="1"/>
          </p:cNvSpPr>
          <p:nvPr>
            <p:ph type="dt" sz="half" idx="10"/>
          </p:nvPr>
        </p:nvSpPr>
        <p:spPr/>
        <p:txBody>
          <a:bodyPr/>
          <a:lstStyle/>
          <a:p>
            <a:fld id="{5C0D8407-2276-4971-AF27-0BA34B42E1CE}" type="datetimeFigureOut">
              <a:rPr lang="he-IL" smtClean="0"/>
              <a:t>ה'/כסלו/תשפ"ו</a:t>
            </a:fld>
            <a:endParaRPr lang="he-IL"/>
          </a:p>
        </p:txBody>
      </p:sp>
      <p:sp>
        <p:nvSpPr>
          <p:cNvPr id="5" name="מציין מיקום של כותרת תחתונה 4">
            <a:extLst>
              <a:ext uri="{FF2B5EF4-FFF2-40B4-BE49-F238E27FC236}">
                <a16:creationId xmlns:a16="http://schemas.microsoft.com/office/drawing/2014/main" id="{02B75965-2100-FDAA-EB20-8C93B33D5B7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BD308D2-9439-F664-258F-AB63453941FA}"/>
              </a:ext>
            </a:extLst>
          </p:cNvPr>
          <p:cNvSpPr>
            <a:spLocks noGrp="1"/>
          </p:cNvSpPr>
          <p:nvPr>
            <p:ph type="sldNum" sz="quarter" idx="12"/>
          </p:nvPr>
        </p:nvSpPr>
        <p:spPr/>
        <p:txBody>
          <a:bodyPr/>
          <a:lstStyle/>
          <a:p>
            <a:fld id="{B1CF34FB-AD45-4158-AF25-23541EE4DFAF}" type="slidenum">
              <a:rPr lang="he-IL" smtClean="0"/>
              <a:t>‹#›</a:t>
            </a:fld>
            <a:endParaRPr lang="he-IL"/>
          </a:p>
        </p:txBody>
      </p:sp>
    </p:spTree>
    <p:extLst>
      <p:ext uri="{BB962C8B-B14F-4D97-AF65-F5344CB8AC3E}">
        <p14:creationId xmlns:p14="http://schemas.microsoft.com/office/powerpoint/2010/main" val="124630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49690-1B1F-DB14-9CE5-B6F04A9A0A0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FD51D27-EC5A-CB91-422C-6972FB7AC4CD}"/>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B600774-6678-8FBC-9701-AD3945EEC364}"/>
              </a:ext>
            </a:extLst>
          </p:cNvPr>
          <p:cNvSpPr>
            <a:spLocks noGrp="1"/>
          </p:cNvSpPr>
          <p:nvPr>
            <p:ph type="dt" sz="half" idx="10"/>
          </p:nvPr>
        </p:nvSpPr>
        <p:spPr/>
        <p:txBody>
          <a:bodyPr/>
          <a:lstStyle/>
          <a:p>
            <a:fld id="{5C0D8407-2276-4971-AF27-0BA34B42E1CE}" type="datetimeFigureOut">
              <a:rPr lang="he-IL" smtClean="0"/>
              <a:t>ה'/כסלו/תשפ"ו</a:t>
            </a:fld>
            <a:endParaRPr lang="he-IL"/>
          </a:p>
        </p:txBody>
      </p:sp>
      <p:sp>
        <p:nvSpPr>
          <p:cNvPr id="5" name="מציין מיקום של כותרת תחתונה 4">
            <a:extLst>
              <a:ext uri="{FF2B5EF4-FFF2-40B4-BE49-F238E27FC236}">
                <a16:creationId xmlns:a16="http://schemas.microsoft.com/office/drawing/2014/main" id="{CBA507C7-FFBB-03ED-77E5-5027713CE1D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7136798-24AA-9323-1CA9-EF3945A233C2}"/>
              </a:ext>
            </a:extLst>
          </p:cNvPr>
          <p:cNvSpPr>
            <a:spLocks noGrp="1"/>
          </p:cNvSpPr>
          <p:nvPr>
            <p:ph type="sldNum" sz="quarter" idx="12"/>
          </p:nvPr>
        </p:nvSpPr>
        <p:spPr/>
        <p:txBody>
          <a:bodyPr/>
          <a:lstStyle/>
          <a:p>
            <a:fld id="{B1CF34FB-AD45-4158-AF25-23541EE4DFAF}" type="slidenum">
              <a:rPr lang="he-IL" smtClean="0"/>
              <a:t>‹#›</a:t>
            </a:fld>
            <a:endParaRPr lang="he-IL"/>
          </a:p>
        </p:txBody>
      </p:sp>
    </p:spTree>
    <p:extLst>
      <p:ext uri="{BB962C8B-B14F-4D97-AF65-F5344CB8AC3E}">
        <p14:creationId xmlns:p14="http://schemas.microsoft.com/office/powerpoint/2010/main" val="2190900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E8C4F7D-3762-B748-2551-1DAC4BD1F9E5}"/>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7CBF7A2-5123-870A-E1CD-93B8213292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23DC5E2-E126-4E26-E6DB-1C61CBF6AE64}"/>
              </a:ext>
            </a:extLst>
          </p:cNvPr>
          <p:cNvSpPr>
            <a:spLocks noGrp="1"/>
          </p:cNvSpPr>
          <p:nvPr>
            <p:ph type="dt" sz="half" idx="10"/>
          </p:nvPr>
        </p:nvSpPr>
        <p:spPr/>
        <p:txBody>
          <a:bodyPr/>
          <a:lstStyle/>
          <a:p>
            <a:fld id="{5C0D8407-2276-4971-AF27-0BA34B42E1CE}" type="datetimeFigureOut">
              <a:rPr lang="he-IL" smtClean="0"/>
              <a:t>ה'/כסלו/תשפ"ו</a:t>
            </a:fld>
            <a:endParaRPr lang="he-IL"/>
          </a:p>
        </p:txBody>
      </p:sp>
      <p:sp>
        <p:nvSpPr>
          <p:cNvPr id="5" name="מציין מיקום של כותרת תחתונה 4">
            <a:extLst>
              <a:ext uri="{FF2B5EF4-FFF2-40B4-BE49-F238E27FC236}">
                <a16:creationId xmlns:a16="http://schemas.microsoft.com/office/drawing/2014/main" id="{94254D96-024C-EB8F-739B-28CA26CAD11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5EB169D-1914-D7C6-7971-18D549E4AC29}"/>
              </a:ext>
            </a:extLst>
          </p:cNvPr>
          <p:cNvSpPr>
            <a:spLocks noGrp="1"/>
          </p:cNvSpPr>
          <p:nvPr>
            <p:ph type="sldNum" sz="quarter" idx="12"/>
          </p:nvPr>
        </p:nvSpPr>
        <p:spPr/>
        <p:txBody>
          <a:bodyPr/>
          <a:lstStyle/>
          <a:p>
            <a:fld id="{B1CF34FB-AD45-4158-AF25-23541EE4DFAF}" type="slidenum">
              <a:rPr lang="he-IL" smtClean="0"/>
              <a:t>‹#›</a:t>
            </a:fld>
            <a:endParaRPr lang="he-IL"/>
          </a:p>
        </p:txBody>
      </p:sp>
    </p:spTree>
    <p:extLst>
      <p:ext uri="{BB962C8B-B14F-4D97-AF65-F5344CB8AC3E}">
        <p14:creationId xmlns:p14="http://schemas.microsoft.com/office/powerpoint/2010/main" val="121560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08C50EE-7DE5-05A1-F1C4-9A969FFAB77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4CD4B1F-E404-FB76-7DD4-664CD3A30C1F}"/>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0C126DEC-B52A-3162-9F31-74AB1C13FEAB}"/>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00C41D0E-D6FE-399E-A2D1-02AB11D4BD0C}"/>
              </a:ext>
            </a:extLst>
          </p:cNvPr>
          <p:cNvSpPr>
            <a:spLocks noGrp="1"/>
          </p:cNvSpPr>
          <p:nvPr>
            <p:ph type="dt" sz="half" idx="10"/>
          </p:nvPr>
        </p:nvSpPr>
        <p:spPr/>
        <p:txBody>
          <a:bodyPr/>
          <a:lstStyle/>
          <a:p>
            <a:fld id="{5C0D8407-2276-4971-AF27-0BA34B42E1CE}" type="datetimeFigureOut">
              <a:rPr lang="he-IL" smtClean="0"/>
              <a:t>ה'/כסלו/תשפ"ו</a:t>
            </a:fld>
            <a:endParaRPr lang="he-IL"/>
          </a:p>
        </p:txBody>
      </p:sp>
      <p:sp>
        <p:nvSpPr>
          <p:cNvPr id="6" name="מציין מיקום של כותרת תחתונה 5">
            <a:extLst>
              <a:ext uri="{FF2B5EF4-FFF2-40B4-BE49-F238E27FC236}">
                <a16:creationId xmlns:a16="http://schemas.microsoft.com/office/drawing/2014/main" id="{33BC0F75-B55F-702F-1042-16BE4358E77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33F0876-17E0-2D30-6374-25CEB893E6E3}"/>
              </a:ext>
            </a:extLst>
          </p:cNvPr>
          <p:cNvSpPr>
            <a:spLocks noGrp="1"/>
          </p:cNvSpPr>
          <p:nvPr>
            <p:ph type="sldNum" sz="quarter" idx="12"/>
          </p:nvPr>
        </p:nvSpPr>
        <p:spPr/>
        <p:txBody>
          <a:bodyPr/>
          <a:lstStyle/>
          <a:p>
            <a:fld id="{B1CF34FB-AD45-4158-AF25-23541EE4DFAF}" type="slidenum">
              <a:rPr lang="he-IL" smtClean="0"/>
              <a:t>‹#›</a:t>
            </a:fld>
            <a:endParaRPr lang="he-IL"/>
          </a:p>
        </p:txBody>
      </p:sp>
    </p:spTree>
    <p:extLst>
      <p:ext uri="{BB962C8B-B14F-4D97-AF65-F5344CB8AC3E}">
        <p14:creationId xmlns:p14="http://schemas.microsoft.com/office/powerpoint/2010/main" val="271822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AE3B646-71F4-9B62-FEA4-0615F9247258}"/>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289850D-8763-1ABD-C93E-FA51027519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EA466E5C-5320-BBA2-9523-F27E4C3C2133}"/>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6D236E7-064F-F577-283B-9CF9B8BC6C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747B0DF-7A44-05B6-DBD7-B1E2941652B1}"/>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E6945D46-F853-9DAE-F281-288132C411C1}"/>
              </a:ext>
            </a:extLst>
          </p:cNvPr>
          <p:cNvSpPr>
            <a:spLocks noGrp="1"/>
          </p:cNvSpPr>
          <p:nvPr>
            <p:ph type="dt" sz="half" idx="10"/>
          </p:nvPr>
        </p:nvSpPr>
        <p:spPr/>
        <p:txBody>
          <a:bodyPr/>
          <a:lstStyle/>
          <a:p>
            <a:fld id="{5C0D8407-2276-4971-AF27-0BA34B42E1CE}" type="datetimeFigureOut">
              <a:rPr lang="he-IL" smtClean="0"/>
              <a:t>ה'/כסלו/תשפ"ו</a:t>
            </a:fld>
            <a:endParaRPr lang="he-IL"/>
          </a:p>
        </p:txBody>
      </p:sp>
      <p:sp>
        <p:nvSpPr>
          <p:cNvPr id="8" name="מציין מיקום של כותרת תחתונה 7">
            <a:extLst>
              <a:ext uri="{FF2B5EF4-FFF2-40B4-BE49-F238E27FC236}">
                <a16:creationId xmlns:a16="http://schemas.microsoft.com/office/drawing/2014/main" id="{79337C2C-988F-DDE5-C41A-AB25D1CAE43D}"/>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560191DC-0180-277B-6336-88819EDA1F28}"/>
              </a:ext>
            </a:extLst>
          </p:cNvPr>
          <p:cNvSpPr>
            <a:spLocks noGrp="1"/>
          </p:cNvSpPr>
          <p:nvPr>
            <p:ph type="sldNum" sz="quarter" idx="12"/>
          </p:nvPr>
        </p:nvSpPr>
        <p:spPr/>
        <p:txBody>
          <a:bodyPr/>
          <a:lstStyle/>
          <a:p>
            <a:fld id="{B1CF34FB-AD45-4158-AF25-23541EE4DFAF}" type="slidenum">
              <a:rPr lang="he-IL" smtClean="0"/>
              <a:t>‹#›</a:t>
            </a:fld>
            <a:endParaRPr lang="he-IL"/>
          </a:p>
        </p:txBody>
      </p:sp>
    </p:spTree>
    <p:extLst>
      <p:ext uri="{BB962C8B-B14F-4D97-AF65-F5344CB8AC3E}">
        <p14:creationId xmlns:p14="http://schemas.microsoft.com/office/powerpoint/2010/main" val="830445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808520F-0845-A413-F57D-0084E7236FE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C58877FB-7D5D-BC88-9B9E-7868CA2AA871}"/>
              </a:ext>
            </a:extLst>
          </p:cNvPr>
          <p:cNvSpPr>
            <a:spLocks noGrp="1"/>
          </p:cNvSpPr>
          <p:nvPr>
            <p:ph type="dt" sz="half" idx="10"/>
          </p:nvPr>
        </p:nvSpPr>
        <p:spPr/>
        <p:txBody>
          <a:bodyPr/>
          <a:lstStyle/>
          <a:p>
            <a:fld id="{5C0D8407-2276-4971-AF27-0BA34B42E1CE}" type="datetimeFigureOut">
              <a:rPr lang="he-IL" smtClean="0"/>
              <a:t>ה'/כסלו/תשפ"ו</a:t>
            </a:fld>
            <a:endParaRPr lang="he-IL"/>
          </a:p>
        </p:txBody>
      </p:sp>
      <p:sp>
        <p:nvSpPr>
          <p:cNvPr id="4" name="מציין מיקום של כותרת תחתונה 3">
            <a:extLst>
              <a:ext uri="{FF2B5EF4-FFF2-40B4-BE49-F238E27FC236}">
                <a16:creationId xmlns:a16="http://schemas.microsoft.com/office/drawing/2014/main" id="{88CF7E30-480A-B3E5-A372-5D5655ADDE30}"/>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4CACAA4-A757-FE99-1B97-49FEAF92E387}"/>
              </a:ext>
            </a:extLst>
          </p:cNvPr>
          <p:cNvSpPr>
            <a:spLocks noGrp="1"/>
          </p:cNvSpPr>
          <p:nvPr>
            <p:ph type="sldNum" sz="quarter" idx="12"/>
          </p:nvPr>
        </p:nvSpPr>
        <p:spPr/>
        <p:txBody>
          <a:bodyPr/>
          <a:lstStyle/>
          <a:p>
            <a:fld id="{B1CF34FB-AD45-4158-AF25-23541EE4DFAF}" type="slidenum">
              <a:rPr lang="he-IL" smtClean="0"/>
              <a:t>‹#›</a:t>
            </a:fld>
            <a:endParaRPr lang="he-IL"/>
          </a:p>
        </p:txBody>
      </p:sp>
    </p:spTree>
    <p:extLst>
      <p:ext uri="{BB962C8B-B14F-4D97-AF65-F5344CB8AC3E}">
        <p14:creationId xmlns:p14="http://schemas.microsoft.com/office/powerpoint/2010/main" val="475073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A71DF9B5-39CE-3D12-90CD-110531308D12}"/>
              </a:ext>
            </a:extLst>
          </p:cNvPr>
          <p:cNvSpPr>
            <a:spLocks noGrp="1"/>
          </p:cNvSpPr>
          <p:nvPr>
            <p:ph type="dt" sz="half" idx="10"/>
          </p:nvPr>
        </p:nvSpPr>
        <p:spPr/>
        <p:txBody>
          <a:bodyPr/>
          <a:lstStyle/>
          <a:p>
            <a:fld id="{5C0D8407-2276-4971-AF27-0BA34B42E1CE}" type="datetimeFigureOut">
              <a:rPr lang="he-IL" smtClean="0"/>
              <a:t>ה'/כסלו/תשפ"ו</a:t>
            </a:fld>
            <a:endParaRPr lang="he-IL"/>
          </a:p>
        </p:txBody>
      </p:sp>
      <p:sp>
        <p:nvSpPr>
          <p:cNvPr id="3" name="מציין מיקום של כותרת תחתונה 2">
            <a:extLst>
              <a:ext uri="{FF2B5EF4-FFF2-40B4-BE49-F238E27FC236}">
                <a16:creationId xmlns:a16="http://schemas.microsoft.com/office/drawing/2014/main" id="{E364FC7B-93D8-A5AE-05FE-7CB470749355}"/>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72823A61-9B06-9494-752E-E7D018CBA621}"/>
              </a:ext>
            </a:extLst>
          </p:cNvPr>
          <p:cNvSpPr>
            <a:spLocks noGrp="1"/>
          </p:cNvSpPr>
          <p:nvPr>
            <p:ph type="sldNum" sz="quarter" idx="12"/>
          </p:nvPr>
        </p:nvSpPr>
        <p:spPr/>
        <p:txBody>
          <a:bodyPr/>
          <a:lstStyle/>
          <a:p>
            <a:fld id="{B1CF34FB-AD45-4158-AF25-23541EE4DFAF}" type="slidenum">
              <a:rPr lang="he-IL" smtClean="0"/>
              <a:t>‹#›</a:t>
            </a:fld>
            <a:endParaRPr lang="he-IL"/>
          </a:p>
        </p:txBody>
      </p:sp>
    </p:spTree>
    <p:extLst>
      <p:ext uri="{BB962C8B-B14F-4D97-AF65-F5344CB8AC3E}">
        <p14:creationId xmlns:p14="http://schemas.microsoft.com/office/powerpoint/2010/main" val="2912786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A2ACFD-BAA4-A8F9-6CAB-D508C6E97FC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C0DCF8F-388D-4FC8-A7D3-325DA5786D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85D9D596-4FA7-E048-DCDF-2F3A90331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6E4AD81-0AFC-E47E-48F4-8F757F953EC0}"/>
              </a:ext>
            </a:extLst>
          </p:cNvPr>
          <p:cNvSpPr>
            <a:spLocks noGrp="1"/>
          </p:cNvSpPr>
          <p:nvPr>
            <p:ph type="dt" sz="half" idx="10"/>
          </p:nvPr>
        </p:nvSpPr>
        <p:spPr/>
        <p:txBody>
          <a:bodyPr/>
          <a:lstStyle/>
          <a:p>
            <a:fld id="{5C0D8407-2276-4971-AF27-0BA34B42E1CE}" type="datetimeFigureOut">
              <a:rPr lang="he-IL" smtClean="0"/>
              <a:t>ה'/כסלו/תשפ"ו</a:t>
            </a:fld>
            <a:endParaRPr lang="he-IL"/>
          </a:p>
        </p:txBody>
      </p:sp>
      <p:sp>
        <p:nvSpPr>
          <p:cNvPr id="6" name="מציין מיקום של כותרת תחתונה 5">
            <a:extLst>
              <a:ext uri="{FF2B5EF4-FFF2-40B4-BE49-F238E27FC236}">
                <a16:creationId xmlns:a16="http://schemas.microsoft.com/office/drawing/2014/main" id="{942E19AA-A723-EEBC-163A-354CB3EFAD6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C70EA23-1014-5479-4248-025EEED472B1}"/>
              </a:ext>
            </a:extLst>
          </p:cNvPr>
          <p:cNvSpPr>
            <a:spLocks noGrp="1"/>
          </p:cNvSpPr>
          <p:nvPr>
            <p:ph type="sldNum" sz="quarter" idx="12"/>
          </p:nvPr>
        </p:nvSpPr>
        <p:spPr/>
        <p:txBody>
          <a:bodyPr/>
          <a:lstStyle/>
          <a:p>
            <a:fld id="{B1CF34FB-AD45-4158-AF25-23541EE4DFAF}" type="slidenum">
              <a:rPr lang="he-IL" smtClean="0"/>
              <a:t>‹#›</a:t>
            </a:fld>
            <a:endParaRPr lang="he-IL"/>
          </a:p>
        </p:txBody>
      </p:sp>
    </p:spTree>
    <p:extLst>
      <p:ext uri="{BB962C8B-B14F-4D97-AF65-F5344CB8AC3E}">
        <p14:creationId xmlns:p14="http://schemas.microsoft.com/office/powerpoint/2010/main" val="681979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DAAD319-837C-69ED-6FB6-70F2718350A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1B66A037-3CE7-7E53-BBFF-E5C6EDDA69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FF70362D-75B1-A353-AC90-DDA99725E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4847309-A5A4-05B5-2692-74A4F29A8E90}"/>
              </a:ext>
            </a:extLst>
          </p:cNvPr>
          <p:cNvSpPr>
            <a:spLocks noGrp="1"/>
          </p:cNvSpPr>
          <p:nvPr>
            <p:ph type="dt" sz="half" idx="10"/>
          </p:nvPr>
        </p:nvSpPr>
        <p:spPr/>
        <p:txBody>
          <a:bodyPr/>
          <a:lstStyle/>
          <a:p>
            <a:fld id="{5C0D8407-2276-4971-AF27-0BA34B42E1CE}" type="datetimeFigureOut">
              <a:rPr lang="he-IL" smtClean="0"/>
              <a:t>ה'/כסלו/תשפ"ו</a:t>
            </a:fld>
            <a:endParaRPr lang="he-IL"/>
          </a:p>
        </p:txBody>
      </p:sp>
      <p:sp>
        <p:nvSpPr>
          <p:cNvPr id="6" name="מציין מיקום של כותרת תחתונה 5">
            <a:extLst>
              <a:ext uri="{FF2B5EF4-FFF2-40B4-BE49-F238E27FC236}">
                <a16:creationId xmlns:a16="http://schemas.microsoft.com/office/drawing/2014/main" id="{D15245C7-A0AC-7941-8957-A948C54C1E0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EA565B7-8325-78E1-40C4-B7A6A39F4DE1}"/>
              </a:ext>
            </a:extLst>
          </p:cNvPr>
          <p:cNvSpPr>
            <a:spLocks noGrp="1"/>
          </p:cNvSpPr>
          <p:nvPr>
            <p:ph type="sldNum" sz="quarter" idx="12"/>
          </p:nvPr>
        </p:nvSpPr>
        <p:spPr/>
        <p:txBody>
          <a:bodyPr/>
          <a:lstStyle/>
          <a:p>
            <a:fld id="{B1CF34FB-AD45-4158-AF25-23541EE4DFAF}" type="slidenum">
              <a:rPr lang="he-IL" smtClean="0"/>
              <a:t>‹#›</a:t>
            </a:fld>
            <a:endParaRPr lang="he-IL"/>
          </a:p>
        </p:txBody>
      </p:sp>
    </p:spTree>
    <p:extLst>
      <p:ext uri="{BB962C8B-B14F-4D97-AF65-F5344CB8AC3E}">
        <p14:creationId xmlns:p14="http://schemas.microsoft.com/office/powerpoint/2010/main" val="2405337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01191AD8-7BDA-2601-A00F-A1C8DDB88C09}"/>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2C07CAE-07F6-1E8F-2465-0844B135034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E4E68FA-6C1B-D295-8FE9-930CC7760B8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5C0D8407-2276-4971-AF27-0BA34B42E1CE}" type="datetimeFigureOut">
              <a:rPr lang="he-IL" smtClean="0"/>
              <a:t>ה'/כסלו/תשפ"ו</a:t>
            </a:fld>
            <a:endParaRPr lang="he-IL"/>
          </a:p>
        </p:txBody>
      </p:sp>
      <p:sp>
        <p:nvSpPr>
          <p:cNvPr id="5" name="מציין מיקום של כותרת תחתונה 4">
            <a:extLst>
              <a:ext uri="{FF2B5EF4-FFF2-40B4-BE49-F238E27FC236}">
                <a16:creationId xmlns:a16="http://schemas.microsoft.com/office/drawing/2014/main" id="{55EA43A4-4B39-8D0C-3B39-29B650AD94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ADF72D5D-AE91-595E-F42C-326BB48742D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B1CF34FB-AD45-4158-AF25-23541EE4DFAF}" type="slidenum">
              <a:rPr lang="he-IL" smtClean="0"/>
              <a:t>‹#›</a:t>
            </a:fld>
            <a:endParaRPr lang="he-IL"/>
          </a:p>
        </p:txBody>
      </p:sp>
    </p:spTree>
    <p:extLst>
      <p:ext uri="{BB962C8B-B14F-4D97-AF65-F5344CB8AC3E}">
        <p14:creationId xmlns:p14="http://schemas.microsoft.com/office/powerpoint/2010/main" val="511800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19.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6.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jpeg"/><Relationship Id="rId4" Type="http://schemas.openxmlformats.org/officeDocument/2006/relationships/image" Target="../media/image3.png"/><Relationship Id="rId9"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3.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רהיטים, וילון, בתוך מבנה, קיר&#10;&#10;תוכן בינה מלאכותית גנרטיבית עשוי להיות שגוי.">
            <a:extLst>
              <a:ext uri="{FF2B5EF4-FFF2-40B4-BE49-F238E27FC236}">
                <a16:creationId xmlns:a16="http://schemas.microsoft.com/office/drawing/2014/main" id="{821135EA-A1CF-53BD-ABA6-8734FB99CE42}"/>
              </a:ext>
            </a:extLst>
          </p:cNvPr>
          <p:cNvPicPr>
            <a:picLocks noChangeAspect="1"/>
          </p:cNvPicPr>
          <p:nvPr/>
        </p:nvPicPr>
        <p:blipFill>
          <a:blip r:embed="rId2">
            <a:extLst>
              <a:ext uri="{28A0092B-C50C-407E-A947-70E740481C1C}">
                <a14:useLocalDpi xmlns:a14="http://schemas.microsoft.com/office/drawing/2010/main" val="0"/>
              </a:ext>
            </a:extLst>
          </a:blip>
          <a:srcRect l="4865" t="11053" r="13188" b="29382"/>
          <a:stretch>
            <a:fillRect/>
          </a:stretch>
        </p:blipFill>
        <p:spPr>
          <a:xfrm>
            <a:off x="0" y="0"/>
            <a:ext cx="12192000" cy="6858000"/>
          </a:xfrm>
          <a:prstGeom prst="rect">
            <a:avLst/>
          </a:prstGeom>
        </p:spPr>
      </p:pic>
      <p:pic>
        <p:nvPicPr>
          <p:cNvPr id="7" name="תמונה 6" descr="תמונה שמכילה טקסט, גופן, גרפיקה, כתב יד&#10;&#10;תוכן בינה מלאכותית גנרטיבית עשוי להיות שגוי.">
            <a:extLst>
              <a:ext uri="{FF2B5EF4-FFF2-40B4-BE49-F238E27FC236}">
                <a16:creationId xmlns:a16="http://schemas.microsoft.com/office/drawing/2014/main" id="{E655B170-3332-D18B-E8FC-81DDF39BB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350" y="1136668"/>
            <a:ext cx="7353300" cy="5345136"/>
          </a:xfrm>
          <a:prstGeom prst="rect">
            <a:avLst/>
          </a:prstGeom>
        </p:spPr>
      </p:pic>
      <p:pic>
        <p:nvPicPr>
          <p:cNvPr id="9" name="תמונה 8"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1937D959-D7D3-4B5E-8C08-291CCBC86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850" y="259965"/>
            <a:ext cx="1638300" cy="1001014"/>
          </a:xfrm>
          <a:prstGeom prst="rect">
            <a:avLst/>
          </a:prstGeom>
        </p:spPr>
      </p:pic>
    </p:spTree>
    <p:extLst>
      <p:ext uri="{BB962C8B-B14F-4D97-AF65-F5344CB8AC3E}">
        <p14:creationId xmlns:p14="http://schemas.microsoft.com/office/powerpoint/2010/main" val="2031571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F9D76-FD48-1DF2-DF2A-9F6E463E5593}"/>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BDC412D9-51B5-EF1F-F367-F73961D5AFC4}"/>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4" name="תמונה 3"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F5ABA9E6-3913-6099-3600-DDAB0E84C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306" y="5867400"/>
            <a:ext cx="1496544" cy="9144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A5FF46AE-150D-A4FD-5211-7619A9226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sp>
        <p:nvSpPr>
          <p:cNvPr id="7" name="תיבת טקסט 6">
            <a:extLst>
              <a:ext uri="{FF2B5EF4-FFF2-40B4-BE49-F238E27FC236}">
                <a16:creationId xmlns:a16="http://schemas.microsoft.com/office/drawing/2014/main" id="{0293B83D-363F-237A-7CC3-08ABEE6626DA}"/>
              </a:ext>
            </a:extLst>
          </p:cNvPr>
          <p:cNvSpPr txBox="1"/>
          <p:nvPr/>
        </p:nvSpPr>
        <p:spPr>
          <a:xfrm>
            <a:off x="3282307" y="957322"/>
            <a:ext cx="8351537" cy="2708434"/>
          </a:xfrm>
          <a:prstGeom prst="rect">
            <a:avLst/>
          </a:prstGeom>
          <a:noFill/>
        </p:spPr>
        <p:txBody>
          <a:bodyPr wrap="square" rtlCol="1">
            <a:spAutoFit/>
          </a:bodyPr>
          <a:lstStyle/>
          <a:p>
            <a:pPr>
              <a:spcAft>
                <a:spcPts val="1200"/>
              </a:spcAft>
            </a:pPr>
            <a:r>
              <a:rPr lang="he-IL" sz="3200" dirty="0">
                <a:solidFill>
                  <a:srgbClr val="670F17"/>
                </a:solidFill>
                <a:latin typeface="Fb Monopoly Heb" pitchFamily="50" charset="-79"/>
                <a:cs typeface="Fb Monopoly Heb" pitchFamily="50" charset="-79"/>
              </a:rPr>
              <a:t>הצעת פעילות מפורטת לתוכנית הפתיחה תעלה לאתר בקרוב </a:t>
            </a:r>
            <a:r>
              <a:rPr lang="he-IL" sz="3200" dirty="0" err="1">
                <a:solidFill>
                  <a:srgbClr val="670F17"/>
                </a:solidFill>
                <a:latin typeface="Fb Monopoly Heb" pitchFamily="50" charset="-79"/>
                <a:cs typeface="Fb Monopoly Heb" pitchFamily="50" charset="-79"/>
              </a:rPr>
              <a:t>בעז"ה</a:t>
            </a:r>
            <a:r>
              <a:rPr lang="he-IL" sz="3200" dirty="0">
                <a:solidFill>
                  <a:srgbClr val="670F17"/>
                </a:solidFill>
                <a:latin typeface="Fb Monopoly Heb" pitchFamily="50" charset="-79"/>
                <a:cs typeface="Fb Monopoly Heb" pitchFamily="50" charset="-79"/>
              </a:rPr>
              <a:t>, יחד עם מצגת מוכנה להקרנה ונספחים מלווים.</a:t>
            </a:r>
          </a:p>
          <a:p>
            <a:r>
              <a:rPr lang="he-IL" sz="3200" dirty="0">
                <a:solidFill>
                  <a:srgbClr val="670F17"/>
                </a:solidFill>
                <a:latin typeface="Fb Monopoly Heb" pitchFamily="50" charset="-79"/>
                <a:cs typeface="Fb Monopoly Heb" pitchFamily="50" charset="-79"/>
              </a:rPr>
              <a:t>המשל </a:t>
            </a:r>
            <a:r>
              <a:rPr lang="he-IL" sz="3200" dirty="0" err="1">
                <a:solidFill>
                  <a:srgbClr val="670F17"/>
                </a:solidFill>
                <a:latin typeface="Fb Monopoly Heb" pitchFamily="50" charset="-79"/>
                <a:cs typeface="Fb Monopoly Heb" pitchFamily="50" charset="-79"/>
              </a:rPr>
              <a:t>איתו</a:t>
            </a:r>
            <a:r>
              <a:rPr lang="he-IL" sz="3200" dirty="0">
                <a:solidFill>
                  <a:srgbClr val="670F17"/>
                </a:solidFill>
                <a:latin typeface="Fb Monopoly Heb" pitchFamily="50" charset="-79"/>
                <a:cs typeface="Fb Monopoly Heb" pitchFamily="50" charset="-79"/>
              </a:rPr>
              <a:t> פתחנו את התוכנית, ימשיך ללוות אותנו כמוטיב חווייתי במהלך השבוע.</a:t>
            </a:r>
          </a:p>
        </p:txBody>
      </p:sp>
    </p:spTree>
    <p:extLst>
      <p:ext uri="{BB962C8B-B14F-4D97-AF65-F5344CB8AC3E}">
        <p14:creationId xmlns:p14="http://schemas.microsoft.com/office/powerpoint/2010/main" val="1074399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0DADC-C349-F0F8-C66A-1DDD5BBC97C7}"/>
            </a:ext>
          </a:extLst>
        </p:cNvPr>
        <p:cNvGrpSpPr/>
        <p:nvPr/>
      </p:nvGrpSpPr>
      <p:grpSpPr>
        <a:xfrm>
          <a:off x="0" y="0"/>
          <a:ext cx="0" cy="0"/>
          <a:chOff x="0" y="0"/>
          <a:chExt cx="0" cy="0"/>
        </a:xfrm>
      </p:grpSpPr>
      <p:pic>
        <p:nvPicPr>
          <p:cNvPr id="5" name="תמונה 4" descr="תמונה שמכילה רהיטים, וילון, בתוך מבנה, קיר&#10;&#10;תוכן בינה מלאכותית גנרטיבית עשוי להיות שגוי.">
            <a:extLst>
              <a:ext uri="{FF2B5EF4-FFF2-40B4-BE49-F238E27FC236}">
                <a16:creationId xmlns:a16="http://schemas.microsoft.com/office/drawing/2014/main" id="{CB68C3F8-9BFA-4181-1FF8-FA2777D17BA9}"/>
              </a:ext>
            </a:extLst>
          </p:cNvPr>
          <p:cNvPicPr>
            <a:picLocks noChangeAspect="1"/>
          </p:cNvPicPr>
          <p:nvPr/>
        </p:nvPicPr>
        <p:blipFill>
          <a:blip r:embed="rId2">
            <a:extLst>
              <a:ext uri="{28A0092B-C50C-407E-A947-70E740481C1C}">
                <a14:useLocalDpi xmlns:a14="http://schemas.microsoft.com/office/drawing/2010/main" val="0"/>
              </a:ext>
            </a:extLst>
          </a:blip>
          <a:srcRect l="4865" t="11053" r="13188" b="29382"/>
          <a:stretch>
            <a:fillRect/>
          </a:stretch>
        </p:blipFill>
        <p:spPr>
          <a:xfrm>
            <a:off x="0" y="0"/>
            <a:ext cx="12192000" cy="6858000"/>
          </a:xfrm>
          <a:prstGeom prst="rect">
            <a:avLst/>
          </a:prstGeom>
        </p:spPr>
      </p:pic>
      <p:pic>
        <p:nvPicPr>
          <p:cNvPr id="7" name="תמונה 6" descr="תמונה שמכילה טקסט, גופן, גרפיקה, כתב יד&#10;&#10;תוכן בינה מלאכותית גנרטיבית עשוי להיות שגוי.">
            <a:extLst>
              <a:ext uri="{FF2B5EF4-FFF2-40B4-BE49-F238E27FC236}">
                <a16:creationId xmlns:a16="http://schemas.microsoft.com/office/drawing/2014/main" id="{31A54F5C-E24B-C8CA-BC2C-91E3DCD19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815604"/>
            <a:ext cx="5588000" cy="4061934"/>
          </a:xfrm>
          <a:prstGeom prst="rect">
            <a:avLst/>
          </a:prstGeom>
        </p:spPr>
      </p:pic>
      <p:pic>
        <p:nvPicPr>
          <p:cNvPr id="9" name="תמונה 8"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DD6881E2-E24C-615A-ACF6-91697A490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500" y="181337"/>
            <a:ext cx="1397000" cy="853578"/>
          </a:xfrm>
          <a:prstGeom prst="rect">
            <a:avLst/>
          </a:prstGeom>
        </p:spPr>
      </p:pic>
      <p:grpSp>
        <p:nvGrpSpPr>
          <p:cNvPr id="2" name="קבוצה 1">
            <a:extLst>
              <a:ext uri="{FF2B5EF4-FFF2-40B4-BE49-F238E27FC236}">
                <a16:creationId xmlns:a16="http://schemas.microsoft.com/office/drawing/2014/main" id="{422D3AEE-0C8F-AAD3-4FD3-7CF6DA246B3B}"/>
              </a:ext>
            </a:extLst>
          </p:cNvPr>
          <p:cNvGrpSpPr/>
          <p:nvPr/>
        </p:nvGrpSpPr>
        <p:grpSpPr>
          <a:xfrm>
            <a:off x="3517901" y="4863230"/>
            <a:ext cx="5156200" cy="1364022"/>
            <a:chOff x="2865775" y="4736654"/>
            <a:chExt cx="7073965" cy="1364022"/>
          </a:xfrm>
        </p:grpSpPr>
        <p:pic>
          <p:nvPicPr>
            <p:cNvPr id="3" name="תמונה 2" descr="תמונה שמכילה זהב, בז’, שיזוף, חום&#10;&#10;תוכן בינה מלאכותית גנרטיבית עשוי להיות שגוי.">
              <a:extLst>
                <a:ext uri="{FF2B5EF4-FFF2-40B4-BE49-F238E27FC236}">
                  <a16:creationId xmlns:a16="http://schemas.microsoft.com/office/drawing/2014/main" id="{0A6C8460-C91E-7CCF-7E08-7AD03E8BD2CE}"/>
                </a:ext>
              </a:extLst>
            </p:cNvPr>
            <p:cNvPicPr>
              <a:picLocks noChangeAspect="1"/>
            </p:cNvPicPr>
            <p:nvPr/>
          </p:nvPicPr>
          <p:blipFill>
            <a:blip r:embed="rId5">
              <a:extLst>
                <a:ext uri="{28A0092B-C50C-407E-A947-70E740481C1C}">
                  <a14:useLocalDpi xmlns:a14="http://schemas.microsoft.com/office/drawing/2010/main" val="0"/>
                </a:ext>
              </a:extLst>
            </a:blip>
            <a:srcRect l="2361" t="6367" r="20278" b="73744"/>
            <a:stretch>
              <a:fillRect/>
            </a:stretch>
          </p:blipFill>
          <p:spPr>
            <a:xfrm>
              <a:off x="2865775" y="4736654"/>
              <a:ext cx="7073965" cy="1364022"/>
            </a:xfrm>
            <a:prstGeom prst="plaque">
              <a:avLst>
                <a:gd name="adj" fmla="val 15000"/>
              </a:avLst>
            </a:prstGeom>
            <a:effectLst>
              <a:outerShdw blurRad="50800" dist="38100" dir="8100000" algn="tr" rotWithShape="0">
                <a:prstClr val="black">
                  <a:alpha val="40000"/>
                </a:prstClr>
              </a:outerShdw>
            </a:effectLst>
          </p:spPr>
        </p:pic>
        <p:sp>
          <p:nvSpPr>
            <p:cNvPr id="4" name="תיבת טקסט 3">
              <a:extLst>
                <a:ext uri="{FF2B5EF4-FFF2-40B4-BE49-F238E27FC236}">
                  <a16:creationId xmlns:a16="http://schemas.microsoft.com/office/drawing/2014/main" id="{7AF08C31-CA06-C8C1-7CE2-0C637D3F6766}"/>
                </a:ext>
              </a:extLst>
            </p:cNvPr>
            <p:cNvSpPr txBox="1"/>
            <p:nvPr/>
          </p:nvSpPr>
          <p:spPr>
            <a:xfrm>
              <a:off x="3500807" y="5151610"/>
              <a:ext cx="5803900" cy="892680"/>
            </a:xfrm>
            <a:prstGeom prst="rect">
              <a:avLst/>
            </a:prstGeom>
            <a:noFill/>
          </p:spPr>
          <p:txBody>
            <a:bodyPr wrap="square" rtlCol="1">
              <a:spAutoFit/>
            </a:bodyPr>
            <a:lstStyle/>
            <a:p>
              <a:pPr algn="ctr">
                <a:lnSpc>
                  <a:spcPts val="4900"/>
                </a:lnSpc>
              </a:pPr>
              <a:r>
                <a:rPr lang="he-IL" sz="8800" dirty="0">
                  <a:solidFill>
                    <a:srgbClr val="670F17"/>
                  </a:solidFill>
                  <a:latin typeface="SKF Ateret 3.0 Medium" pitchFamily="50" charset="-79"/>
                  <a:cs typeface="SKF Ateret 3.0 Medium" pitchFamily="50" charset="-79"/>
                </a:rPr>
                <a:t>המנון</a:t>
              </a:r>
            </a:p>
          </p:txBody>
        </p:sp>
      </p:grpSp>
    </p:spTree>
    <p:extLst>
      <p:ext uri="{BB962C8B-B14F-4D97-AF65-F5344CB8AC3E}">
        <p14:creationId xmlns:p14="http://schemas.microsoft.com/office/powerpoint/2010/main" val="1170848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2EA07-9B40-34BA-B918-AA06C4FB0E12}"/>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8F027DFC-179A-F088-E6A7-163CDD583125}"/>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4" name="תמונה 3"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D4769C37-C13D-E56C-BBC9-D42368EDB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306" y="5867400"/>
            <a:ext cx="1496544" cy="9144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494B0860-7F6D-E7C4-D49C-9854A4D66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sp>
        <p:nvSpPr>
          <p:cNvPr id="7" name="תיבת טקסט 6">
            <a:extLst>
              <a:ext uri="{FF2B5EF4-FFF2-40B4-BE49-F238E27FC236}">
                <a16:creationId xmlns:a16="http://schemas.microsoft.com/office/drawing/2014/main" id="{3A81E963-A38C-FB2D-45A2-E6F45D695E6F}"/>
              </a:ext>
            </a:extLst>
          </p:cNvPr>
          <p:cNvSpPr txBox="1"/>
          <p:nvPr/>
        </p:nvSpPr>
        <p:spPr>
          <a:xfrm>
            <a:off x="3282307" y="957322"/>
            <a:ext cx="8351537" cy="2708434"/>
          </a:xfrm>
          <a:prstGeom prst="rect">
            <a:avLst/>
          </a:prstGeom>
          <a:noFill/>
        </p:spPr>
        <p:txBody>
          <a:bodyPr wrap="square" rtlCol="1">
            <a:spAutoFit/>
          </a:bodyPr>
          <a:lstStyle/>
          <a:p>
            <a:pPr>
              <a:spcAft>
                <a:spcPts val="1200"/>
              </a:spcAft>
            </a:pPr>
            <a:r>
              <a:rPr lang="he-IL" sz="3200" dirty="0">
                <a:solidFill>
                  <a:srgbClr val="670F17"/>
                </a:solidFill>
                <a:latin typeface="Fb Monopoly Heb" pitchFamily="50" charset="-79"/>
                <a:cs typeface="Fb Monopoly Heb" pitchFamily="50" charset="-79"/>
              </a:rPr>
              <a:t>בהמנון שלנו השנה אנו נזכרים באותו חכם מהמשל, ולוקחים ממנו השראה לעבודת ה' בתפילה.</a:t>
            </a:r>
          </a:p>
          <a:p>
            <a:pPr>
              <a:spcAft>
                <a:spcPts val="1200"/>
              </a:spcAft>
            </a:pPr>
            <a:r>
              <a:rPr lang="he-IL" sz="3200" dirty="0">
                <a:solidFill>
                  <a:srgbClr val="670F17"/>
                </a:solidFill>
                <a:latin typeface="Fb Monopoly Heb" pitchFamily="50" charset="-79"/>
                <a:cs typeface="Fb Monopoly Heb" pitchFamily="50" charset="-79"/>
              </a:rPr>
              <a:t>ההמנון ילווה בקליפ חדשני, ונשיר אותו בכל יום לפני התפילה.</a:t>
            </a:r>
          </a:p>
        </p:txBody>
      </p:sp>
    </p:spTree>
    <p:extLst>
      <p:ext uri="{BB962C8B-B14F-4D97-AF65-F5344CB8AC3E}">
        <p14:creationId xmlns:p14="http://schemas.microsoft.com/office/powerpoint/2010/main" val="3682838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9E3A2-E7F0-E6E1-9193-5E14FFD46FD8}"/>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161BABE5-578B-B3D8-708A-7CB0DF986D83}"/>
              </a:ext>
            </a:extLst>
          </p:cNvPr>
          <p:cNvPicPr>
            <a:picLocks noChangeAspect="1"/>
          </p:cNvPicPr>
          <p:nvPr/>
        </p:nvPicPr>
        <p:blipFill>
          <a:blip r:embed="rId2">
            <a:alphaModFix/>
            <a:extLst>
              <a:ext uri="{28A0092B-C50C-407E-A947-70E740481C1C}">
                <a14:useLocalDpi xmlns:a14="http://schemas.microsoft.com/office/drawing/2010/main" val="0"/>
              </a:ext>
            </a:extLst>
          </a:blip>
          <a:srcRect l="30661" t="22521" r="2837" b="29140"/>
          <a:stretch>
            <a:fillRect/>
          </a:stretch>
        </p:blipFill>
        <p:spPr>
          <a:xfrm>
            <a:off x="-1" y="0"/>
            <a:ext cx="12192001" cy="6858000"/>
          </a:xfrm>
          <a:prstGeom prst="rect">
            <a:avLst/>
          </a:prstGeom>
        </p:spPr>
      </p:pic>
      <p:grpSp>
        <p:nvGrpSpPr>
          <p:cNvPr id="12" name="קבוצה 11">
            <a:extLst>
              <a:ext uri="{FF2B5EF4-FFF2-40B4-BE49-F238E27FC236}">
                <a16:creationId xmlns:a16="http://schemas.microsoft.com/office/drawing/2014/main" id="{1ECE043D-50AD-D1D3-963A-9F64162BA2E8}"/>
              </a:ext>
            </a:extLst>
          </p:cNvPr>
          <p:cNvGrpSpPr/>
          <p:nvPr/>
        </p:nvGrpSpPr>
        <p:grpSpPr>
          <a:xfrm>
            <a:off x="1397328" y="905289"/>
            <a:ext cx="9397345" cy="5332229"/>
            <a:chOff x="1352716" y="653385"/>
            <a:chExt cx="9397345" cy="5332229"/>
          </a:xfrm>
        </p:grpSpPr>
        <p:sp>
          <p:nvSpPr>
            <p:cNvPr id="10" name="תיבת טקסט 9">
              <a:extLst>
                <a:ext uri="{FF2B5EF4-FFF2-40B4-BE49-F238E27FC236}">
                  <a16:creationId xmlns:a16="http://schemas.microsoft.com/office/drawing/2014/main" id="{E55817AD-2329-E2CE-1707-326D0C5A91CB}"/>
                </a:ext>
              </a:extLst>
            </p:cNvPr>
            <p:cNvSpPr txBox="1"/>
            <p:nvPr/>
          </p:nvSpPr>
          <p:spPr>
            <a:xfrm>
              <a:off x="6330462" y="653385"/>
              <a:ext cx="4419599" cy="5332229"/>
            </a:xfrm>
            <a:prstGeom prst="rect">
              <a:avLst/>
            </a:prstGeom>
            <a:noFill/>
          </p:spPr>
          <p:txBody>
            <a:bodyPr wrap="square" rtlCol="1">
              <a:spAutoFit/>
            </a:bodyPr>
            <a:lstStyle/>
            <a:p>
              <a:pPr algn="ctr">
                <a:lnSpc>
                  <a:spcPts val="2400"/>
                </a:lnSpc>
              </a:pPr>
              <a:r>
                <a:rPr lang="he-IL" sz="2200" dirty="0">
                  <a:solidFill>
                    <a:srgbClr val="670F17"/>
                  </a:solidFill>
                  <a:latin typeface="Fb Monopoly Heb" pitchFamily="50" charset="-79"/>
                  <a:cs typeface="Fb Monopoly Heb" pitchFamily="50" charset="-79"/>
                </a:rPr>
                <a:t>צועד הוא בלב נרגש</a:t>
              </a:r>
            </a:p>
            <a:p>
              <a:pPr algn="ctr">
                <a:lnSpc>
                  <a:spcPts val="2400"/>
                </a:lnSpc>
              </a:pPr>
              <a:r>
                <a:rPr lang="he-IL" sz="2200" dirty="0">
                  <a:solidFill>
                    <a:srgbClr val="670F17"/>
                  </a:solidFill>
                  <a:latin typeface="Fb Monopoly Heb" pitchFamily="50" charset="-79"/>
                  <a:cs typeface="Fb Monopoly Heb" pitchFamily="50" charset="-79"/>
                </a:rPr>
                <a:t>אל הארמון הוא ניגש</a:t>
              </a:r>
            </a:p>
            <a:p>
              <a:pPr algn="ctr">
                <a:lnSpc>
                  <a:spcPts val="2400"/>
                </a:lnSpc>
              </a:pPr>
              <a:r>
                <a:rPr lang="he-IL" sz="2200" dirty="0">
                  <a:solidFill>
                    <a:srgbClr val="670F17"/>
                  </a:solidFill>
                  <a:latin typeface="Fb Monopoly Heb" pitchFamily="50" charset="-79"/>
                  <a:cs typeface="Fb Monopoly Heb" pitchFamily="50" charset="-79"/>
                </a:rPr>
                <a:t>ביקש הוא הזכות, ניתנה לו רשות</a:t>
              </a:r>
            </a:p>
            <a:p>
              <a:pPr algn="ctr">
                <a:lnSpc>
                  <a:spcPts val="2400"/>
                </a:lnSpc>
              </a:pPr>
              <a:r>
                <a:rPr lang="he-IL" sz="2200" dirty="0">
                  <a:solidFill>
                    <a:srgbClr val="670F17"/>
                  </a:solidFill>
                  <a:latin typeface="Fb Monopoly Heb" pitchFamily="50" charset="-79"/>
                  <a:cs typeface="Fb Monopoly Heb" pitchFamily="50" charset="-79"/>
                </a:rPr>
                <a:t>לקיים עם המלך מפגש</a:t>
              </a:r>
            </a:p>
            <a:p>
              <a:pPr algn="ctr">
                <a:lnSpc>
                  <a:spcPts val="2400"/>
                </a:lnSpc>
              </a:pPr>
              <a:endParaRPr lang="he-IL" sz="2200" dirty="0">
                <a:solidFill>
                  <a:srgbClr val="670F17"/>
                </a:solidFill>
                <a:latin typeface="Fb Monopoly Heb" pitchFamily="50" charset="-79"/>
                <a:cs typeface="Fb Monopoly Heb" pitchFamily="50" charset="-79"/>
              </a:endParaRPr>
            </a:p>
            <a:p>
              <a:pPr algn="ctr">
                <a:lnSpc>
                  <a:spcPts val="2400"/>
                </a:lnSpc>
              </a:pPr>
              <a:r>
                <a:rPr lang="he-IL" sz="2200" dirty="0">
                  <a:solidFill>
                    <a:srgbClr val="670F17"/>
                  </a:solidFill>
                  <a:latin typeface="Fb Monopoly Heb" pitchFamily="50" charset="-79"/>
                  <a:cs typeface="Fb Monopoly Heb" pitchFamily="50" charset="-79"/>
                </a:rPr>
                <a:t>שונה הוא מכל חבריו,</a:t>
              </a:r>
            </a:p>
            <a:p>
              <a:pPr algn="ctr">
                <a:lnSpc>
                  <a:spcPts val="2400"/>
                </a:lnSpc>
              </a:pPr>
              <a:r>
                <a:rPr lang="he-IL" sz="2200" dirty="0">
                  <a:solidFill>
                    <a:srgbClr val="670F17"/>
                  </a:solidFill>
                  <a:latin typeface="Fb Monopoly Heb" pitchFamily="50" charset="-79"/>
                  <a:cs typeface="Fb Monopoly Heb" pitchFamily="50" charset="-79"/>
                </a:rPr>
                <a:t>ביקשו הם כבוד או זהב,</a:t>
              </a:r>
            </a:p>
            <a:p>
              <a:pPr algn="ctr">
                <a:lnSpc>
                  <a:spcPts val="2400"/>
                </a:lnSpc>
              </a:pPr>
              <a:r>
                <a:rPr lang="he-IL" sz="2200" dirty="0">
                  <a:solidFill>
                    <a:srgbClr val="670F17"/>
                  </a:solidFill>
                  <a:latin typeface="Fb Monopoly Heb" pitchFamily="50" charset="-79"/>
                  <a:cs typeface="Fb Monopoly Heb" pitchFamily="50" charset="-79"/>
                </a:rPr>
                <a:t>אך הוא בחכמה בחר רק במלך,</a:t>
              </a:r>
            </a:p>
            <a:p>
              <a:pPr algn="ctr">
                <a:lnSpc>
                  <a:spcPts val="2400"/>
                </a:lnSpc>
              </a:pPr>
              <a:r>
                <a:rPr lang="he-IL" sz="2200" dirty="0">
                  <a:solidFill>
                    <a:srgbClr val="670F17"/>
                  </a:solidFill>
                  <a:latin typeface="Fb Monopoly Heb" pitchFamily="50" charset="-79"/>
                  <a:cs typeface="Fb Monopoly Heb" pitchFamily="50" charset="-79"/>
                </a:rPr>
                <a:t>עימו ישוחח עכשיו.</a:t>
              </a:r>
            </a:p>
            <a:p>
              <a:pPr algn="ctr">
                <a:lnSpc>
                  <a:spcPts val="2400"/>
                </a:lnSpc>
              </a:pPr>
              <a:endParaRPr lang="he-IL" sz="2200" dirty="0">
                <a:solidFill>
                  <a:srgbClr val="670F17"/>
                </a:solidFill>
                <a:latin typeface="Fb Monopoly Heb" pitchFamily="50" charset="-79"/>
                <a:cs typeface="Fb Monopoly Heb" pitchFamily="50" charset="-79"/>
              </a:endParaRPr>
            </a:p>
            <a:p>
              <a:pPr algn="ctr">
                <a:lnSpc>
                  <a:spcPts val="2400"/>
                </a:lnSpc>
              </a:pPr>
              <a:r>
                <a:rPr lang="he-IL" sz="2200" dirty="0">
                  <a:solidFill>
                    <a:srgbClr val="670F17"/>
                  </a:solidFill>
                  <a:latin typeface="Fb Monopoly Heb Medium" pitchFamily="50" charset="-79"/>
                  <a:cs typeface="Fb Monopoly Heb Medium" pitchFamily="50" charset="-79"/>
                </a:rPr>
                <a:t>בכל יום מחדש,</a:t>
              </a:r>
            </a:p>
            <a:p>
              <a:pPr algn="ctr">
                <a:lnSpc>
                  <a:spcPts val="2400"/>
                </a:lnSpc>
              </a:pPr>
              <a:r>
                <a:rPr lang="he-IL" sz="2200" dirty="0">
                  <a:solidFill>
                    <a:srgbClr val="670F17"/>
                  </a:solidFill>
                  <a:latin typeface="Fb Monopoly Heb Medium" pitchFamily="50" charset="-79"/>
                  <a:cs typeface="Fb Monopoly Heb Medium" pitchFamily="50" charset="-79"/>
                </a:rPr>
                <a:t>נתכונן למפגש</a:t>
              </a:r>
            </a:p>
            <a:p>
              <a:pPr algn="ctr">
                <a:lnSpc>
                  <a:spcPts val="2400"/>
                </a:lnSpc>
              </a:pPr>
              <a:r>
                <a:rPr lang="he-IL" sz="2200" dirty="0">
                  <a:solidFill>
                    <a:srgbClr val="670F17"/>
                  </a:solidFill>
                  <a:latin typeface="Fb Monopoly Heb Medium" pitchFamily="50" charset="-79"/>
                  <a:cs typeface="Fb Monopoly Heb Medium" pitchFamily="50" charset="-79"/>
                </a:rPr>
                <a:t>עם מלך מלכי המלכים בתפילה.</a:t>
              </a:r>
            </a:p>
            <a:p>
              <a:pPr algn="ctr">
                <a:lnSpc>
                  <a:spcPts val="2400"/>
                </a:lnSpc>
              </a:pPr>
              <a:endParaRPr lang="he-IL" sz="2200" dirty="0">
                <a:solidFill>
                  <a:srgbClr val="670F17"/>
                </a:solidFill>
                <a:latin typeface="Fb Monopoly Heb Medium" pitchFamily="50" charset="-79"/>
                <a:cs typeface="Fb Monopoly Heb Medium" pitchFamily="50" charset="-79"/>
              </a:endParaRPr>
            </a:p>
            <a:p>
              <a:pPr algn="ctr">
                <a:lnSpc>
                  <a:spcPts val="2400"/>
                </a:lnSpc>
              </a:pPr>
              <a:r>
                <a:rPr lang="he-IL" sz="2200" dirty="0">
                  <a:solidFill>
                    <a:srgbClr val="670F17"/>
                  </a:solidFill>
                  <a:latin typeface="Fb Monopoly Heb Medium" pitchFamily="50" charset="-79"/>
                  <a:cs typeface="Fb Monopoly Heb Medium" pitchFamily="50" charset="-79"/>
                </a:rPr>
                <a:t>אל השם נתקרב,</a:t>
              </a:r>
            </a:p>
            <a:p>
              <a:pPr algn="ctr">
                <a:lnSpc>
                  <a:spcPts val="2400"/>
                </a:lnSpc>
              </a:pPr>
              <a:r>
                <a:rPr lang="he-IL" sz="2200" dirty="0">
                  <a:solidFill>
                    <a:srgbClr val="670F17"/>
                  </a:solidFill>
                  <a:latin typeface="Fb Monopoly Heb Medium" pitchFamily="50" charset="-79"/>
                  <a:cs typeface="Fb Monopoly Heb Medium" pitchFamily="50" charset="-79"/>
                </a:rPr>
                <a:t>עבודה שבלב,</a:t>
              </a:r>
            </a:p>
            <a:p>
              <a:pPr algn="ctr">
                <a:lnSpc>
                  <a:spcPts val="2400"/>
                </a:lnSpc>
              </a:pPr>
              <a:r>
                <a:rPr lang="he-IL" sz="2200" dirty="0">
                  <a:solidFill>
                    <a:srgbClr val="670F17"/>
                  </a:solidFill>
                  <a:latin typeface="Fb Monopoly Heb Medium" pitchFamily="50" charset="-79"/>
                  <a:cs typeface="Fb Monopoly Heb Medium" pitchFamily="50" charset="-79"/>
                </a:rPr>
                <a:t>נכוון ונאמר ברצינות כל מילה.</a:t>
              </a:r>
            </a:p>
          </p:txBody>
        </p:sp>
        <p:sp>
          <p:nvSpPr>
            <p:cNvPr id="11" name="תיבת טקסט 10">
              <a:extLst>
                <a:ext uri="{FF2B5EF4-FFF2-40B4-BE49-F238E27FC236}">
                  <a16:creationId xmlns:a16="http://schemas.microsoft.com/office/drawing/2014/main" id="{F12C092F-FE05-009B-5CAB-D41E88BD1756}"/>
                </a:ext>
              </a:extLst>
            </p:cNvPr>
            <p:cNvSpPr txBox="1"/>
            <p:nvPr/>
          </p:nvSpPr>
          <p:spPr>
            <a:xfrm>
              <a:off x="1352716" y="653385"/>
              <a:ext cx="4419599" cy="4716676"/>
            </a:xfrm>
            <a:prstGeom prst="rect">
              <a:avLst/>
            </a:prstGeom>
            <a:noFill/>
          </p:spPr>
          <p:txBody>
            <a:bodyPr wrap="square" rtlCol="1">
              <a:spAutoFit/>
            </a:bodyPr>
            <a:lstStyle/>
            <a:p>
              <a:pPr algn="ctr">
                <a:lnSpc>
                  <a:spcPts val="2400"/>
                </a:lnSpc>
              </a:pPr>
              <a:r>
                <a:rPr lang="he-IL" sz="2200" dirty="0">
                  <a:solidFill>
                    <a:srgbClr val="670F17"/>
                  </a:solidFill>
                  <a:latin typeface="Fb Monopoly Heb Medium" pitchFamily="50" charset="-79"/>
                  <a:cs typeface="Fb Monopoly Heb Medium" pitchFamily="50" charset="-79"/>
                </a:rPr>
                <a:t>בכל יום מחדש,</a:t>
              </a:r>
            </a:p>
            <a:p>
              <a:pPr algn="ctr">
                <a:lnSpc>
                  <a:spcPts val="2400"/>
                </a:lnSpc>
              </a:pPr>
              <a:r>
                <a:rPr lang="he-IL" sz="2200" dirty="0">
                  <a:solidFill>
                    <a:srgbClr val="670F17"/>
                  </a:solidFill>
                  <a:latin typeface="Fb Monopoly Heb Medium" pitchFamily="50" charset="-79"/>
                  <a:cs typeface="Fb Monopoly Heb Medium" pitchFamily="50" charset="-79"/>
                </a:rPr>
                <a:t>מתנה של ממש</a:t>
              </a:r>
            </a:p>
            <a:p>
              <a:pPr algn="ctr">
                <a:lnSpc>
                  <a:spcPts val="2400"/>
                </a:lnSpc>
              </a:pPr>
              <a:r>
                <a:rPr lang="he-IL" sz="2200" dirty="0">
                  <a:solidFill>
                    <a:srgbClr val="670F17"/>
                  </a:solidFill>
                  <a:latin typeface="Fb Monopoly Heb Medium" pitchFamily="50" charset="-79"/>
                  <a:cs typeface="Fb Monopoly Heb Medium" pitchFamily="50" charset="-79"/>
                </a:rPr>
                <a:t>בהיכל המלך זוכים לבקר</a:t>
              </a:r>
            </a:p>
            <a:p>
              <a:pPr algn="ctr">
                <a:lnSpc>
                  <a:spcPts val="2400"/>
                </a:lnSpc>
              </a:pPr>
              <a:endParaRPr lang="he-IL" sz="2200" dirty="0">
                <a:solidFill>
                  <a:srgbClr val="670F17"/>
                </a:solidFill>
                <a:latin typeface="Fb Monopoly Heb Medium" pitchFamily="50" charset="-79"/>
                <a:cs typeface="Fb Monopoly Heb Medium" pitchFamily="50" charset="-79"/>
              </a:endParaRPr>
            </a:p>
            <a:p>
              <a:pPr algn="ctr">
                <a:lnSpc>
                  <a:spcPts val="2400"/>
                </a:lnSpc>
              </a:pPr>
              <a:r>
                <a:rPr lang="he-IL" sz="2200" dirty="0">
                  <a:solidFill>
                    <a:srgbClr val="670F17"/>
                  </a:solidFill>
                  <a:latin typeface="Fb Monopoly Heb Medium" pitchFamily="50" charset="-79"/>
                  <a:cs typeface="Fb Monopoly Heb Medium" pitchFamily="50" charset="-79"/>
                </a:rPr>
                <a:t>עם השם נדבר,</a:t>
              </a:r>
            </a:p>
            <a:p>
              <a:pPr algn="ctr">
                <a:lnSpc>
                  <a:spcPts val="2400"/>
                </a:lnSpc>
              </a:pPr>
              <a:r>
                <a:rPr lang="he-IL" sz="2200" dirty="0">
                  <a:solidFill>
                    <a:srgbClr val="670F17"/>
                  </a:solidFill>
                  <a:latin typeface="Fb Monopoly Heb Medium" pitchFamily="50" charset="-79"/>
                  <a:cs typeface="Fb Monopoly Heb Medium" pitchFamily="50" charset="-79"/>
                </a:rPr>
                <a:t>וכך נתחבר</a:t>
              </a:r>
            </a:p>
            <a:p>
              <a:pPr algn="ctr">
                <a:lnSpc>
                  <a:spcPts val="2400"/>
                </a:lnSpc>
              </a:pPr>
              <a:r>
                <a:rPr lang="he-IL" sz="2200" dirty="0">
                  <a:solidFill>
                    <a:srgbClr val="670F17"/>
                  </a:solidFill>
                  <a:latin typeface="Fb Monopoly Heb Medium" pitchFamily="50" charset="-79"/>
                  <a:cs typeface="Fb Monopoly Heb Medium" pitchFamily="50" charset="-79"/>
                </a:rPr>
                <a:t>נתאמץ, נתגבר, התפילה נייקר  </a:t>
              </a:r>
            </a:p>
            <a:p>
              <a:pPr algn="ctr">
                <a:lnSpc>
                  <a:spcPts val="2400"/>
                </a:lnSpc>
              </a:pPr>
              <a:endParaRPr lang="he-IL" sz="2200" dirty="0">
                <a:solidFill>
                  <a:srgbClr val="670F17"/>
                </a:solidFill>
                <a:latin typeface="Fb Monopoly Heb" pitchFamily="50" charset="-79"/>
                <a:cs typeface="Fb Monopoly Heb" pitchFamily="50" charset="-79"/>
              </a:endParaRPr>
            </a:p>
            <a:p>
              <a:pPr algn="ctr">
                <a:lnSpc>
                  <a:spcPts val="2400"/>
                </a:lnSpc>
              </a:pPr>
              <a:r>
                <a:rPr lang="he-IL" sz="2200" dirty="0">
                  <a:solidFill>
                    <a:srgbClr val="670F17"/>
                  </a:solidFill>
                  <a:latin typeface="Fb Monopoly Heb" pitchFamily="50" charset="-79"/>
                  <a:cs typeface="Fb Monopoly Heb" pitchFamily="50" charset="-79"/>
                </a:rPr>
                <a:t>ברשת </a:t>
              </a:r>
              <a:r>
                <a:rPr lang="he-IL" sz="2200" dirty="0" err="1">
                  <a:solidFill>
                    <a:srgbClr val="670F17"/>
                  </a:solidFill>
                  <a:latin typeface="Fb Monopoly Heb" pitchFamily="50" charset="-79"/>
                  <a:cs typeface="Fb Monopoly Heb" pitchFamily="50" charset="-79"/>
                </a:rPr>
                <a:t>אהלי</a:t>
              </a:r>
              <a:r>
                <a:rPr lang="he-IL" sz="2200" dirty="0">
                  <a:solidFill>
                    <a:srgbClr val="670F17"/>
                  </a:solidFill>
                  <a:latin typeface="Fb Monopoly Heb" pitchFamily="50" charset="-79"/>
                  <a:cs typeface="Fb Monopoly Heb" pitchFamily="50" charset="-79"/>
                </a:rPr>
                <a:t> יוסף יצחק  </a:t>
              </a:r>
            </a:p>
            <a:p>
              <a:pPr algn="ctr">
                <a:lnSpc>
                  <a:spcPts val="2400"/>
                </a:lnSpc>
              </a:pPr>
              <a:r>
                <a:rPr lang="he-IL" sz="2200" dirty="0">
                  <a:solidFill>
                    <a:srgbClr val="670F17"/>
                  </a:solidFill>
                  <a:latin typeface="Fb Monopoly Heb" pitchFamily="50" charset="-79"/>
                  <a:cs typeface="Fb Monopoly Heb" pitchFamily="50" charset="-79"/>
                </a:rPr>
                <a:t>ניגש בשמחה של מצווה לתפילה  </a:t>
              </a:r>
            </a:p>
            <a:p>
              <a:pPr algn="ctr">
                <a:lnSpc>
                  <a:spcPts val="2400"/>
                </a:lnSpc>
              </a:pPr>
              <a:r>
                <a:rPr lang="he-IL" sz="2200" dirty="0">
                  <a:solidFill>
                    <a:srgbClr val="670F17"/>
                  </a:solidFill>
                  <a:latin typeface="Fb Monopoly Heb" pitchFamily="50" charset="-79"/>
                  <a:cs typeface="Fb Monopoly Heb" pitchFamily="50" charset="-79"/>
                </a:rPr>
                <a:t>נבקש ביאת משיח</a:t>
              </a:r>
            </a:p>
            <a:p>
              <a:pPr algn="ctr">
                <a:lnSpc>
                  <a:spcPts val="2400"/>
                </a:lnSpc>
              </a:pPr>
              <a:r>
                <a:rPr lang="he-IL" sz="2200" dirty="0">
                  <a:solidFill>
                    <a:srgbClr val="670F17"/>
                  </a:solidFill>
                  <a:latin typeface="Fb Monopoly Heb" pitchFamily="50" charset="-79"/>
                  <a:cs typeface="Fb Monopoly Heb" pitchFamily="50" charset="-79"/>
                </a:rPr>
                <a:t>אנו רוצים גאולה!</a:t>
              </a:r>
            </a:p>
            <a:p>
              <a:pPr algn="ctr">
                <a:lnSpc>
                  <a:spcPts val="2400"/>
                </a:lnSpc>
              </a:pPr>
              <a:endParaRPr lang="he-IL" sz="2200" dirty="0">
                <a:solidFill>
                  <a:srgbClr val="670F17"/>
                </a:solidFill>
                <a:latin typeface="Fb Monopoly Heb" pitchFamily="50" charset="-79"/>
                <a:cs typeface="Fb Monopoly Heb" pitchFamily="50" charset="-79"/>
              </a:endParaRPr>
            </a:p>
            <a:p>
              <a:pPr algn="ctr">
                <a:lnSpc>
                  <a:spcPts val="2400"/>
                </a:lnSpc>
              </a:pPr>
              <a:r>
                <a:rPr lang="he-IL" sz="2200" i="1" dirty="0">
                  <a:solidFill>
                    <a:srgbClr val="670F17"/>
                  </a:solidFill>
                  <a:latin typeface="Fb Monopoly Heb" pitchFamily="50" charset="-79"/>
                  <a:cs typeface="Fb Monopoly Heb" pitchFamily="50" charset="-79"/>
                </a:rPr>
                <a:t>נבקש ביאת משיח,</a:t>
              </a:r>
            </a:p>
            <a:p>
              <a:pPr algn="ctr">
                <a:lnSpc>
                  <a:spcPts val="2400"/>
                </a:lnSpc>
              </a:pPr>
              <a:r>
                <a:rPr lang="he-IL" sz="2200" i="1" dirty="0">
                  <a:solidFill>
                    <a:srgbClr val="670F17"/>
                  </a:solidFill>
                  <a:latin typeface="Fb Monopoly Heb" pitchFamily="50" charset="-79"/>
                  <a:cs typeface="Fb Monopoly Heb" pitchFamily="50" charset="-79"/>
                </a:rPr>
                <a:t>ישמע ה', יביא גאולה...</a:t>
              </a:r>
            </a:p>
          </p:txBody>
        </p:sp>
      </p:grpSp>
      <p:pic>
        <p:nvPicPr>
          <p:cNvPr id="13" name="תמונה 12" descr="תמונה שמכילה טקסט, גופן, גרפיקה, כתב יד&#10;&#10;תוכן בינה מלאכותית גנרטיבית עשוי להיות שגוי.">
            <a:extLst>
              <a:ext uri="{FF2B5EF4-FFF2-40B4-BE49-F238E27FC236}">
                <a16:creationId xmlns:a16="http://schemas.microsoft.com/office/drawing/2014/main" id="{2C5701DC-CC0B-F419-CFCF-E5EF5F90A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2091" y="100014"/>
            <a:ext cx="1694395" cy="1231661"/>
          </a:xfrm>
          <a:prstGeom prst="rect">
            <a:avLst/>
          </a:prstGeom>
        </p:spPr>
      </p:pic>
      <p:sp>
        <p:nvSpPr>
          <p:cNvPr id="14" name="מלבן: פינות מעוגלות 13">
            <a:extLst>
              <a:ext uri="{FF2B5EF4-FFF2-40B4-BE49-F238E27FC236}">
                <a16:creationId xmlns:a16="http://schemas.microsoft.com/office/drawing/2014/main" id="{EB357371-DACD-48A3-212F-168379F2BD72}"/>
              </a:ext>
            </a:extLst>
          </p:cNvPr>
          <p:cNvSpPr/>
          <p:nvPr/>
        </p:nvSpPr>
        <p:spPr>
          <a:xfrm>
            <a:off x="-586155" y="6272687"/>
            <a:ext cx="5354573" cy="365683"/>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תיבת טקסט 14">
            <a:extLst>
              <a:ext uri="{FF2B5EF4-FFF2-40B4-BE49-F238E27FC236}">
                <a16:creationId xmlns:a16="http://schemas.microsoft.com/office/drawing/2014/main" id="{883D5DC4-29A9-BE4B-1BAD-C31EC6FA4D40}"/>
              </a:ext>
            </a:extLst>
          </p:cNvPr>
          <p:cNvSpPr txBox="1"/>
          <p:nvPr/>
        </p:nvSpPr>
        <p:spPr>
          <a:xfrm>
            <a:off x="-385919" y="6136854"/>
            <a:ext cx="4954100" cy="536685"/>
          </a:xfrm>
          <a:prstGeom prst="rect">
            <a:avLst/>
          </a:prstGeom>
          <a:noFill/>
        </p:spPr>
        <p:txBody>
          <a:bodyPr wrap="square" rtlCol="1">
            <a:spAutoFit/>
          </a:bodyPr>
          <a:lstStyle/>
          <a:p>
            <a:pPr>
              <a:lnSpc>
                <a:spcPts val="3900"/>
              </a:lnSpc>
              <a:spcAft>
                <a:spcPts val="1200"/>
              </a:spcAft>
            </a:pPr>
            <a:r>
              <a:rPr lang="he-IL" dirty="0">
                <a:solidFill>
                  <a:srgbClr val="FAD3C8"/>
                </a:solidFill>
                <a:latin typeface="Fb Monopoly Heb" pitchFamily="50" charset="-79"/>
                <a:cs typeface="Fb Monopoly Heb" pitchFamily="50" charset="-79"/>
              </a:rPr>
              <a:t>ניגון לשבת ויום טוב. כתיבה: ד. </a:t>
            </a:r>
            <a:r>
              <a:rPr lang="he-IL" dirty="0" err="1">
                <a:solidFill>
                  <a:srgbClr val="FAD3C8"/>
                </a:solidFill>
                <a:latin typeface="Fb Monopoly Heb" pitchFamily="50" charset="-79"/>
                <a:cs typeface="Fb Monopoly Heb" pitchFamily="50" charset="-79"/>
              </a:rPr>
              <a:t>מינצברג</a:t>
            </a:r>
            <a:endParaRPr lang="he-IL" dirty="0">
              <a:solidFill>
                <a:srgbClr val="FAD3C8"/>
              </a:solidFill>
              <a:latin typeface="Fb Monopoly Heb Bold" pitchFamily="50" charset="-79"/>
              <a:cs typeface="Fb Monopoly Heb Bold" pitchFamily="50" charset="-79"/>
            </a:endParaRPr>
          </a:p>
        </p:txBody>
      </p:sp>
      <p:pic>
        <p:nvPicPr>
          <p:cNvPr id="17" name="תמונה 16" descr="תמונה שמכילה נר, מחזיק נר, נברשת, תאורה&#10;&#10;תוכן בינה מלאכותית גנרטיבית עשוי להיות שגוי.">
            <a:extLst>
              <a:ext uri="{FF2B5EF4-FFF2-40B4-BE49-F238E27FC236}">
                <a16:creationId xmlns:a16="http://schemas.microsoft.com/office/drawing/2014/main" id="{DDA62DE2-10E5-0E05-338E-559AD57A1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31" y="-172549"/>
            <a:ext cx="1998785" cy="1998785"/>
          </a:xfrm>
          <a:prstGeom prst="rect">
            <a:avLst/>
          </a:prstGeom>
        </p:spPr>
      </p:pic>
      <p:pic>
        <p:nvPicPr>
          <p:cNvPr id="18" name="תמונה 17"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0A170DFD-128D-46FE-4F8A-566337498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216" y="5537017"/>
            <a:ext cx="1062828" cy="649396"/>
          </a:xfrm>
          <a:prstGeom prst="rect">
            <a:avLst/>
          </a:prstGeom>
        </p:spPr>
      </p:pic>
    </p:spTree>
    <p:extLst>
      <p:ext uri="{BB962C8B-B14F-4D97-AF65-F5344CB8AC3E}">
        <p14:creationId xmlns:p14="http://schemas.microsoft.com/office/powerpoint/2010/main" val="262943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38BC2-7113-7703-A9EC-9A562FA7AE9E}"/>
            </a:ext>
          </a:extLst>
        </p:cNvPr>
        <p:cNvGrpSpPr/>
        <p:nvPr/>
      </p:nvGrpSpPr>
      <p:grpSpPr>
        <a:xfrm>
          <a:off x="0" y="0"/>
          <a:ext cx="0" cy="0"/>
          <a:chOff x="0" y="0"/>
          <a:chExt cx="0" cy="0"/>
        </a:xfrm>
      </p:grpSpPr>
      <p:pic>
        <p:nvPicPr>
          <p:cNvPr id="5" name="תמונה 4" descr="תמונה שמכילה רהיטים, וילון, בתוך מבנה, קיר&#10;&#10;תוכן בינה מלאכותית גנרטיבית עשוי להיות שגוי.">
            <a:extLst>
              <a:ext uri="{FF2B5EF4-FFF2-40B4-BE49-F238E27FC236}">
                <a16:creationId xmlns:a16="http://schemas.microsoft.com/office/drawing/2014/main" id="{1AD19DED-C32F-AF01-C545-805E750EFB60}"/>
              </a:ext>
            </a:extLst>
          </p:cNvPr>
          <p:cNvPicPr>
            <a:picLocks noChangeAspect="1"/>
          </p:cNvPicPr>
          <p:nvPr/>
        </p:nvPicPr>
        <p:blipFill>
          <a:blip r:embed="rId2">
            <a:extLst>
              <a:ext uri="{28A0092B-C50C-407E-A947-70E740481C1C}">
                <a14:useLocalDpi xmlns:a14="http://schemas.microsoft.com/office/drawing/2010/main" val="0"/>
              </a:ext>
            </a:extLst>
          </a:blip>
          <a:srcRect l="4865" t="11053" r="13188" b="29382"/>
          <a:stretch>
            <a:fillRect/>
          </a:stretch>
        </p:blipFill>
        <p:spPr>
          <a:xfrm>
            <a:off x="0" y="0"/>
            <a:ext cx="12192000" cy="6858000"/>
          </a:xfrm>
          <a:prstGeom prst="rect">
            <a:avLst/>
          </a:prstGeom>
        </p:spPr>
      </p:pic>
      <p:pic>
        <p:nvPicPr>
          <p:cNvPr id="7" name="תמונה 6" descr="תמונה שמכילה טקסט, גופן, גרפיקה, כתב יד&#10;&#10;תוכן בינה מלאכותית גנרטיבית עשוי להיות שגוי.">
            <a:extLst>
              <a:ext uri="{FF2B5EF4-FFF2-40B4-BE49-F238E27FC236}">
                <a16:creationId xmlns:a16="http://schemas.microsoft.com/office/drawing/2014/main" id="{8D88D22D-F195-549A-974E-3CB4B51E3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815604"/>
            <a:ext cx="5588000" cy="4061934"/>
          </a:xfrm>
          <a:prstGeom prst="rect">
            <a:avLst/>
          </a:prstGeom>
        </p:spPr>
      </p:pic>
      <p:pic>
        <p:nvPicPr>
          <p:cNvPr id="9" name="תמונה 8"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C4BE995F-D837-BA60-742E-48410CD5F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500" y="181337"/>
            <a:ext cx="1397000" cy="853578"/>
          </a:xfrm>
          <a:prstGeom prst="rect">
            <a:avLst/>
          </a:prstGeom>
        </p:spPr>
      </p:pic>
      <p:grpSp>
        <p:nvGrpSpPr>
          <p:cNvPr id="2" name="קבוצה 1">
            <a:extLst>
              <a:ext uri="{FF2B5EF4-FFF2-40B4-BE49-F238E27FC236}">
                <a16:creationId xmlns:a16="http://schemas.microsoft.com/office/drawing/2014/main" id="{42103185-081C-A67F-AEAA-3C6BE0C91602}"/>
              </a:ext>
            </a:extLst>
          </p:cNvPr>
          <p:cNvGrpSpPr/>
          <p:nvPr/>
        </p:nvGrpSpPr>
        <p:grpSpPr>
          <a:xfrm>
            <a:off x="3517901" y="4863230"/>
            <a:ext cx="5156200" cy="1364022"/>
            <a:chOff x="2865775" y="4736654"/>
            <a:chExt cx="7073965" cy="1364022"/>
          </a:xfrm>
        </p:grpSpPr>
        <p:pic>
          <p:nvPicPr>
            <p:cNvPr id="3" name="תמונה 2" descr="תמונה שמכילה זהב, בז’, שיזוף, חום&#10;&#10;תוכן בינה מלאכותית גנרטיבית עשוי להיות שגוי.">
              <a:extLst>
                <a:ext uri="{FF2B5EF4-FFF2-40B4-BE49-F238E27FC236}">
                  <a16:creationId xmlns:a16="http://schemas.microsoft.com/office/drawing/2014/main" id="{2639B711-F67A-CF27-9907-B049E58DADC3}"/>
                </a:ext>
              </a:extLst>
            </p:cNvPr>
            <p:cNvPicPr>
              <a:picLocks noChangeAspect="1"/>
            </p:cNvPicPr>
            <p:nvPr/>
          </p:nvPicPr>
          <p:blipFill>
            <a:blip r:embed="rId5">
              <a:extLst>
                <a:ext uri="{28A0092B-C50C-407E-A947-70E740481C1C}">
                  <a14:useLocalDpi xmlns:a14="http://schemas.microsoft.com/office/drawing/2010/main" val="0"/>
                </a:ext>
              </a:extLst>
            </a:blip>
            <a:srcRect l="2361" t="6367" r="20278" b="73744"/>
            <a:stretch>
              <a:fillRect/>
            </a:stretch>
          </p:blipFill>
          <p:spPr>
            <a:xfrm>
              <a:off x="2865775" y="4736654"/>
              <a:ext cx="7073965" cy="1364022"/>
            </a:xfrm>
            <a:prstGeom prst="plaque">
              <a:avLst>
                <a:gd name="adj" fmla="val 15000"/>
              </a:avLst>
            </a:prstGeom>
            <a:effectLst>
              <a:outerShdw blurRad="50800" dist="38100" dir="8100000" algn="tr" rotWithShape="0">
                <a:prstClr val="black">
                  <a:alpha val="40000"/>
                </a:prstClr>
              </a:outerShdw>
            </a:effectLst>
          </p:spPr>
        </p:pic>
        <p:sp>
          <p:nvSpPr>
            <p:cNvPr id="4" name="תיבת טקסט 3">
              <a:extLst>
                <a:ext uri="{FF2B5EF4-FFF2-40B4-BE49-F238E27FC236}">
                  <a16:creationId xmlns:a16="http://schemas.microsoft.com/office/drawing/2014/main" id="{AACC6A56-F0A8-A414-65D6-2C09A34C4141}"/>
                </a:ext>
              </a:extLst>
            </p:cNvPr>
            <p:cNvSpPr txBox="1"/>
            <p:nvPr/>
          </p:nvSpPr>
          <p:spPr>
            <a:xfrm>
              <a:off x="3500807" y="5151610"/>
              <a:ext cx="5803900" cy="892680"/>
            </a:xfrm>
            <a:prstGeom prst="rect">
              <a:avLst/>
            </a:prstGeom>
            <a:noFill/>
          </p:spPr>
          <p:txBody>
            <a:bodyPr wrap="square" rtlCol="1">
              <a:spAutoFit/>
            </a:bodyPr>
            <a:lstStyle/>
            <a:p>
              <a:pPr algn="ctr">
                <a:lnSpc>
                  <a:spcPts val="4900"/>
                </a:lnSpc>
              </a:pPr>
              <a:r>
                <a:rPr lang="he-IL" sz="8800" dirty="0">
                  <a:solidFill>
                    <a:srgbClr val="670F17"/>
                  </a:solidFill>
                  <a:latin typeface="SKF Ateret 3.0 Medium" pitchFamily="50" charset="-79"/>
                  <a:cs typeface="SKF Ateret 3.0 Medium" pitchFamily="50" charset="-79"/>
                </a:rPr>
                <a:t>אווירה</a:t>
              </a:r>
            </a:p>
          </p:txBody>
        </p:sp>
      </p:grpSp>
    </p:spTree>
    <p:extLst>
      <p:ext uri="{BB962C8B-B14F-4D97-AF65-F5344CB8AC3E}">
        <p14:creationId xmlns:p14="http://schemas.microsoft.com/office/powerpoint/2010/main" val="3205194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8D5D2-1A7F-760D-C45C-0CF2A33697A0}"/>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4EB06087-2523-06E5-B335-FD1C4D68386F}"/>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30661" t="22521" r="2837" b="29140"/>
          <a:stretch>
            <a:fillRect/>
          </a:stretch>
        </p:blipFill>
        <p:spPr>
          <a:xfrm>
            <a:off x="-1" y="0"/>
            <a:ext cx="12192001" cy="6858000"/>
          </a:xfrm>
          <a:prstGeom prst="rect">
            <a:avLst/>
          </a:prstGeom>
        </p:spPr>
      </p:pic>
      <p:pic>
        <p:nvPicPr>
          <p:cNvPr id="2" name="תמונה 1" descr="תמונה שמכילה כתר, סימן, סמל, זהב&#10;&#10;תוכן בינה מלאכותית גנרטיבית עשוי להיות שגוי.">
            <a:extLst>
              <a:ext uri="{FF2B5EF4-FFF2-40B4-BE49-F238E27FC236}">
                <a16:creationId xmlns:a16="http://schemas.microsoft.com/office/drawing/2014/main" id="{C94F2EFF-481E-B06A-A249-E936EDFEB826}"/>
              </a:ext>
            </a:extLst>
          </p:cNvPr>
          <p:cNvPicPr>
            <a:picLocks noChangeAspect="1"/>
          </p:cNvPicPr>
          <p:nvPr/>
        </p:nvPicPr>
        <p:blipFill>
          <a:blip r:embed="rId3">
            <a:extLst>
              <a:ext uri="{28A0092B-C50C-407E-A947-70E740481C1C}">
                <a14:useLocalDpi xmlns:a14="http://schemas.microsoft.com/office/drawing/2010/main" val="0"/>
              </a:ext>
            </a:extLst>
          </a:blip>
          <a:srcRect l="16768" r="57155"/>
          <a:stretch>
            <a:fillRect/>
          </a:stretch>
        </p:blipFill>
        <p:spPr>
          <a:xfrm>
            <a:off x="5205168" y="1623123"/>
            <a:ext cx="1834007" cy="4469150"/>
          </a:xfrm>
          <a:prstGeom prst="rect">
            <a:avLst/>
          </a:prstGeom>
        </p:spPr>
      </p:pic>
      <p:pic>
        <p:nvPicPr>
          <p:cNvPr id="3" name="תמונה 2" descr="תמונה שמכילה נר, פמוט&#10;&#10;תוכן בינה מלאכותית גנרטיבית עשוי להיות שגוי.">
            <a:extLst>
              <a:ext uri="{FF2B5EF4-FFF2-40B4-BE49-F238E27FC236}">
                <a16:creationId xmlns:a16="http://schemas.microsoft.com/office/drawing/2014/main" id="{FA684DA9-B287-1B49-5FE4-3D2D303A3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9492" y="1469163"/>
            <a:ext cx="2616499" cy="4469149"/>
          </a:xfrm>
          <a:prstGeom prst="rect">
            <a:avLst/>
          </a:prstGeom>
        </p:spPr>
      </p:pic>
      <p:pic>
        <p:nvPicPr>
          <p:cNvPr id="4" name="תמונה 3">
            <a:extLst>
              <a:ext uri="{FF2B5EF4-FFF2-40B4-BE49-F238E27FC236}">
                <a16:creationId xmlns:a16="http://schemas.microsoft.com/office/drawing/2014/main" id="{CD4E9FD9-84E9-AFBA-5420-E3871E324F76}"/>
              </a:ext>
            </a:extLst>
          </p:cNvPr>
          <p:cNvPicPr>
            <a:picLocks noChangeAspect="1"/>
          </p:cNvPicPr>
          <p:nvPr/>
        </p:nvPicPr>
        <p:blipFill>
          <a:blip r:embed="rId5">
            <a:extLst>
              <a:ext uri="{28A0092B-C50C-407E-A947-70E740481C1C}">
                <a14:useLocalDpi xmlns:a14="http://schemas.microsoft.com/office/drawing/2010/main" val="0"/>
              </a:ext>
            </a:extLst>
          </a:blip>
          <a:srcRect l="35785" r="37479"/>
          <a:stretch>
            <a:fillRect/>
          </a:stretch>
        </p:blipFill>
        <p:spPr>
          <a:xfrm>
            <a:off x="7538611" y="1158377"/>
            <a:ext cx="1880354" cy="4469149"/>
          </a:xfrm>
          <a:prstGeom prst="rect">
            <a:avLst/>
          </a:prstGeom>
        </p:spPr>
      </p:pic>
      <p:sp>
        <p:nvSpPr>
          <p:cNvPr id="7" name="מלבן 6">
            <a:extLst>
              <a:ext uri="{FF2B5EF4-FFF2-40B4-BE49-F238E27FC236}">
                <a16:creationId xmlns:a16="http://schemas.microsoft.com/office/drawing/2014/main" id="{633E3E32-D9DE-588B-29C2-B6234C5F6D76}"/>
              </a:ext>
            </a:extLst>
          </p:cNvPr>
          <p:cNvSpPr/>
          <p:nvPr/>
        </p:nvSpPr>
        <p:spPr>
          <a:xfrm>
            <a:off x="368301" y="462022"/>
            <a:ext cx="11823700" cy="1189260"/>
          </a:xfrm>
          <a:prstGeom prst="rect">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יבת טקסט 7">
            <a:extLst>
              <a:ext uri="{FF2B5EF4-FFF2-40B4-BE49-F238E27FC236}">
                <a16:creationId xmlns:a16="http://schemas.microsoft.com/office/drawing/2014/main" id="{6B3C95F4-3719-62D2-CDA2-BCD64C705DD4}"/>
              </a:ext>
            </a:extLst>
          </p:cNvPr>
          <p:cNvSpPr txBox="1"/>
          <p:nvPr/>
        </p:nvSpPr>
        <p:spPr>
          <a:xfrm>
            <a:off x="800100" y="589488"/>
            <a:ext cx="10806455" cy="940642"/>
          </a:xfrm>
          <a:prstGeom prst="rect">
            <a:avLst/>
          </a:prstGeom>
          <a:noFill/>
        </p:spPr>
        <p:txBody>
          <a:bodyPr wrap="square" rtlCol="1">
            <a:spAutoFit/>
          </a:bodyPr>
          <a:lstStyle/>
          <a:p>
            <a:pPr>
              <a:lnSpc>
                <a:spcPts val="3300"/>
              </a:lnSpc>
              <a:spcAft>
                <a:spcPts val="1200"/>
              </a:spcAft>
            </a:pPr>
            <a:r>
              <a:rPr lang="he-IL" sz="2800" dirty="0">
                <a:solidFill>
                  <a:srgbClr val="FAD3C8"/>
                </a:solidFill>
                <a:latin typeface="Fb Monopoly Heb" pitchFamily="50" charset="-79"/>
                <a:cs typeface="Fb Monopoly Heb" pitchFamily="50" charset="-79"/>
              </a:rPr>
              <a:t>במשלוח תקבלו סט חגיגי ומהודר של נברשות מלכותיות,</a:t>
            </a:r>
            <a:br>
              <a:rPr lang="en-US" sz="2800" dirty="0">
                <a:solidFill>
                  <a:srgbClr val="FAD3C8"/>
                </a:solidFill>
                <a:latin typeface="Fb Monopoly Heb" pitchFamily="50" charset="-79"/>
                <a:cs typeface="Fb Monopoly Heb" pitchFamily="50" charset="-79"/>
              </a:rPr>
            </a:br>
            <a:r>
              <a:rPr lang="he-IL" sz="2800" dirty="0">
                <a:solidFill>
                  <a:srgbClr val="FAD3C8"/>
                </a:solidFill>
                <a:latin typeface="Fb Monopoly Heb" pitchFamily="50" charset="-79"/>
                <a:cs typeface="Fb Monopoly Heb" pitchFamily="50" charset="-79"/>
              </a:rPr>
              <a:t>אשר יכניס את התלמידים לאווירת "היכל המלך".</a:t>
            </a:r>
          </a:p>
        </p:txBody>
      </p:sp>
      <p:sp>
        <p:nvSpPr>
          <p:cNvPr id="10" name="תיבת טקסט 9">
            <a:extLst>
              <a:ext uri="{FF2B5EF4-FFF2-40B4-BE49-F238E27FC236}">
                <a16:creationId xmlns:a16="http://schemas.microsoft.com/office/drawing/2014/main" id="{A2C79CDA-9B27-BCE1-A176-CF9B72318FD7}"/>
              </a:ext>
            </a:extLst>
          </p:cNvPr>
          <p:cNvSpPr txBox="1"/>
          <p:nvPr/>
        </p:nvSpPr>
        <p:spPr>
          <a:xfrm>
            <a:off x="272134" y="2021195"/>
            <a:ext cx="4660900" cy="4247317"/>
          </a:xfrm>
          <a:prstGeom prst="rect">
            <a:avLst/>
          </a:prstGeom>
          <a:noFill/>
        </p:spPr>
        <p:txBody>
          <a:bodyPr wrap="square" rtlCol="1">
            <a:spAutoFit/>
          </a:bodyPr>
          <a:lstStyle/>
          <a:p>
            <a:pPr>
              <a:spcAft>
                <a:spcPts val="1200"/>
              </a:spcAft>
            </a:pPr>
            <a:r>
              <a:rPr lang="he-IL" sz="2400" dirty="0">
                <a:solidFill>
                  <a:srgbClr val="670F17"/>
                </a:solidFill>
                <a:latin typeface="Fb Monopoly Heb" pitchFamily="50" charset="-79"/>
                <a:cs typeface="Fb Monopoly Heb" pitchFamily="50" charset="-79"/>
              </a:rPr>
              <a:t>כל נברשת מורכבת משלושה חלקים:</a:t>
            </a:r>
          </a:p>
          <a:p>
            <a:pPr>
              <a:spcAft>
                <a:spcPts val="1200"/>
              </a:spcAft>
            </a:pPr>
            <a:r>
              <a:rPr lang="he-IL" sz="2400" dirty="0">
                <a:solidFill>
                  <a:srgbClr val="670F17"/>
                </a:solidFill>
                <a:latin typeface="Fb Monopoly Heb" pitchFamily="50" charset="-79"/>
                <a:cs typeface="Fb Monopoly Heb" pitchFamily="50" charset="-79"/>
              </a:rPr>
              <a:t>שני חלקי הנברשת שמורכבים זה בזה ליצירת מראה תלת </a:t>
            </a:r>
            <a:r>
              <a:rPr lang="he-IL" sz="2400" dirty="0" err="1">
                <a:solidFill>
                  <a:srgbClr val="670F17"/>
                </a:solidFill>
                <a:latin typeface="Fb Monopoly Heb" pitchFamily="50" charset="-79"/>
                <a:cs typeface="Fb Monopoly Heb" pitchFamily="50" charset="-79"/>
              </a:rPr>
              <a:t>מימדי</a:t>
            </a:r>
            <a:r>
              <a:rPr lang="he-IL" sz="2400" dirty="0">
                <a:solidFill>
                  <a:srgbClr val="670F17"/>
                </a:solidFill>
                <a:latin typeface="Fb Monopoly Heb" pitchFamily="50" charset="-79"/>
                <a:cs typeface="Fb Monopoly Heb" pitchFamily="50" charset="-79"/>
              </a:rPr>
              <a:t>,</a:t>
            </a:r>
            <a:br>
              <a:rPr lang="en-US" sz="2400" dirty="0">
                <a:solidFill>
                  <a:srgbClr val="670F17"/>
                </a:solidFill>
                <a:latin typeface="Fb Monopoly Heb" pitchFamily="50" charset="-79"/>
                <a:cs typeface="Fb Monopoly Heb" pitchFamily="50" charset="-79"/>
              </a:rPr>
            </a:br>
            <a:r>
              <a:rPr lang="he-IL" sz="2400" dirty="0">
                <a:solidFill>
                  <a:srgbClr val="670F17"/>
                </a:solidFill>
                <a:latin typeface="Fb Monopoly Heb" pitchFamily="50" charset="-79"/>
                <a:cs typeface="Fb Monopoly Heb" pitchFamily="50" charset="-79"/>
              </a:rPr>
              <a:t>ושלטים עם פתגמים ומשפטי השראה שונים על התפילה.</a:t>
            </a:r>
          </a:p>
          <a:p>
            <a:pPr>
              <a:spcAft>
                <a:spcPts val="1200"/>
              </a:spcAft>
            </a:pPr>
            <a:r>
              <a:rPr lang="he-IL" sz="2400" dirty="0">
                <a:solidFill>
                  <a:srgbClr val="670F17"/>
                </a:solidFill>
                <a:latin typeface="Fb Monopoly Heb" pitchFamily="50" charset="-79"/>
                <a:cs typeface="Fb Monopoly Heb" pitchFamily="50" charset="-79"/>
              </a:rPr>
              <a:t>בנברשת יש חורים לתליית השלט כמו בהדגמה, וכן לתליית הנברשת עצמה מהתקרה.</a:t>
            </a:r>
          </a:p>
        </p:txBody>
      </p:sp>
      <p:pic>
        <p:nvPicPr>
          <p:cNvPr id="11" name="תמונה 10"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C3383880-477C-2A3F-B228-CFA0A06F34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9663" y="5992288"/>
            <a:ext cx="1238250" cy="756580"/>
          </a:xfrm>
          <a:prstGeom prst="rect">
            <a:avLst/>
          </a:prstGeom>
        </p:spPr>
      </p:pic>
    </p:spTree>
    <p:extLst>
      <p:ext uri="{BB962C8B-B14F-4D97-AF65-F5344CB8AC3E}">
        <p14:creationId xmlns:p14="http://schemas.microsoft.com/office/powerpoint/2010/main" val="448148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CA8B3-DC0C-1EDE-3B95-E68EDF227B52}"/>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8D28F268-E2A1-3C34-9371-2ABC94AAA88C}"/>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30661" t="22521" r="2837" b="29140"/>
          <a:stretch>
            <a:fillRect/>
          </a:stretch>
        </p:blipFill>
        <p:spPr>
          <a:xfrm>
            <a:off x="-1" y="0"/>
            <a:ext cx="12192001" cy="6858000"/>
          </a:xfrm>
          <a:prstGeom prst="rect">
            <a:avLst/>
          </a:prstGeom>
        </p:spPr>
      </p:pic>
      <p:sp>
        <p:nvSpPr>
          <p:cNvPr id="2" name="מלבן: פינות מעוגלות 1">
            <a:extLst>
              <a:ext uri="{FF2B5EF4-FFF2-40B4-BE49-F238E27FC236}">
                <a16:creationId xmlns:a16="http://schemas.microsoft.com/office/drawing/2014/main" id="{429A59F2-462C-E070-08BE-C57757957FB0}"/>
              </a:ext>
            </a:extLst>
          </p:cNvPr>
          <p:cNvSpPr/>
          <p:nvPr/>
        </p:nvSpPr>
        <p:spPr>
          <a:xfrm>
            <a:off x="3827557" y="459385"/>
            <a:ext cx="8911466" cy="603172"/>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3B688AD8-F2E0-4767-E078-C039ABDB053A}"/>
              </a:ext>
            </a:extLst>
          </p:cNvPr>
          <p:cNvSpPr txBox="1"/>
          <p:nvPr/>
        </p:nvSpPr>
        <p:spPr>
          <a:xfrm>
            <a:off x="3827557" y="536051"/>
            <a:ext cx="8184400" cy="534762"/>
          </a:xfrm>
          <a:prstGeom prst="rect">
            <a:avLst/>
          </a:prstGeom>
          <a:noFill/>
        </p:spPr>
        <p:txBody>
          <a:bodyPr wrap="square" rtlCol="1">
            <a:spAutoFit/>
          </a:bodyPr>
          <a:lstStyle/>
          <a:p>
            <a:pPr>
              <a:lnSpc>
                <a:spcPts val="3400"/>
              </a:lnSpc>
              <a:spcAft>
                <a:spcPts val="1200"/>
              </a:spcAft>
            </a:pPr>
            <a:r>
              <a:rPr lang="he-IL" sz="3000" dirty="0">
                <a:solidFill>
                  <a:srgbClr val="FAD3C8"/>
                </a:solidFill>
                <a:latin typeface="Fb Monopoly Heb" pitchFamily="50" charset="-79"/>
                <a:cs typeface="Fb Monopoly Heb" pitchFamily="50" charset="-79"/>
              </a:rPr>
              <a:t>את התוכנית מלוות שתי דמויות שהן אחת...</a:t>
            </a:r>
          </a:p>
        </p:txBody>
      </p:sp>
      <p:sp>
        <p:nvSpPr>
          <p:cNvPr id="23" name="תיבת טקסט 22">
            <a:extLst>
              <a:ext uri="{FF2B5EF4-FFF2-40B4-BE49-F238E27FC236}">
                <a16:creationId xmlns:a16="http://schemas.microsoft.com/office/drawing/2014/main" id="{380801CD-D9AE-9C04-222C-FF5E0FABE637}"/>
              </a:ext>
            </a:extLst>
          </p:cNvPr>
          <p:cNvSpPr txBox="1"/>
          <p:nvPr/>
        </p:nvSpPr>
        <p:spPr>
          <a:xfrm>
            <a:off x="6196367" y="1521942"/>
            <a:ext cx="3008594" cy="918200"/>
          </a:xfrm>
          <a:prstGeom prst="rect">
            <a:avLst/>
          </a:prstGeom>
          <a:noFill/>
        </p:spPr>
        <p:txBody>
          <a:bodyPr wrap="square" rtlCol="1">
            <a:spAutoFit/>
          </a:bodyPr>
          <a:lstStyle/>
          <a:p>
            <a:pPr>
              <a:lnSpc>
                <a:spcPts val="3200"/>
              </a:lnSpc>
            </a:pPr>
            <a:r>
              <a:rPr lang="he-IL" sz="2800" dirty="0">
                <a:solidFill>
                  <a:srgbClr val="670F17"/>
                </a:solidFill>
                <a:latin typeface="Fb Monopoly Heb" pitchFamily="50" charset="-79"/>
                <a:cs typeface="Fb Monopoly Heb" pitchFamily="50" charset="-79"/>
              </a:rPr>
              <a:t>החכם –</a:t>
            </a:r>
          </a:p>
          <a:p>
            <a:pPr>
              <a:lnSpc>
                <a:spcPts val="3200"/>
              </a:lnSpc>
            </a:pPr>
            <a:r>
              <a:rPr lang="he-IL" sz="2800" dirty="0">
                <a:solidFill>
                  <a:srgbClr val="670F17"/>
                </a:solidFill>
                <a:latin typeface="Fb Monopoly Heb" pitchFamily="50" charset="-79"/>
                <a:cs typeface="Fb Monopoly Heb" pitchFamily="50" charset="-79"/>
              </a:rPr>
              <a:t>הדמות מהמשל</a:t>
            </a:r>
          </a:p>
        </p:txBody>
      </p:sp>
      <p:sp>
        <p:nvSpPr>
          <p:cNvPr id="6" name="תיבת טקסט 5">
            <a:extLst>
              <a:ext uri="{FF2B5EF4-FFF2-40B4-BE49-F238E27FC236}">
                <a16:creationId xmlns:a16="http://schemas.microsoft.com/office/drawing/2014/main" id="{C78AC04D-66F1-6B54-18F4-1049D417B0B3}"/>
              </a:ext>
            </a:extLst>
          </p:cNvPr>
          <p:cNvSpPr txBox="1"/>
          <p:nvPr/>
        </p:nvSpPr>
        <p:spPr>
          <a:xfrm>
            <a:off x="823662" y="1809597"/>
            <a:ext cx="3008594" cy="918200"/>
          </a:xfrm>
          <a:prstGeom prst="rect">
            <a:avLst/>
          </a:prstGeom>
          <a:noFill/>
        </p:spPr>
        <p:txBody>
          <a:bodyPr wrap="square" rtlCol="1">
            <a:spAutoFit/>
          </a:bodyPr>
          <a:lstStyle/>
          <a:p>
            <a:pPr>
              <a:lnSpc>
                <a:spcPts val="3200"/>
              </a:lnSpc>
            </a:pPr>
            <a:r>
              <a:rPr lang="he-IL" sz="2800" dirty="0">
                <a:solidFill>
                  <a:srgbClr val="670F17"/>
                </a:solidFill>
                <a:latin typeface="Fb Monopoly Heb" pitchFamily="50" charset="-79"/>
                <a:cs typeface="Fb Monopoly Heb" pitchFamily="50" charset="-79"/>
              </a:rPr>
              <a:t>"עובד השם" –</a:t>
            </a:r>
          </a:p>
          <a:p>
            <a:pPr>
              <a:lnSpc>
                <a:spcPts val="3200"/>
              </a:lnSpc>
            </a:pPr>
            <a:r>
              <a:rPr lang="he-IL" sz="2800" dirty="0">
                <a:solidFill>
                  <a:srgbClr val="670F17"/>
                </a:solidFill>
                <a:latin typeface="Fb Monopoly Heb" pitchFamily="50" charset="-79"/>
                <a:cs typeface="Fb Monopoly Heb" pitchFamily="50" charset="-79"/>
              </a:rPr>
              <a:t>הדמות בנמשל</a:t>
            </a:r>
          </a:p>
        </p:txBody>
      </p:sp>
      <p:sp>
        <p:nvSpPr>
          <p:cNvPr id="8" name="מלבן 7">
            <a:extLst>
              <a:ext uri="{FF2B5EF4-FFF2-40B4-BE49-F238E27FC236}">
                <a16:creationId xmlns:a16="http://schemas.microsoft.com/office/drawing/2014/main" id="{BAA6A8E9-E227-093E-2C3E-F0F202E35F9D}"/>
              </a:ext>
            </a:extLst>
          </p:cNvPr>
          <p:cNvSpPr/>
          <p:nvPr/>
        </p:nvSpPr>
        <p:spPr>
          <a:xfrm>
            <a:off x="1122716" y="5593793"/>
            <a:ext cx="9837719" cy="918200"/>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תיבת טקסט 9">
            <a:extLst>
              <a:ext uri="{FF2B5EF4-FFF2-40B4-BE49-F238E27FC236}">
                <a16:creationId xmlns:a16="http://schemas.microsoft.com/office/drawing/2014/main" id="{4969D1E5-F24F-0E93-9244-6FF65E54AAC2}"/>
              </a:ext>
            </a:extLst>
          </p:cNvPr>
          <p:cNvSpPr txBox="1"/>
          <p:nvPr/>
        </p:nvSpPr>
        <p:spPr>
          <a:xfrm>
            <a:off x="2987041" y="5769114"/>
            <a:ext cx="6217920" cy="745717"/>
          </a:xfrm>
          <a:prstGeom prst="rect">
            <a:avLst/>
          </a:prstGeom>
          <a:noFill/>
        </p:spPr>
        <p:txBody>
          <a:bodyPr wrap="square" rtlCol="1">
            <a:spAutoFit/>
          </a:bodyPr>
          <a:lstStyle/>
          <a:p>
            <a:pPr algn="ctr">
              <a:lnSpc>
                <a:spcPts val="2500"/>
              </a:lnSpc>
            </a:pPr>
            <a:r>
              <a:rPr lang="he-IL" sz="2200" dirty="0">
                <a:solidFill>
                  <a:srgbClr val="670F17"/>
                </a:solidFill>
                <a:latin typeface="Fb Monopoly Heb Medium" pitchFamily="50" charset="-79"/>
                <a:cs typeface="Fb Monopoly Heb Medium" pitchFamily="50" charset="-79"/>
              </a:rPr>
              <a:t>הדמויות מלוות את הלימוד והפעילות,</a:t>
            </a:r>
          </a:p>
          <a:p>
            <a:pPr algn="ctr">
              <a:lnSpc>
                <a:spcPts val="2500"/>
              </a:lnSpc>
            </a:pPr>
            <a:r>
              <a:rPr lang="he-IL" sz="2200" dirty="0">
                <a:solidFill>
                  <a:srgbClr val="670F17"/>
                </a:solidFill>
                <a:latin typeface="Fb Monopoly Heb Medium" pitchFamily="50" charset="-79"/>
                <a:cs typeface="Fb Monopoly Heb Medium" pitchFamily="50" charset="-79"/>
              </a:rPr>
              <a:t>ויעלו גם לאתר לשימושכם.</a:t>
            </a:r>
          </a:p>
        </p:txBody>
      </p:sp>
      <p:pic>
        <p:nvPicPr>
          <p:cNvPr id="3" name="תמונה 2">
            <a:extLst>
              <a:ext uri="{FF2B5EF4-FFF2-40B4-BE49-F238E27FC236}">
                <a16:creationId xmlns:a16="http://schemas.microsoft.com/office/drawing/2014/main" id="{D9652377-CA2B-3386-531E-461052302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716" y="1491025"/>
            <a:ext cx="3000736" cy="4501102"/>
          </a:xfrm>
          <a:prstGeom prst="rect">
            <a:avLst/>
          </a:prstGeom>
        </p:spPr>
      </p:pic>
      <p:pic>
        <p:nvPicPr>
          <p:cNvPr id="7" name="תמונה 6" descr="תמונה שמכילה סרט מצויר, פסלון, צעצוע&#10;&#10;תוכן בינה מלאכותית גנרטיבית עשוי להיות שגוי.">
            <a:extLst>
              <a:ext uri="{FF2B5EF4-FFF2-40B4-BE49-F238E27FC236}">
                <a16:creationId xmlns:a16="http://schemas.microsoft.com/office/drawing/2014/main" id="{1E6686C9-AA3C-F0BF-B467-970CAAED4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6506" y="1061876"/>
            <a:ext cx="3000736" cy="4501102"/>
          </a:xfrm>
          <a:prstGeom prst="rect">
            <a:avLst/>
          </a:prstGeom>
        </p:spPr>
      </p:pic>
      <p:pic>
        <p:nvPicPr>
          <p:cNvPr id="5" name="תמונה 4"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5447F8BE-8B2F-E8A9-B455-9E950B6E5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4378" y="6036082"/>
            <a:ext cx="1220472" cy="745718"/>
          </a:xfrm>
          <a:prstGeom prst="rect">
            <a:avLst/>
          </a:prstGeom>
        </p:spPr>
      </p:pic>
      <p:pic>
        <p:nvPicPr>
          <p:cNvPr id="11" name="תמונה 10" descr="תמונה שמכילה טקסט, גופן, גרפיקה, כתב יד&#10;&#10;תוכן בינה מלאכותית גנרטיבית עשוי להיות שגוי.">
            <a:extLst>
              <a:ext uri="{FF2B5EF4-FFF2-40B4-BE49-F238E27FC236}">
                <a16:creationId xmlns:a16="http://schemas.microsoft.com/office/drawing/2014/main" id="{9506427A-A9CE-736A-8A6F-9EE2EB20E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043" y="100014"/>
            <a:ext cx="1956145" cy="1421928"/>
          </a:xfrm>
          <a:prstGeom prst="rect">
            <a:avLst/>
          </a:prstGeom>
        </p:spPr>
      </p:pic>
    </p:spTree>
    <p:extLst>
      <p:ext uri="{BB962C8B-B14F-4D97-AF65-F5344CB8AC3E}">
        <p14:creationId xmlns:p14="http://schemas.microsoft.com/office/powerpoint/2010/main" val="1272626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FA925-3F7C-B16C-FD07-8F13324FE5E8}"/>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03570C60-B49B-C023-FD0E-8A7514F799F3}"/>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776510ED-3B25-415F-0131-A698AC49E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pic>
        <p:nvPicPr>
          <p:cNvPr id="4" name="תמונה 3" descr="תמונה שמכילה טקסט, וילון&#10;&#10;תוכן בינה מלאכותית גנרטיבית עשוי להיות שגוי.">
            <a:extLst>
              <a:ext uri="{FF2B5EF4-FFF2-40B4-BE49-F238E27FC236}">
                <a16:creationId xmlns:a16="http://schemas.microsoft.com/office/drawing/2014/main" id="{76AC889F-A085-7549-DC6D-BA050B225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5774" y="1251249"/>
            <a:ext cx="2854480" cy="3992279"/>
          </a:xfrm>
          <a:prstGeom prst="rect">
            <a:avLst/>
          </a:prstGeom>
          <a:effectLst>
            <a:outerShdw blurRad="50800" dist="38100" dir="2700000" algn="tl" rotWithShape="0">
              <a:prstClr val="black">
                <a:alpha val="40000"/>
              </a:prstClr>
            </a:outerShdw>
          </a:effectLst>
        </p:spPr>
      </p:pic>
      <p:pic>
        <p:nvPicPr>
          <p:cNvPr id="25" name="תמונה 24" descr="תמונה שמכילה מסגרת תמונה, מלבן, אומנות, מסגרת&#10;&#10;תוכן בינה מלאכותית גנרטיבית עשוי להיות שגוי.">
            <a:extLst>
              <a:ext uri="{FF2B5EF4-FFF2-40B4-BE49-F238E27FC236}">
                <a16:creationId xmlns:a16="http://schemas.microsoft.com/office/drawing/2014/main" id="{825E8EE5-4562-45E4-F77F-FC9C45D5EC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657" y="1251249"/>
            <a:ext cx="2523116" cy="3568458"/>
          </a:xfrm>
          <a:prstGeom prst="rect">
            <a:avLst/>
          </a:prstGeom>
        </p:spPr>
      </p:pic>
      <p:pic>
        <p:nvPicPr>
          <p:cNvPr id="8" name="תמונה 7" descr="תמונה שמכילה וילון, אדום, בתוך מבנה&#10;&#10;תוכן בינה מלאכותית גנרטיבית עשוי להיות שגוי.">
            <a:extLst>
              <a:ext uri="{FF2B5EF4-FFF2-40B4-BE49-F238E27FC236}">
                <a16:creationId xmlns:a16="http://schemas.microsoft.com/office/drawing/2014/main" id="{5A88A135-4BDE-6D14-C164-E840A8B057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8800" y="2656211"/>
            <a:ext cx="1993479" cy="2590945"/>
          </a:xfrm>
          <a:prstGeom prst="rect">
            <a:avLst/>
          </a:prstGeom>
        </p:spPr>
      </p:pic>
      <p:sp>
        <p:nvSpPr>
          <p:cNvPr id="26" name="מלבן: פינות מעוגלות 25">
            <a:extLst>
              <a:ext uri="{FF2B5EF4-FFF2-40B4-BE49-F238E27FC236}">
                <a16:creationId xmlns:a16="http://schemas.microsoft.com/office/drawing/2014/main" id="{A50794DE-6FD9-F42A-706D-00CA0DDB3FAC}"/>
              </a:ext>
            </a:extLst>
          </p:cNvPr>
          <p:cNvSpPr/>
          <p:nvPr/>
        </p:nvSpPr>
        <p:spPr>
          <a:xfrm>
            <a:off x="5562599" y="459385"/>
            <a:ext cx="7176423" cy="603172"/>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תיבת טקסט 26">
            <a:extLst>
              <a:ext uri="{FF2B5EF4-FFF2-40B4-BE49-F238E27FC236}">
                <a16:creationId xmlns:a16="http://schemas.microsoft.com/office/drawing/2014/main" id="{DCA5C79F-4C9A-1A8F-69FF-579858FB5857}"/>
              </a:ext>
            </a:extLst>
          </p:cNvPr>
          <p:cNvSpPr txBox="1"/>
          <p:nvPr/>
        </p:nvSpPr>
        <p:spPr>
          <a:xfrm>
            <a:off x="5892799" y="536051"/>
            <a:ext cx="6119157" cy="534762"/>
          </a:xfrm>
          <a:prstGeom prst="rect">
            <a:avLst/>
          </a:prstGeom>
          <a:noFill/>
        </p:spPr>
        <p:txBody>
          <a:bodyPr wrap="square" rtlCol="1">
            <a:spAutoFit/>
          </a:bodyPr>
          <a:lstStyle/>
          <a:p>
            <a:pPr>
              <a:lnSpc>
                <a:spcPts val="3400"/>
              </a:lnSpc>
              <a:spcAft>
                <a:spcPts val="1200"/>
              </a:spcAft>
            </a:pPr>
            <a:r>
              <a:rPr lang="he-IL" sz="3000" dirty="0">
                <a:solidFill>
                  <a:srgbClr val="FAD3C8"/>
                </a:solidFill>
                <a:latin typeface="Fb Monopoly Heb" pitchFamily="50" charset="-79"/>
                <a:cs typeface="Fb Monopoly Heb" pitchFamily="50" charset="-79"/>
              </a:rPr>
              <a:t>עזרים נוספים לשימושכם באתר:</a:t>
            </a:r>
          </a:p>
        </p:txBody>
      </p:sp>
      <p:sp>
        <p:nvSpPr>
          <p:cNvPr id="28" name="מלבן 27">
            <a:extLst>
              <a:ext uri="{FF2B5EF4-FFF2-40B4-BE49-F238E27FC236}">
                <a16:creationId xmlns:a16="http://schemas.microsoft.com/office/drawing/2014/main" id="{1299291D-C527-1B45-5074-D5401BA0800B}"/>
              </a:ext>
            </a:extLst>
          </p:cNvPr>
          <p:cNvSpPr/>
          <p:nvPr/>
        </p:nvSpPr>
        <p:spPr>
          <a:xfrm>
            <a:off x="8107858" y="5424210"/>
            <a:ext cx="3430312" cy="1047923"/>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9" name="תיבת טקסט 28">
            <a:extLst>
              <a:ext uri="{FF2B5EF4-FFF2-40B4-BE49-F238E27FC236}">
                <a16:creationId xmlns:a16="http://schemas.microsoft.com/office/drawing/2014/main" id="{36C12C05-32B9-8FFE-BCDF-9F486B597716}"/>
              </a:ext>
            </a:extLst>
          </p:cNvPr>
          <p:cNvSpPr txBox="1"/>
          <p:nvPr/>
        </p:nvSpPr>
        <p:spPr>
          <a:xfrm>
            <a:off x="8107858" y="5594968"/>
            <a:ext cx="3430312" cy="822661"/>
          </a:xfrm>
          <a:prstGeom prst="rect">
            <a:avLst/>
          </a:prstGeom>
          <a:noFill/>
        </p:spPr>
        <p:txBody>
          <a:bodyPr wrap="square" rtlCol="1">
            <a:spAutoFit/>
          </a:bodyPr>
          <a:lstStyle/>
          <a:p>
            <a:pPr algn="ctr">
              <a:lnSpc>
                <a:spcPts val="2500"/>
              </a:lnSpc>
              <a:spcAft>
                <a:spcPts val="600"/>
              </a:spcAft>
            </a:pPr>
            <a:r>
              <a:rPr lang="he-IL" sz="2400" dirty="0">
                <a:solidFill>
                  <a:srgbClr val="670F17"/>
                </a:solidFill>
                <a:latin typeface="Fb Monopoly Heb Medium" pitchFamily="50" charset="-79"/>
                <a:cs typeface="Fb Monopoly Heb Medium" pitchFamily="50" charset="-79"/>
              </a:rPr>
              <a:t>הודעת הסבר להורים</a:t>
            </a:r>
          </a:p>
          <a:p>
            <a:pPr algn="ctr">
              <a:lnSpc>
                <a:spcPts val="2500"/>
              </a:lnSpc>
              <a:spcAft>
                <a:spcPts val="600"/>
              </a:spcAft>
            </a:pPr>
            <a:r>
              <a:rPr lang="he-IL" sz="2400" dirty="0">
                <a:solidFill>
                  <a:srgbClr val="670F17"/>
                </a:solidFill>
                <a:latin typeface="Fb Monopoly Heb" pitchFamily="50" charset="-79"/>
                <a:cs typeface="Fb Monopoly Heb" pitchFamily="50" charset="-79"/>
              </a:rPr>
              <a:t>פתוחה לעריכה בקנבה</a:t>
            </a:r>
          </a:p>
        </p:txBody>
      </p:sp>
      <p:sp>
        <p:nvSpPr>
          <p:cNvPr id="30" name="מלבן 29">
            <a:extLst>
              <a:ext uri="{FF2B5EF4-FFF2-40B4-BE49-F238E27FC236}">
                <a16:creationId xmlns:a16="http://schemas.microsoft.com/office/drawing/2014/main" id="{718039AB-CA44-53B8-4B9D-C961159C9604}"/>
              </a:ext>
            </a:extLst>
          </p:cNvPr>
          <p:cNvSpPr/>
          <p:nvPr/>
        </p:nvSpPr>
        <p:spPr>
          <a:xfrm>
            <a:off x="3256458" y="5424210"/>
            <a:ext cx="3430312" cy="1047923"/>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B786F975-6A07-56DA-9282-0D4D25457BFF}"/>
              </a:ext>
            </a:extLst>
          </p:cNvPr>
          <p:cNvSpPr txBox="1"/>
          <p:nvPr/>
        </p:nvSpPr>
        <p:spPr>
          <a:xfrm>
            <a:off x="3256458" y="5594968"/>
            <a:ext cx="3430312" cy="822661"/>
          </a:xfrm>
          <a:prstGeom prst="rect">
            <a:avLst/>
          </a:prstGeom>
          <a:noFill/>
        </p:spPr>
        <p:txBody>
          <a:bodyPr wrap="square" rtlCol="1">
            <a:spAutoFit/>
          </a:bodyPr>
          <a:lstStyle/>
          <a:p>
            <a:pPr algn="ctr">
              <a:lnSpc>
                <a:spcPts val="2500"/>
              </a:lnSpc>
              <a:spcAft>
                <a:spcPts val="600"/>
              </a:spcAft>
            </a:pPr>
            <a:r>
              <a:rPr lang="he-IL" sz="2400" dirty="0">
                <a:solidFill>
                  <a:srgbClr val="670F17"/>
                </a:solidFill>
                <a:latin typeface="Fb Monopoly Heb Medium" pitchFamily="50" charset="-79"/>
                <a:cs typeface="Fb Monopoly Heb Medium" pitchFamily="50" charset="-79"/>
              </a:rPr>
              <a:t>רקעים ממותגים</a:t>
            </a:r>
          </a:p>
          <a:p>
            <a:pPr algn="ctr">
              <a:lnSpc>
                <a:spcPts val="2500"/>
              </a:lnSpc>
              <a:spcAft>
                <a:spcPts val="600"/>
              </a:spcAft>
            </a:pPr>
            <a:r>
              <a:rPr lang="he-IL" sz="2400" dirty="0">
                <a:solidFill>
                  <a:srgbClr val="670F17"/>
                </a:solidFill>
                <a:latin typeface="Fb Monopoly Heb" pitchFamily="50" charset="-79"/>
                <a:cs typeface="Fb Monopoly Heb" pitchFamily="50" charset="-79"/>
              </a:rPr>
              <a:t>בפורמטים שונים</a:t>
            </a:r>
          </a:p>
        </p:txBody>
      </p:sp>
    </p:spTree>
    <p:extLst>
      <p:ext uri="{BB962C8B-B14F-4D97-AF65-F5344CB8AC3E}">
        <p14:creationId xmlns:p14="http://schemas.microsoft.com/office/powerpoint/2010/main" val="3396260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2B94C-D791-31C6-42A6-E8C5D5362530}"/>
            </a:ext>
          </a:extLst>
        </p:cNvPr>
        <p:cNvGrpSpPr/>
        <p:nvPr/>
      </p:nvGrpSpPr>
      <p:grpSpPr>
        <a:xfrm>
          <a:off x="0" y="0"/>
          <a:ext cx="0" cy="0"/>
          <a:chOff x="0" y="0"/>
          <a:chExt cx="0" cy="0"/>
        </a:xfrm>
      </p:grpSpPr>
      <p:pic>
        <p:nvPicPr>
          <p:cNvPr id="5" name="תמונה 4" descr="תמונה שמכילה רהיטים, וילון, בתוך מבנה, קיר&#10;&#10;תוכן בינה מלאכותית גנרטיבית עשוי להיות שגוי.">
            <a:extLst>
              <a:ext uri="{FF2B5EF4-FFF2-40B4-BE49-F238E27FC236}">
                <a16:creationId xmlns:a16="http://schemas.microsoft.com/office/drawing/2014/main" id="{26026606-B932-F42F-B556-26A26E94CB43}"/>
              </a:ext>
            </a:extLst>
          </p:cNvPr>
          <p:cNvPicPr>
            <a:picLocks noChangeAspect="1"/>
          </p:cNvPicPr>
          <p:nvPr/>
        </p:nvPicPr>
        <p:blipFill>
          <a:blip r:embed="rId2">
            <a:extLst>
              <a:ext uri="{28A0092B-C50C-407E-A947-70E740481C1C}">
                <a14:useLocalDpi xmlns:a14="http://schemas.microsoft.com/office/drawing/2010/main" val="0"/>
              </a:ext>
            </a:extLst>
          </a:blip>
          <a:srcRect l="4865" t="11053" r="13188" b="29382"/>
          <a:stretch>
            <a:fillRect/>
          </a:stretch>
        </p:blipFill>
        <p:spPr>
          <a:xfrm>
            <a:off x="0" y="0"/>
            <a:ext cx="12192000" cy="6858000"/>
          </a:xfrm>
          <a:prstGeom prst="rect">
            <a:avLst/>
          </a:prstGeom>
        </p:spPr>
      </p:pic>
      <p:pic>
        <p:nvPicPr>
          <p:cNvPr id="7" name="תמונה 6" descr="תמונה שמכילה טקסט, גופן, גרפיקה, כתב יד&#10;&#10;תוכן בינה מלאכותית גנרטיבית עשוי להיות שגוי.">
            <a:extLst>
              <a:ext uri="{FF2B5EF4-FFF2-40B4-BE49-F238E27FC236}">
                <a16:creationId xmlns:a16="http://schemas.microsoft.com/office/drawing/2014/main" id="{0BC71AD5-A0E2-BC1B-3155-B672ED1EA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815604"/>
            <a:ext cx="5588000" cy="4061934"/>
          </a:xfrm>
          <a:prstGeom prst="rect">
            <a:avLst/>
          </a:prstGeom>
        </p:spPr>
      </p:pic>
      <p:pic>
        <p:nvPicPr>
          <p:cNvPr id="9" name="תמונה 8"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8F291596-7D0E-8676-BA64-23D6214D1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500" y="181337"/>
            <a:ext cx="1397000" cy="853578"/>
          </a:xfrm>
          <a:prstGeom prst="rect">
            <a:avLst/>
          </a:prstGeom>
        </p:spPr>
      </p:pic>
      <p:grpSp>
        <p:nvGrpSpPr>
          <p:cNvPr id="2" name="קבוצה 1">
            <a:extLst>
              <a:ext uri="{FF2B5EF4-FFF2-40B4-BE49-F238E27FC236}">
                <a16:creationId xmlns:a16="http://schemas.microsoft.com/office/drawing/2014/main" id="{BF7759F8-B2AD-D9F8-3B31-5859025E659C}"/>
              </a:ext>
            </a:extLst>
          </p:cNvPr>
          <p:cNvGrpSpPr/>
          <p:nvPr/>
        </p:nvGrpSpPr>
        <p:grpSpPr>
          <a:xfrm>
            <a:off x="2559018" y="4863230"/>
            <a:ext cx="7073965" cy="1364022"/>
            <a:chOff x="2865775" y="4736654"/>
            <a:chExt cx="7073965" cy="1364022"/>
          </a:xfrm>
        </p:grpSpPr>
        <p:pic>
          <p:nvPicPr>
            <p:cNvPr id="3" name="תמונה 2" descr="תמונה שמכילה זהב, בז’, שיזוף, חום&#10;&#10;תוכן בינה מלאכותית גנרטיבית עשוי להיות שגוי.">
              <a:extLst>
                <a:ext uri="{FF2B5EF4-FFF2-40B4-BE49-F238E27FC236}">
                  <a16:creationId xmlns:a16="http://schemas.microsoft.com/office/drawing/2014/main" id="{328F276C-008D-4214-AD63-8175E5C6A663}"/>
                </a:ext>
              </a:extLst>
            </p:cNvPr>
            <p:cNvPicPr>
              <a:picLocks noChangeAspect="1"/>
            </p:cNvPicPr>
            <p:nvPr/>
          </p:nvPicPr>
          <p:blipFill>
            <a:blip r:embed="rId5">
              <a:extLst>
                <a:ext uri="{28A0092B-C50C-407E-A947-70E740481C1C}">
                  <a14:useLocalDpi xmlns:a14="http://schemas.microsoft.com/office/drawing/2010/main" val="0"/>
                </a:ext>
              </a:extLst>
            </a:blip>
            <a:srcRect l="2361" t="6367" r="20278" b="73744"/>
            <a:stretch>
              <a:fillRect/>
            </a:stretch>
          </p:blipFill>
          <p:spPr>
            <a:xfrm>
              <a:off x="2865775" y="4736654"/>
              <a:ext cx="7073965" cy="1364022"/>
            </a:xfrm>
            <a:prstGeom prst="plaque">
              <a:avLst>
                <a:gd name="adj" fmla="val 15000"/>
              </a:avLst>
            </a:prstGeom>
            <a:effectLst>
              <a:outerShdw blurRad="50800" dist="38100" dir="8100000" algn="tr" rotWithShape="0">
                <a:prstClr val="black">
                  <a:alpha val="40000"/>
                </a:prstClr>
              </a:outerShdw>
            </a:effectLst>
          </p:spPr>
        </p:pic>
        <p:sp>
          <p:nvSpPr>
            <p:cNvPr id="4" name="תיבת טקסט 3">
              <a:extLst>
                <a:ext uri="{FF2B5EF4-FFF2-40B4-BE49-F238E27FC236}">
                  <a16:creationId xmlns:a16="http://schemas.microsoft.com/office/drawing/2014/main" id="{CE3242E9-2AC5-AE83-BF72-8917EE302F6F}"/>
                </a:ext>
              </a:extLst>
            </p:cNvPr>
            <p:cNvSpPr txBox="1"/>
            <p:nvPr/>
          </p:nvSpPr>
          <p:spPr>
            <a:xfrm>
              <a:off x="3500807" y="5163333"/>
              <a:ext cx="5803900" cy="892680"/>
            </a:xfrm>
            <a:prstGeom prst="rect">
              <a:avLst/>
            </a:prstGeom>
            <a:noFill/>
          </p:spPr>
          <p:txBody>
            <a:bodyPr wrap="square" rtlCol="1">
              <a:spAutoFit/>
            </a:bodyPr>
            <a:lstStyle/>
            <a:p>
              <a:pPr algn="ctr">
                <a:lnSpc>
                  <a:spcPts val="4900"/>
                </a:lnSpc>
              </a:pPr>
              <a:r>
                <a:rPr lang="he-IL" sz="8800" dirty="0">
                  <a:solidFill>
                    <a:srgbClr val="670F17"/>
                  </a:solidFill>
                  <a:latin typeface="SKF Ateret 3.0 Medium" pitchFamily="50" charset="-79"/>
                  <a:cs typeface="SKF Ateret 3.0 Medium" pitchFamily="50" charset="-79"/>
                </a:rPr>
                <a:t>לימוד יומי</a:t>
              </a:r>
            </a:p>
          </p:txBody>
        </p:sp>
      </p:grpSp>
    </p:spTree>
    <p:extLst>
      <p:ext uri="{BB962C8B-B14F-4D97-AF65-F5344CB8AC3E}">
        <p14:creationId xmlns:p14="http://schemas.microsoft.com/office/powerpoint/2010/main" val="1544509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3CC0A-2BC5-5501-A573-F8B8E7F88C8F}"/>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0F2E4AFF-03EE-F457-C7C6-FFAD04F224F6}"/>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EB10B470-C9DC-33C2-D366-02375310E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sp>
        <p:nvSpPr>
          <p:cNvPr id="7" name="תיבת טקסט 6">
            <a:extLst>
              <a:ext uri="{FF2B5EF4-FFF2-40B4-BE49-F238E27FC236}">
                <a16:creationId xmlns:a16="http://schemas.microsoft.com/office/drawing/2014/main" id="{F2FFAA4C-EF2E-8CA2-C983-5A66F9DE0DF7}"/>
              </a:ext>
            </a:extLst>
          </p:cNvPr>
          <p:cNvSpPr txBox="1"/>
          <p:nvPr/>
        </p:nvSpPr>
        <p:spPr>
          <a:xfrm>
            <a:off x="3821722" y="535294"/>
            <a:ext cx="7812121" cy="1919756"/>
          </a:xfrm>
          <a:prstGeom prst="rect">
            <a:avLst/>
          </a:prstGeom>
          <a:noFill/>
        </p:spPr>
        <p:txBody>
          <a:bodyPr wrap="square" rtlCol="1">
            <a:spAutoFit/>
          </a:bodyPr>
          <a:lstStyle/>
          <a:p>
            <a:pPr>
              <a:lnSpc>
                <a:spcPts val="3400"/>
              </a:lnSpc>
            </a:pPr>
            <a:r>
              <a:rPr lang="he-IL" sz="3000" dirty="0">
                <a:solidFill>
                  <a:srgbClr val="670F17"/>
                </a:solidFill>
                <a:latin typeface="Fb Monopoly Heb" pitchFamily="50" charset="-79"/>
                <a:cs typeface="Fb Monopoly Heb" pitchFamily="50" charset="-79"/>
              </a:rPr>
              <a:t>הלימוד היומי בשבוע החסידות מתפרש</a:t>
            </a:r>
          </a:p>
          <a:p>
            <a:pPr>
              <a:lnSpc>
                <a:spcPts val="3400"/>
              </a:lnSpc>
              <a:spcAft>
                <a:spcPts val="600"/>
              </a:spcAft>
            </a:pPr>
            <a:r>
              <a:rPr lang="he-IL" sz="3000" dirty="0">
                <a:solidFill>
                  <a:srgbClr val="670F17"/>
                </a:solidFill>
                <a:latin typeface="Fb Monopoly Heb" pitchFamily="50" charset="-79"/>
                <a:cs typeface="Fb Monopoly Heb" pitchFamily="50" charset="-79"/>
              </a:rPr>
              <a:t>על פני חמישה ימים.</a:t>
            </a:r>
          </a:p>
          <a:p>
            <a:pPr>
              <a:lnSpc>
                <a:spcPts val="3400"/>
              </a:lnSpc>
              <a:spcAft>
                <a:spcPts val="600"/>
              </a:spcAft>
            </a:pPr>
            <a:r>
              <a:rPr lang="he-IL" sz="3000" dirty="0">
                <a:solidFill>
                  <a:srgbClr val="670F17"/>
                </a:solidFill>
                <a:latin typeface="Fb Monopoly Heb" pitchFamily="50" charset="-79"/>
                <a:cs typeface="Fb Monopoly Heb" pitchFamily="50" charset="-79"/>
              </a:rPr>
              <a:t>השנה, לאור הנושא בו אנו עוסקים, לימוד זה יהיה בקונספט מיוחד:</a:t>
            </a:r>
          </a:p>
        </p:txBody>
      </p:sp>
      <p:sp>
        <p:nvSpPr>
          <p:cNvPr id="2" name="מלבן: פינות מעוגלות 1">
            <a:extLst>
              <a:ext uri="{FF2B5EF4-FFF2-40B4-BE49-F238E27FC236}">
                <a16:creationId xmlns:a16="http://schemas.microsoft.com/office/drawing/2014/main" id="{06BB82EE-4607-9740-A9D0-D826B620F72D}"/>
              </a:ext>
            </a:extLst>
          </p:cNvPr>
          <p:cNvSpPr/>
          <p:nvPr/>
        </p:nvSpPr>
        <p:spPr>
          <a:xfrm>
            <a:off x="4211722" y="2543726"/>
            <a:ext cx="7422122" cy="603172"/>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תיבת טקסט 2">
            <a:extLst>
              <a:ext uri="{FF2B5EF4-FFF2-40B4-BE49-F238E27FC236}">
                <a16:creationId xmlns:a16="http://schemas.microsoft.com/office/drawing/2014/main" id="{E434A7BA-98C1-D80B-B03A-CD2FD1FFD988}"/>
              </a:ext>
            </a:extLst>
          </p:cNvPr>
          <p:cNvSpPr txBox="1"/>
          <p:nvPr/>
        </p:nvSpPr>
        <p:spPr>
          <a:xfrm>
            <a:off x="5943600" y="2620392"/>
            <a:ext cx="5535955" cy="534762"/>
          </a:xfrm>
          <a:prstGeom prst="rect">
            <a:avLst/>
          </a:prstGeom>
          <a:noFill/>
        </p:spPr>
        <p:txBody>
          <a:bodyPr wrap="square" rtlCol="1">
            <a:spAutoFit/>
          </a:bodyPr>
          <a:lstStyle/>
          <a:p>
            <a:pPr>
              <a:lnSpc>
                <a:spcPts val="3400"/>
              </a:lnSpc>
              <a:spcAft>
                <a:spcPts val="1200"/>
              </a:spcAft>
            </a:pPr>
            <a:r>
              <a:rPr lang="he-IL" sz="3000" dirty="0">
                <a:solidFill>
                  <a:srgbClr val="FAD3C8"/>
                </a:solidFill>
                <a:latin typeface="Fb Monopoly Heb" pitchFamily="50" charset="-79"/>
                <a:cs typeface="Fb Monopoly Heb" pitchFamily="50" charset="-79"/>
              </a:rPr>
              <a:t>שעת הכנה יומית לתפילה!</a:t>
            </a:r>
            <a:endParaRPr lang="he-IL" sz="3000" dirty="0">
              <a:solidFill>
                <a:srgbClr val="FAD3C8"/>
              </a:solidFill>
              <a:latin typeface="Fb Monopoly Heb Bold" pitchFamily="50" charset="-79"/>
              <a:cs typeface="Fb Monopoly Heb Bold" pitchFamily="50" charset="-79"/>
            </a:endParaRPr>
          </a:p>
        </p:txBody>
      </p:sp>
      <p:sp>
        <p:nvSpPr>
          <p:cNvPr id="5" name="תיבת טקסט 4">
            <a:extLst>
              <a:ext uri="{FF2B5EF4-FFF2-40B4-BE49-F238E27FC236}">
                <a16:creationId xmlns:a16="http://schemas.microsoft.com/office/drawing/2014/main" id="{B222874E-08B4-35F7-B83A-1BD50D0F4348}"/>
              </a:ext>
            </a:extLst>
          </p:cNvPr>
          <p:cNvSpPr txBox="1"/>
          <p:nvPr/>
        </p:nvSpPr>
        <p:spPr>
          <a:xfrm>
            <a:off x="3481754" y="3302930"/>
            <a:ext cx="8152090" cy="1483740"/>
          </a:xfrm>
          <a:prstGeom prst="rect">
            <a:avLst/>
          </a:prstGeom>
          <a:noFill/>
        </p:spPr>
        <p:txBody>
          <a:bodyPr wrap="square" rtlCol="1">
            <a:spAutoFit/>
          </a:bodyPr>
          <a:lstStyle/>
          <a:p>
            <a:pPr>
              <a:lnSpc>
                <a:spcPts val="3400"/>
              </a:lnSpc>
              <a:spcAft>
                <a:spcPts val="600"/>
              </a:spcAft>
            </a:pPr>
            <a:r>
              <a:rPr lang="he-IL" sz="3000" dirty="0">
                <a:solidFill>
                  <a:srgbClr val="670F17"/>
                </a:solidFill>
                <a:latin typeface="Fb Monopoly Heb" pitchFamily="50" charset="-79"/>
                <a:cs typeface="Fb Monopoly Heb" pitchFamily="50" charset="-79"/>
              </a:rPr>
              <a:t>הכינו את המחנכים, שייערכו בהתאם עם מערכת השעות בשבוע זה.</a:t>
            </a:r>
          </a:p>
          <a:p>
            <a:pPr>
              <a:lnSpc>
                <a:spcPts val="3400"/>
              </a:lnSpc>
              <a:spcAft>
                <a:spcPts val="600"/>
              </a:spcAft>
            </a:pPr>
            <a:r>
              <a:rPr lang="he-IL" sz="3000" dirty="0">
                <a:solidFill>
                  <a:srgbClr val="670F17"/>
                </a:solidFill>
                <a:latin typeface="Fb Monopoly Heb" pitchFamily="50" charset="-79"/>
                <a:cs typeface="Fb Monopoly Heb" pitchFamily="50" charset="-79"/>
              </a:rPr>
              <a:t>כל בוקר יפתח בסדר הבא:</a:t>
            </a:r>
          </a:p>
        </p:txBody>
      </p:sp>
      <p:grpSp>
        <p:nvGrpSpPr>
          <p:cNvPr id="14" name="קבוצה 13">
            <a:extLst>
              <a:ext uri="{FF2B5EF4-FFF2-40B4-BE49-F238E27FC236}">
                <a16:creationId xmlns:a16="http://schemas.microsoft.com/office/drawing/2014/main" id="{48141A21-AFEC-8421-6948-C35998AACEEB}"/>
              </a:ext>
            </a:extLst>
          </p:cNvPr>
          <p:cNvGrpSpPr/>
          <p:nvPr/>
        </p:nvGrpSpPr>
        <p:grpSpPr>
          <a:xfrm>
            <a:off x="8107858" y="4895810"/>
            <a:ext cx="3430312" cy="1576323"/>
            <a:chOff x="7812119" y="4942702"/>
            <a:chExt cx="3430312" cy="1576323"/>
          </a:xfrm>
        </p:grpSpPr>
        <p:sp>
          <p:nvSpPr>
            <p:cNvPr id="13" name="מלבן 12">
              <a:extLst>
                <a:ext uri="{FF2B5EF4-FFF2-40B4-BE49-F238E27FC236}">
                  <a16:creationId xmlns:a16="http://schemas.microsoft.com/office/drawing/2014/main" id="{296E0602-708D-8F34-ABF6-ECD286836201}"/>
                </a:ext>
              </a:extLst>
            </p:cNvPr>
            <p:cNvSpPr/>
            <p:nvPr/>
          </p:nvSpPr>
          <p:spPr>
            <a:xfrm>
              <a:off x="7812119" y="5471102"/>
              <a:ext cx="3430312" cy="1047923"/>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אליפסה 9">
              <a:extLst>
                <a:ext uri="{FF2B5EF4-FFF2-40B4-BE49-F238E27FC236}">
                  <a16:creationId xmlns:a16="http://schemas.microsoft.com/office/drawing/2014/main" id="{56E90AB3-A370-E566-D0E7-DC1DCCF8C25E}"/>
                </a:ext>
              </a:extLst>
            </p:cNvPr>
            <p:cNvSpPr/>
            <p:nvPr/>
          </p:nvSpPr>
          <p:spPr>
            <a:xfrm>
              <a:off x="9221275" y="4942702"/>
              <a:ext cx="612000" cy="603172"/>
            </a:xfrm>
            <a:prstGeom prst="ellipse">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5F28B44E-E3CF-CDB1-0A14-8C124DBD2AD8}"/>
                </a:ext>
              </a:extLst>
            </p:cNvPr>
            <p:cNvSpPr txBox="1"/>
            <p:nvPr/>
          </p:nvSpPr>
          <p:spPr>
            <a:xfrm>
              <a:off x="9239673" y="5054537"/>
              <a:ext cx="575204" cy="534762"/>
            </a:xfrm>
            <a:prstGeom prst="rect">
              <a:avLst/>
            </a:prstGeom>
            <a:noFill/>
          </p:spPr>
          <p:txBody>
            <a:bodyPr wrap="square" rtlCol="1">
              <a:spAutoFit/>
            </a:bodyPr>
            <a:lstStyle/>
            <a:p>
              <a:pPr algn="ctr">
                <a:lnSpc>
                  <a:spcPts val="3400"/>
                </a:lnSpc>
                <a:spcAft>
                  <a:spcPts val="1200"/>
                </a:spcAft>
              </a:pPr>
              <a:r>
                <a:rPr lang="he-IL" sz="3000" dirty="0">
                  <a:solidFill>
                    <a:srgbClr val="FAD3C8"/>
                  </a:solidFill>
                  <a:latin typeface="Fb Monopoly Heb" pitchFamily="50" charset="-79"/>
                  <a:cs typeface="Fb Monopoly Heb" pitchFamily="50" charset="-79"/>
                </a:rPr>
                <a:t>1</a:t>
              </a:r>
              <a:endParaRPr lang="he-IL" sz="3000" dirty="0">
                <a:solidFill>
                  <a:srgbClr val="FAD3C8"/>
                </a:solidFill>
                <a:latin typeface="Fb Monopoly Heb Bold" pitchFamily="50" charset="-79"/>
                <a:cs typeface="Fb Monopoly Heb Bold" pitchFamily="50" charset="-79"/>
              </a:endParaRPr>
            </a:p>
          </p:txBody>
        </p:sp>
        <p:sp>
          <p:nvSpPr>
            <p:cNvPr id="12" name="תיבת טקסט 11">
              <a:extLst>
                <a:ext uri="{FF2B5EF4-FFF2-40B4-BE49-F238E27FC236}">
                  <a16:creationId xmlns:a16="http://schemas.microsoft.com/office/drawing/2014/main" id="{8C1B2390-C262-3966-82D6-29FE773C8619}"/>
                </a:ext>
              </a:extLst>
            </p:cNvPr>
            <p:cNvSpPr txBox="1"/>
            <p:nvPr/>
          </p:nvSpPr>
          <p:spPr>
            <a:xfrm>
              <a:off x="7812119" y="5641860"/>
              <a:ext cx="3430312" cy="822661"/>
            </a:xfrm>
            <a:prstGeom prst="rect">
              <a:avLst/>
            </a:prstGeom>
            <a:noFill/>
          </p:spPr>
          <p:txBody>
            <a:bodyPr wrap="square" rtlCol="1">
              <a:spAutoFit/>
            </a:bodyPr>
            <a:lstStyle/>
            <a:p>
              <a:pPr algn="ctr">
                <a:lnSpc>
                  <a:spcPts val="2500"/>
                </a:lnSpc>
                <a:spcAft>
                  <a:spcPts val="600"/>
                </a:spcAft>
              </a:pPr>
              <a:r>
                <a:rPr lang="he-IL" sz="2400" dirty="0">
                  <a:solidFill>
                    <a:srgbClr val="670F17"/>
                  </a:solidFill>
                  <a:latin typeface="Fb Monopoly Heb Medium" pitchFamily="50" charset="-79"/>
                  <a:cs typeface="Fb Monopoly Heb Medium" pitchFamily="50" charset="-79"/>
                </a:rPr>
                <a:t>הכנה לתפילה –</a:t>
              </a:r>
            </a:p>
            <a:p>
              <a:pPr algn="ctr">
                <a:lnSpc>
                  <a:spcPts val="2500"/>
                </a:lnSpc>
                <a:spcAft>
                  <a:spcPts val="600"/>
                </a:spcAft>
              </a:pPr>
              <a:r>
                <a:rPr lang="he-IL" sz="2400" dirty="0">
                  <a:solidFill>
                    <a:srgbClr val="670F17"/>
                  </a:solidFill>
                  <a:latin typeface="Fb Monopoly Heb Medium" pitchFamily="50" charset="-79"/>
                  <a:cs typeface="Fb Monopoly Heb Medium" pitchFamily="50" charset="-79"/>
                </a:rPr>
                <a:t>מצגת פעילות ולימוד</a:t>
              </a:r>
            </a:p>
          </p:txBody>
        </p:sp>
      </p:grpSp>
      <p:grpSp>
        <p:nvGrpSpPr>
          <p:cNvPr id="15" name="קבוצה 14">
            <a:extLst>
              <a:ext uri="{FF2B5EF4-FFF2-40B4-BE49-F238E27FC236}">
                <a16:creationId xmlns:a16="http://schemas.microsoft.com/office/drawing/2014/main" id="{4514C936-AB4B-E808-975C-DCFDDEF5FFFB}"/>
              </a:ext>
            </a:extLst>
          </p:cNvPr>
          <p:cNvGrpSpPr/>
          <p:nvPr/>
        </p:nvGrpSpPr>
        <p:grpSpPr>
          <a:xfrm>
            <a:off x="5520344" y="4895810"/>
            <a:ext cx="2382744" cy="1576323"/>
            <a:chOff x="8335903" y="4942702"/>
            <a:chExt cx="2382744" cy="1576323"/>
          </a:xfrm>
        </p:grpSpPr>
        <p:sp>
          <p:nvSpPr>
            <p:cNvPr id="16" name="מלבן 15">
              <a:extLst>
                <a:ext uri="{FF2B5EF4-FFF2-40B4-BE49-F238E27FC236}">
                  <a16:creationId xmlns:a16="http://schemas.microsoft.com/office/drawing/2014/main" id="{6639F903-FA61-5C21-3C7B-73AE0E3F9B25}"/>
                </a:ext>
              </a:extLst>
            </p:cNvPr>
            <p:cNvSpPr/>
            <p:nvPr/>
          </p:nvSpPr>
          <p:spPr>
            <a:xfrm>
              <a:off x="8335903" y="5471102"/>
              <a:ext cx="2382744" cy="1047923"/>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אליפסה 16">
              <a:extLst>
                <a:ext uri="{FF2B5EF4-FFF2-40B4-BE49-F238E27FC236}">
                  <a16:creationId xmlns:a16="http://schemas.microsoft.com/office/drawing/2014/main" id="{FB5ED808-53C1-A6FB-ACF6-FEF231810364}"/>
                </a:ext>
              </a:extLst>
            </p:cNvPr>
            <p:cNvSpPr/>
            <p:nvPr/>
          </p:nvSpPr>
          <p:spPr>
            <a:xfrm>
              <a:off x="9221275" y="4942702"/>
              <a:ext cx="612000" cy="603172"/>
            </a:xfrm>
            <a:prstGeom prst="ellipse">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תיבת טקסט 17">
              <a:extLst>
                <a:ext uri="{FF2B5EF4-FFF2-40B4-BE49-F238E27FC236}">
                  <a16:creationId xmlns:a16="http://schemas.microsoft.com/office/drawing/2014/main" id="{D1FEF470-3997-69A3-6103-DFDC0552C756}"/>
                </a:ext>
              </a:extLst>
            </p:cNvPr>
            <p:cNvSpPr txBox="1"/>
            <p:nvPr/>
          </p:nvSpPr>
          <p:spPr>
            <a:xfrm>
              <a:off x="9239673" y="5054537"/>
              <a:ext cx="575204" cy="534762"/>
            </a:xfrm>
            <a:prstGeom prst="rect">
              <a:avLst/>
            </a:prstGeom>
            <a:noFill/>
          </p:spPr>
          <p:txBody>
            <a:bodyPr wrap="square" rtlCol="1">
              <a:spAutoFit/>
            </a:bodyPr>
            <a:lstStyle/>
            <a:p>
              <a:pPr algn="ctr">
                <a:lnSpc>
                  <a:spcPts val="3400"/>
                </a:lnSpc>
                <a:spcAft>
                  <a:spcPts val="1200"/>
                </a:spcAft>
              </a:pPr>
              <a:r>
                <a:rPr lang="he-IL" sz="3000" dirty="0">
                  <a:solidFill>
                    <a:srgbClr val="FAD3C8"/>
                  </a:solidFill>
                  <a:latin typeface="Fb Monopoly Heb" pitchFamily="50" charset="-79"/>
                  <a:cs typeface="Fb Monopoly Heb" pitchFamily="50" charset="-79"/>
                </a:rPr>
                <a:t>2</a:t>
              </a:r>
              <a:endParaRPr lang="he-IL" sz="3000" dirty="0">
                <a:solidFill>
                  <a:srgbClr val="FAD3C8"/>
                </a:solidFill>
                <a:latin typeface="Fb Monopoly Heb Bold" pitchFamily="50" charset="-79"/>
                <a:cs typeface="Fb Monopoly Heb Bold" pitchFamily="50" charset="-79"/>
              </a:endParaRPr>
            </a:p>
          </p:txBody>
        </p:sp>
        <p:sp>
          <p:nvSpPr>
            <p:cNvPr id="19" name="תיבת טקסט 18">
              <a:extLst>
                <a:ext uri="{FF2B5EF4-FFF2-40B4-BE49-F238E27FC236}">
                  <a16:creationId xmlns:a16="http://schemas.microsoft.com/office/drawing/2014/main" id="{3640A7B3-87E0-DB90-F0A4-3EF9D952BD6A}"/>
                </a:ext>
              </a:extLst>
            </p:cNvPr>
            <p:cNvSpPr txBox="1"/>
            <p:nvPr/>
          </p:nvSpPr>
          <p:spPr>
            <a:xfrm>
              <a:off x="8335903" y="5641860"/>
              <a:ext cx="2382744" cy="822661"/>
            </a:xfrm>
            <a:prstGeom prst="rect">
              <a:avLst/>
            </a:prstGeom>
            <a:noFill/>
          </p:spPr>
          <p:txBody>
            <a:bodyPr wrap="square" rtlCol="1">
              <a:spAutoFit/>
            </a:bodyPr>
            <a:lstStyle/>
            <a:p>
              <a:pPr algn="ctr">
                <a:lnSpc>
                  <a:spcPts val="2500"/>
                </a:lnSpc>
                <a:spcAft>
                  <a:spcPts val="600"/>
                </a:spcAft>
              </a:pPr>
              <a:r>
                <a:rPr lang="he-IL" sz="2400" dirty="0">
                  <a:solidFill>
                    <a:srgbClr val="670F17"/>
                  </a:solidFill>
                  <a:latin typeface="Fb Monopoly Heb Medium" pitchFamily="50" charset="-79"/>
                  <a:cs typeface="Fb Monopoly Heb Medium" pitchFamily="50" charset="-79"/>
                </a:rPr>
                <a:t>תפילה</a:t>
              </a:r>
            </a:p>
            <a:p>
              <a:pPr algn="ctr">
                <a:lnSpc>
                  <a:spcPts val="2500"/>
                </a:lnSpc>
                <a:spcAft>
                  <a:spcPts val="600"/>
                </a:spcAft>
              </a:pPr>
              <a:r>
                <a:rPr lang="he-IL" sz="2400" dirty="0">
                  <a:solidFill>
                    <a:srgbClr val="670F17"/>
                  </a:solidFill>
                  <a:latin typeface="Fb Monopoly Heb Medium" pitchFamily="50" charset="-79"/>
                  <a:cs typeface="Fb Monopoly Heb Medium" pitchFamily="50" charset="-79"/>
                </a:rPr>
                <a:t>כיתתית</a:t>
              </a:r>
            </a:p>
          </p:txBody>
        </p:sp>
      </p:grpSp>
      <p:grpSp>
        <p:nvGrpSpPr>
          <p:cNvPr id="20" name="קבוצה 19">
            <a:extLst>
              <a:ext uri="{FF2B5EF4-FFF2-40B4-BE49-F238E27FC236}">
                <a16:creationId xmlns:a16="http://schemas.microsoft.com/office/drawing/2014/main" id="{662A40CF-05F3-1F94-1A8E-98AF31FD9E9E}"/>
              </a:ext>
            </a:extLst>
          </p:cNvPr>
          <p:cNvGrpSpPr/>
          <p:nvPr/>
        </p:nvGrpSpPr>
        <p:grpSpPr>
          <a:xfrm>
            <a:off x="2123502" y="4907533"/>
            <a:ext cx="3192072" cy="1576323"/>
            <a:chOff x="7931239" y="4942702"/>
            <a:chExt cx="3192072" cy="1576323"/>
          </a:xfrm>
        </p:grpSpPr>
        <p:sp>
          <p:nvSpPr>
            <p:cNvPr id="21" name="מלבן 20">
              <a:extLst>
                <a:ext uri="{FF2B5EF4-FFF2-40B4-BE49-F238E27FC236}">
                  <a16:creationId xmlns:a16="http://schemas.microsoft.com/office/drawing/2014/main" id="{E5961AEE-B0F8-DA51-1A81-C801EC7A091B}"/>
                </a:ext>
              </a:extLst>
            </p:cNvPr>
            <p:cNvSpPr/>
            <p:nvPr/>
          </p:nvSpPr>
          <p:spPr>
            <a:xfrm>
              <a:off x="7931239" y="5471102"/>
              <a:ext cx="3192072" cy="1047923"/>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אליפסה 21">
              <a:extLst>
                <a:ext uri="{FF2B5EF4-FFF2-40B4-BE49-F238E27FC236}">
                  <a16:creationId xmlns:a16="http://schemas.microsoft.com/office/drawing/2014/main" id="{5D4215F2-25AC-06D7-C34D-8728DAA654D5}"/>
                </a:ext>
              </a:extLst>
            </p:cNvPr>
            <p:cNvSpPr/>
            <p:nvPr/>
          </p:nvSpPr>
          <p:spPr>
            <a:xfrm>
              <a:off x="9221275" y="4942702"/>
              <a:ext cx="612000" cy="603172"/>
            </a:xfrm>
            <a:prstGeom prst="ellipse">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תיבת טקסט 22">
              <a:extLst>
                <a:ext uri="{FF2B5EF4-FFF2-40B4-BE49-F238E27FC236}">
                  <a16:creationId xmlns:a16="http://schemas.microsoft.com/office/drawing/2014/main" id="{5DCA0987-134F-54F9-BA16-1E63083F7231}"/>
                </a:ext>
              </a:extLst>
            </p:cNvPr>
            <p:cNvSpPr txBox="1"/>
            <p:nvPr/>
          </p:nvSpPr>
          <p:spPr>
            <a:xfrm>
              <a:off x="9239673" y="5054537"/>
              <a:ext cx="575204" cy="534762"/>
            </a:xfrm>
            <a:prstGeom prst="rect">
              <a:avLst/>
            </a:prstGeom>
            <a:noFill/>
          </p:spPr>
          <p:txBody>
            <a:bodyPr wrap="square" rtlCol="1">
              <a:spAutoFit/>
            </a:bodyPr>
            <a:lstStyle/>
            <a:p>
              <a:pPr algn="ctr">
                <a:lnSpc>
                  <a:spcPts val="3400"/>
                </a:lnSpc>
                <a:spcAft>
                  <a:spcPts val="1200"/>
                </a:spcAft>
              </a:pPr>
              <a:r>
                <a:rPr lang="he-IL" sz="3000" dirty="0">
                  <a:solidFill>
                    <a:srgbClr val="FAD3C8"/>
                  </a:solidFill>
                  <a:latin typeface="Fb Monopoly Heb" pitchFamily="50" charset="-79"/>
                  <a:cs typeface="Fb Monopoly Heb" pitchFamily="50" charset="-79"/>
                </a:rPr>
                <a:t>3</a:t>
              </a:r>
              <a:endParaRPr lang="he-IL" sz="3000" dirty="0">
                <a:solidFill>
                  <a:srgbClr val="FAD3C8"/>
                </a:solidFill>
                <a:latin typeface="Fb Monopoly Heb Bold" pitchFamily="50" charset="-79"/>
                <a:cs typeface="Fb Monopoly Heb Bold" pitchFamily="50" charset="-79"/>
              </a:endParaRPr>
            </a:p>
          </p:txBody>
        </p:sp>
        <p:sp>
          <p:nvSpPr>
            <p:cNvPr id="24" name="תיבת טקסט 23">
              <a:extLst>
                <a:ext uri="{FF2B5EF4-FFF2-40B4-BE49-F238E27FC236}">
                  <a16:creationId xmlns:a16="http://schemas.microsoft.com/office/drawing/2014/main" id="{46423044-C576-CA5F-329B-306F4D94E6AF}"/>
                </a:ext>
              </a:extLst>
            </p:cNvPr>
            <p:cNvSpPr txBox="1"/>
            <p:nvPr/>
          </p:nvSpPr>
          <p:spPr>
            <a:xfrm>
              <a:off x="7931239" y="5641860"/>
              <a:ext cx="3192072" cy="822661"/>
            </a:xfrm>
            <a:prstGeom prst="rect">
              <a:avLst/>
            </a:prstGeom>
            <a:noFill/>
          </p:spPr>
          <p:txBody>
            <a:bodyPr wrap="square" rtlCol="1">
              <a:spAutoFit/>
            </a:bodyPr>
            <a:lstStyle/>
            <a:p>
              <a:pPr algn="ctr">
                <a:lnSpc>
                  <a:spcPts val="2500"/>
                </a:lnSpc>
                <a:spcAft>
                  <a:spcPts val="600"/>
                </a:spcAft>
              </a:pPr>
              <a:r>
                <a:rPr lang="he-IL" sz="2400" dirty="0">
                  <a:solidFill>
                    <a:srgbClr val="670F17"/>
                  </a:solidFill>
                  <a:latin typeface="Fb Monopoly Heb Medium" pitchFamily="50" charset="-79"/>
                  <a:cs typeface="Fb Monopoly Heb Medium" pitchFamily="50" charset="-79"/>
                </a:rPr>
                <a:t>סיום:</a:t>
              </a:r>
            </a:p>
            <a:p>
              <a:pPr algn="ctr">
                <a:lnSpc>
                  <a:spcPts val="2500"/>
                </a:lnSpc>
                <a:spcAft>
                  <a:spcPts val="600"/>
                </a:spcAft>
              </a:pPr>
              <a:r>
                <a:rPr lang="he-IL" sz="2400" dirty="0">
                  <a:solidFill>
                    <a:srgbClr val="670F17"/>
                  </a:solidFill>
                  <a:latin typeface="Fb Monopoly Heb Medium" pitchFamily="50" charset="-79"/>
                  <a:cs typeface="Fb Monopoly Heb Medium" pitchFamily="50" charset="-79"/>
                </a:rPr>
                <a:t>יצירה יומית וסיפור</a:t>
              </a:r>
            </a:p>
          </p:txBody>
        </p:sp>
      </p:grpSp>
    </p:spTree>
    <p:extLst>
      <p:ext uri="{BB962C8B-B14F-4D97-AF65-F5344CB8AC3E}">
        <p14:creationId xmlns:p14="http://schemas.microsoft.com/office/powerpoint/2010/main" val="1137480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AFE52-0BCB-0624-ADAB-72DB0A515219}"/>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19DCD291-7828-797F-2060-33CB8377DCFE}"/>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4" name="תמונה 3"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0E7D25A8-B370-3B70-01B8-CFBA15D4D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306" y="5867400"/>
            <a:ext cx="1496544" cy="9144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F2DCF6E4-6403-AEDB-B7DD-DFB757C93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sp>
        <p:nvSpPr>
          <p:cNvPr id="7" name="תיבת טקסט 6">
            <a:extLst>
              <a:ext uri="{FF2B5EF4-FFF2-40B4-BE49-F238E27FC236}">
                <a16:creationId xmlns:a16="http://schemas.microsoft.com/office/drawing/2014/main" id="{D98D74EF-6F82-0289-17FA-0B133A9518F9}"/>
              </a:ext>
            </a:extLst>
          </p:cNvPr>
          <p:cNvSpPr txBox="1"/>
          <p:nvPr/>
        </p:nvSpPr>
        <p:spPr>
          <a:xfrm>
            <a:off x="3035041" y="538222"/>
            <a:ext cx="8351537" cy="3662541"/>
          </a:xfrm>
          <a:prstGeom prst="rect">
            <a:avLst/>
          </a:prstGeom>
          <a:noFill/>
        </p:spPr>
        <p:txBody>
          <a:bodyPr wrap="square" rtlCol="1">
            <a:spAutoFit/>
          </a:bodyPr>
          <a:lstStyle/>
          <a:p>
            <a:r>
              <a:rPr lang="he-IL" sz="3200" dirty="0">
                <a:solidFill>
                  <a:srgbClr val="670F17"/>
                </a:solidFill>
                <a:latin typeface="Fb Monopoly Heb" pitchFamily="50" charset="-79"/>
                <a:cs typeface="Fb Monopoly Heb" pitchFamily="50" charset="-79"/>
              </a:rPr>
              <a:t>האדמו"ר הזקן היה אברך צעיר</a:t>
            </a:r>
          </a:p>
          <a:p>
            <a:r>
              <a:rPr lang="he-IL" sz="3200" dirty="0">
                <a:solidFill>
                  <a:srgbClr val="670F17"/>
                </a:solidFill>
                <a:latin typeface="Fb Monopoly Heb" pitchFamily="50" charset="-79"/>
                <a:cs typeface="Fb Monopoly Heb" pitchFamily="50" charset="-79"/>
              </a:rPr>
              <a:t>כאשר נדרש לבחור את דרכו,</a:t>
            </a:r>
          </a:p>
          <a:p>
            <a:r>
              <a:rPr lang="he-IL" sz="3200" dirty="0">
                <a:solidFill>
                  <a:srgbClr val="670F17"/>
                </a:solidFill>
                <a:latin typeface="Fb Monopoly Heb" pitchFamily="50" charset="-79"/>
                <a:cs typeface="Fb Monopoly Heb" pitchFamily="50" charset="-79"/>
              </a:rPr>
              <a:t>אם לפנות </a:t>
            </a:r>
            <a:r>
              <a:rPr lang="he-IL" sz="3200" dirty="0" err="1">
                <a:solidFill>
                  <a:srgbClr val="670F17"/>
                </a:solidFill>
                <a:latin typeface="Fb Monopoly Heb" pitchFamily="50" charset="-79"/>
                <a:cs typeface="Fb Monopoly Heb" pitchFamily="50" charset="-79"/>
              </a:rPr>
              <a:t>למעזריטש</a:t>
            </a:r>
            <a:r>
              <a:rPr lang="he-IL" sz="3200" dirty="0">
                <a:solidFill>
                  <a:srgbClr val="670F17"/>
                </a:solidFill>
                <a:latin typeface="Fb Monopoly Heb" pitchFamily="50" charset="-79"/>
                <a:cs typeface="Fb Monopoly Heb" pitchFamily="50" charset="-79"/>
              </a:rPr>
              <a:t> או </a:t>
            </a:r>
            <a:r>
              <a:rPr lang="he-IL" sz="3200" dirty="0" err="1">
                <a:solidFill>
                  <a:srgbClr val="670F17"/>
                </a:solidFill>
                <a:latin typeface="Fb Monopoly Heb" pitchFamily="50" charset="-79"/>
                <a:cs typeface="Fb Monopoly Heb" pitchFamily="50" charset="-79"/>
              </a:rPr>
              <a:t>לווילנא</a:t>
            </a:r>
            <a:r>
              <a:rPr lang="he-IL" sz="3200" dirty="0">
                <a:solidFill>
                  <a:srgbClr val="670F17"/>
                </a:solidFill>
                <a:latin typeface="Fb Monopoly Heb" pitchFamily="50" charset="-79"/>
                <a:cs typeface="Fb Monopoly Heb" pitchFamily="50" charset="-79"/>
              </a:rPr>
              <a:t>.</a:t>
            </a:r>
          </a:p>
          <a:p>
            <a:endParaRPr lang="he-IL" sz="1600" dirty="0">
              <a:solidFill>
                <a:srgbClr val="670F17"/>
              </a:solidFill>
              <a:latin typeface="Fb Monopoly Heb" pitchFamily="50" charset="-79"/>
              <a:cs typeface="Fb Monopoly Heb" pitchFamily="50" charset="-79"/>
            </a:endParaRPr>
          </a:p>
          <a:p>
            <a:r>
              <a:rPr lang="he-IL" sz="3200" dirty="0">
                <a:solidFill>
                  <a:srgbClr val="670F17"/>
                </a:solidFill>
                <a:latin typeface="Fb Monopoly Heb" pitchFamily="50" charset="-79"/>
                <a:cs typeface="Fb Monopoly Heb" pitchFamily="50" charset="-79"/>
              </a:rPr>
              <a:t>הוא בחר אז </a:t>
            </a:r>
            <a:r>
              <a:rPr lang="he-IL" sz="3200" dirty="0" err="1">
                <a:solidFill>
                  <a:srgbClr val="670F17"/>
                </a:solidFill>
                <a:latin typeface="Fb Monopoly Heb" pitchFamily="50" charset="-79"/>
                <a:cs typeface="Fb Monopoly Heb" pitchFamily="50" charset="-79"/>
              </a:rPr>
              <a:t>במעזריטש</a:t>
            </a:r>
            <a:r>
              <a:rPr lang="he-IL" sz="3200" dirty="0">
                <a:solidFill>
                  <a:srgbClr val="670F17"/>
                </a:solidFill>
                <a:latin typeface="Fb Monopoly Heb" pitchFamily="50" charset="-79"/>
                <a:cs typeface="Fb Monopoly Heb" pitchFamily="50" charset="-79"/>
              </a:rPr>
              <a:t>,</a:t>
            </a:r>
          </a:p>
          <a:p>
            <a:r>
              <a:rPr lang="he-IL" sz="3200" dirty="0">
                <a:solidFill>
                  <a:srgbClr val="670F17"/>
                </a:solidFill>
                <a:latin typeface="Fb Monopoly Heb" pitchFamily="50" charset="-79"/>
                <a:cs typeface="Fb Monopoly Heb" pitchFamily="50" charset="-79"/>
              </a:rPr>
              <a:t>כי ללמוד - הוא כבר ידע,</a:t>
            </a:r>
          </a:p>
          <a:p>
            <a:endParaRPr lang="he-IL" sz="1600" dirty="0">
              <a:solidFill>
                <a:srgbClr val="670F17"/>
              </a:solidFill>
              <a:latin typeface="Fb Monopoly Heb Bold" pitchFamily="50" charset="-79"/>
              <a:cs typeface="Fb Monopoly Heb Bold" pitchFamily="50" charset="-79"/>
            </a:endParaRPr>
          </a:p>
          <a:p>
            <a:r>
              <a:rPr lang="he-IL" sz="3200" dirty="0">
                <a:solidFill>
                  <a:srgbClr val="670F17"/>
                </a:solidFill>
                <a:latin typeface="Fb Monopoly Heb Bold" pitchFamily="50" charset="-79"/>
                <a:cs typeface="Fb Monopoly Heb Bold" pitchFamily="50" charset="-79"/>
              </a:rPr>
              <a:t>אך כיצד להתפלל - זאת הוא רצה ללמוד… </a:t>
            </a:r>
          </a:p>
        </p:txBody>
      </p:sp>
      <p:grpSp>
        <p:nvGrpSpPr>
          <p:cNvPr id="12" name="קבוצה 11">
            <a:extLst>
              <a:ext uri="{FF2B5EF4-FFF2-40B4-BE49-F238E27FC236}">
                <a16:creationId xmlns:a16="http://schemas.microsoft.com/office/drawing/2014/main" id="{9CC75399-662E-A85E-8D7E-1B9801D6476D}"/>
              </a:ext>
            </a:extLst>
          </p:cNvPr>
          <p:cNvGrpSpPr/>
          <p:nvPr/>
        </p:nvGrpSpPr>
        <p:grpSpPr>
          <a:xfrm>
            <a:off x="2414925" y="4251780"/>
            <a:ext cx="8178929" cy="2170199"/>
            <a:chOff x="2402225" y="4277180"/>
            <a:chExt cx="8178929" cy="2170199"/>
          </a:xfrm>
        </p:grpSpPr>
        <p:pic>
          <p:nvPicPr>
            <p:cNvPr id="10" name="תמונה 9" descr="תמונה שמכילה זהב, בז’, שיזוף, חום&#10;&#10;תוכן בינה מלאכותית גנרטיבית עשוי להיות שגוי.">
              <a:extLst>
                <a:ext uri="{FF2B5EF4-FFF2-40B4-BE49-F238E27FC236}">
                  <a16:creationId xmlns:a16="http://schemas.microsoft.com/office/drawing/2014/main" id="{BDDBDB51-B557-BB6B-D0D3-D8AE18AAC352}"/>
                </a:ext>
              </a:extLst>
            </p:cNvPr>
            <p:cNvPicPr>
              <a:picLocks noChangeAspect="1"/>
            </p:cNvPicPr>
            <p:nvPr/>
          </p:nvPicPr>
          <p:blipFill>
            <a:blip r:embed="rId5">
              <a:extLst>
                <a:ext uri="{28A0092B-C50C-407E-A947-70E740481C1C}">
                  <a14:useLocalDpi xmlns:a14="http://schemas.microsoft.com/office/drawing/2010/main" val="0"/>
                </a:ext>
              </a:extLst>
            </a:blip>
            <a:srcRect t="5037" r="10555" b="65109"/>
            <a:stretch>
              <a:fillRect/>
            </a:stretch>
          </p:blipFill>
          <p:spPr>
            <a:xfrm>
              <a:off x="2402225" y="4277180"/>
              <a:ext cx="8178929" cy="2047420"/>
            </a:xfrm>
            <a:prstGeom prst="plaque">
              <a:avLst>
                <a:gd name="adj" fmla="val 15000"/>
              </a:avLst>
            </a:prstGeom>
            <a:effectLst>
              <a:outerShdw blurRad="50800" dist="38100" dir="8100000" algn="tr" rotWithShape="0">
                <a:prstClr val="black">
                  <a:alpha val="40000"/>
                </a:prstClr>
              </a:outerShdw>
            </a:effectLst>
          </p:spPr>
        </p:pic>
        <p:sp>
          <p:nvSpPr>
            <p:cNvPr id="11" name="תיבת טקסט 10">
              <a:extLst>
                <a:ext uri="{FF2B5EF4-FFF2-40B4-BE49-F238E27FC236}">
                  <a16:creationId xmlns:a16="http://schemas.microsoft.com/office/drawing/2014/main" id="{96027E8F-E362-7CC1-9E06-A2A1294D461A}"/>
                </a:ext>
              </a:extLst>
            </p:cNvPr>
            <p:cNvSpPr txBox="1"/>
            <p:nvPr/>
          </p:nvSpPr>
          <p:spPr>
            <a:xfrm>
              <a:off x="2580089" y="4378671"/>
              <a:ext cx="7823200" cy="2068708"/>
            </a:xfrm>
            <a:prstGeom prst="rect">
              <a:avLst/>
            </a:prstGeom>
            <a:noFill/>
          </p:spPr>
          <p:txBody>
            <a:bodyPr wrap="square" rtlCol="1">
              <a:spAutoFit/>
            </a:bodyPr>
            <a:lstStyle/>
            <a:p>
              <a:pPr algn="ctr">
                <a:lnSpc>
                  <a:spcPts val="4900"/>
                </a:lnSpc>
              </a:pPr>
              <a:r>
                <a:rPr lang="he-IL" sz="5600" dirty="0">
                  <a:solidFill>
                    <a:srgbClr val="670F17"/>
                  </a:solidFill>
                  <a:latin typeface="SKF Ateret 3.0 Medium" pitchFamily="50" charset="-79"/>
                  <a:cs typeface="SKF Ateret 3.0 Medium" pitchFamily="50" charset="-79"/>
                </a:rPr>
                <a:t>התפילה, תופסת מקום מרכזי בבשורה שהביאה איתה</a:t>
              </a:r>
            </a:p>
            <a:p>
              <a:pPr algn="ctr">
                <a:lnSpc>
                  <a:spcPts val="4900"/>
                </a:lnSpc>
              </a:pPr>
              <a:r>
                <a:rPr lang="he-IL" sz="5600" dirty="0">
                  <a:solidFill>
                    <a:srgbClr val="670F17"/>
                  </a:solidFill>
                  <a:latin typeface="SKF Ateret 3.0 Medium" pitchFamily="50" charset="-79"/>
                  <a:cs typeface="SKF Ateret 3.0 Medium" pitchFamily="50" charset="-79"/>
                </a:rPr>
                <a:t>החסידות לעולם.</a:t>
              </a:r>
            </a:p>
          </p:txBody>
        </p:sp>
      </p:grpSp>
    </p:spTree>
    <p:extLst>
      <p:ext uri="{BB962C8B-B14F-4D97-AF65-F5344CB8AC3E}">
        <p14:creationId xmlns:p14="http://schemas.microsoft.com/office/powerpoint/2010/main" val="3547811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46C21-853C-3BE1-B119-AB8ECB179123}"/>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4219D1AB-BD51-99FF-EB32-0FFAC6D666CE}"/>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sp>
        <p:nvSpPr>
          <p:cNvPr id="22" name="מלבן 21">
            <a:extLst>
              <a:ext uri="{FF2B5EF4-FFF2-40B4-BE49-F238E27FC236}">
                <a16:creationId xmlns:a16="http://schemas.microsoft.com/office/drawing/2014/main" id="{890F3A70-1ACF-413F-C3C2-BECCD9CEEEE5}"/>
              </a:ext>
            </a:extLst>
          </p:cNvPr>
          <p:cNvSpPr/>
          <p:nvPr/>
        </p:nvSpPr>
        <p:spPr>
          <a:xfrm>
            <a:off x="3886201" y="326387"/>
            <a:ext cx="8305800" cy="814329"/>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39D01375-ABE2-0CA2-9DB5-0FE46391C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grpSp>
        <p:nvGrpSpPr>
          <p:cNvPr id="15" name="קבוצה 14">
            <a:extLst>
              <a:ext uri="{FF2B5EF4-FFF2-40B4-BE49-F238E27FC236}">
                <a16:creationId xmlns:a16="http://schemas.microsoft.com/office/drawing/2014/main" id="{B0EE0E44-B57E-07FD-CC1B-48A54BA917A6}"/>
              </a:ext>
            </a:extLst>
          </p:cNvPr>
          <p:cNvGrpSpPr/>
          <p:nvPr/>
        </p:nvGrpSpPr>
        <p:grpSpPr>
          <a:xfrm>
            <a:off x="8146638" y="3481797"/>
            <a:ext cx="3160404" cy="611428"/>
            <a:chOff x="8473440" y="2543726"/>
            <a:chExt cx="3160404" cy="611428"/>
          </a:xfrm>
        </p:grpSpPr>
        <p:sp>
          <p:nvSpPr>
            <p:cNvPr id="2" name="מלבן: פינות מעוגלות 1">
              <a:extLst>
                <a:ext uri="{FF2B5EF4-FFF2-40B4-BE49-F238E27FC236}">
                  <a16:creationId xmlns:a16="http://schemas.microsoft.com/office/drawing/2014/main" id="{D8C39BE6-A6F0-83F1-1C0A-37C0493CBA67}"/>
                </a:ext>
              </a:extLst>
            </p:cNvPr>
            <p:cNvSpPr/>
            <p:nvPr/>
          </p:nvSpPr>
          <p:spPr>
            <a:xfrm>
              <a:off x="8473440" y="2543726"/>
              <a:ext cx="3160404" cy="603172"/>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תיבת טקסט 2">
              <a:extLst>
                <a:ext uri="{FF2B5EF4-FFF2-40B4-BE49-F238E27FC236}">
                  <a16:creationId xmlns:a16="http://schemas.microsoft.com/office/drawing/2014/main" id="{698E4E25-2E5E-A56F-A7A5-570027541FED}"/>
                </a:ext>
              </a:extLst>
            </p:cNvPr>
            <p:cNvSpPr txBox="1"/>
            <p:nvPr/>
          </p:nvSpPr>
          <p:spPr>
            <a:xfrm>
              <a:off x="8550584" y="2620392"/>
              <a:ext cx="3006116" cy="534762"/>
            </a:xfrm>
            <a:prstGeom prst="rect">
              <a:avLst/>
            </a:prstGeom>
            <a:noFill/>
          </p:spPr>
          <p:txBody>
            <a:bodyPr wrap="square" rtlCol="1">
              <a:spAutoFit/>
            </a:bodyPr>
            <a:lstStyle/>
            <a:p>
              <a:pPr algn="ctr">
                <a:lnSpc>
                  <a:spcPts val="3400"/>
                </a:lnSpc>
                <a:spcAft>
                  <a:spcPts val="1200"/>
                </a:spcAft>
              </a:pPr>
              <a:r>
                <a:rPr lang="he-IL" sz="3000" dirty="0">
                  <a:solidFill>
                    <a:srgbClr val="FAD3C8"/>
                  </a:solidFill>
                  <a:latin typeface="Fb Monopoly Heb" pitchFamily="50" charset="-79"/>
                  <a:cs typeface="Fb Monopoly Heb" pitchFamily="50" charset="-79"/>
                </a:rPr>
                <a:t>מצגת חווייתית</a:t>
              </a:r>
              <a:endParaRPr lang="he-IL" sz="3000" dirty="0">
                <a:solidFill>
                  <a:srgbClr val="FAD3C8"/>
                </a:solidFill>
                <a:latin typeface="Fb Monopoly Heb Bold" pitchFamily="50" charset="-79"/>
                <a:cs typeface="Fb Monopoly Heb Bold" pitchFamily="50" charset="-79"/>
              </a:endParaRPr>
            </a:p>
          </p:txBody>
        </p:sp>
      </p:grpSp>
      <p:pic>
        <p:nvPicPr>
          <p:cNvPr id="5" name="תמונה 4" descr="תמונה שמכילה טקסט, וילון, וילון תיאטרון, בתוך מבנה&#10;&#10;תוכן בינה מלאכותית גנרטיבית עשוי להיות שגוי.">
            <a:extLst>
              <a:ext uri="{FF2B5EF4-FFF2-40B4-BE49-F238E27FC236}">
                <a16:creationId xmlns:a16="http://schemas.microsoft.com/office/drawing/2014/main" id="{F23CE3A2-7629-463B-CB13-46B6D313F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20" y="1488666"/>
            <a:ext cx="3342640" cy="1880235"/>
          </a:xfrm>
          <a:prstGeom prst="rect">
            <a:avLst/>
          </a:prstGeom>
          <a:effectLst>
            <a:outerShdw blurRad="50800" dist="38100" dir="2700000" algn="tl" rotWithShape="0">
              <a:prstClr val="black">
                <a:alpha val="40000"/>
              </a:prstClr>
            </a:outerShdw>
          </a:effectLst>
        </p:spPr>
      </p:pic>
      <p:pic>
        <p:nvPicPr>
          <p:cNvPr id="12" name="תמונה 11" descr="תמונה שמכילה טקסט, צילום מסך, לבוש, סרט מצויר&#10;&#10;תוכן בינה מלאכותית גנרטיבית עשוי להיות שגוי.">
            <a:extLst>
              <a:ext uri="{FF2B5EF4-FFF2-40B4-BE49-F238E27FC236}">
                <a16:creationId xmlns:a16="http://schemas.microsoft.com/office/drawing/2014/main" id="{D9FC3B4B-39FC-9B14-B198-7D90A99C788E}"/>
              </a:ext>
            </a:extLst>
          </p:cNvPr>
          <p:cNvPicPr>
            <a:picLocks noChangeAspect="1"/>
          </p:cNvPicPr>
          <p:nvPr/>
        </p:nvPicPr>
        <p:blipFill>
          <a:blip r:embed="rId5">
            <a:extLst>
              <a:ext uri="{28A0092B-C50C-407E-A947-70E740481C1C}">
                <a14:useLocalDpi xmlns:a14="http://schemas.microsoft.com/office/drawing/2010/main" val="0"/>
              </a:ext>
            </a:extLst>
          </a:blip>
          <a:srcRect t="2931"/>
          <a:stretch>
            <a:fillRect/>
          </a:stretch>
        </p:blipFill>
        <p:spPr>
          <a:xfrm>
            <a:off x="3128155" y="1666521"/>
            <a:ext cx="2574067" cy="1759973"/>
          </a:xfrm>
          <a:prstGeom prst="rect">
            <a:avLst/>
          </a:prstGeom>
          <a:effectLst>
            <a:outerShdw blurRad="50800" dist="38100" dir="2700000" algn="tl" rotWithShape="0">
              <a:prstClr val="black">
                <a:alpha val="40000"/>
              </a:prstClr>
            </a:outerShdw>
          </a:effectLst>
        </p:spPr>
      </p:pic>
      <p:pic>
        <p:nvPicPr>
          <p:cNvPr id="14" name="תמונה 13" descr="תמונה שמכילה טקסט, צילום מסך&#10;&#10;תוכן בינה מלאכותית גנרטיבית עשוי להיות שגוי.">
            <a:extLst>
              <a:ext uri="{FF2B5EF4-FFF2-40B4-BE49-F238E27FC236}">
                <a16:creationId xmlns:a16="http://schemas.microsoft.com/office/drawing/2014/main" id="{A22E24D2-41FF-2D3F-BCEF-DBBF4CD13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580" y="1324322"/>
            <a:ext cx="2515285" cy="1771704"/>
          </a:xfrm>
          <a:prstGeom prst="rect">
            <a:avLst/>
          </a:prstGeom>
          <a:effectLst>
            <a:outerShdw blurRad="50800" dist="38100" dir="2700000" algn="tl" rotWithShape="0">
              <a:prstClr val="black">
                <a:alpha val="40000"/>
              </a:prstClr>
            </a:outerShdw>
          </a:effectLst>
        </p:spPr>
      </p:pic>
      <p:sp>
        <p:nvSpPr>
          <p:cNvPr id="16" name="תיבת טקסט 15">
            <a:extLst>
              <a:ext uri="{FF2B5EF4-FFF2-40B4-BE49-F238E27FC236}">
                <a16:creationId xmlns:a16="http://schemas.microsoft.com/office/drawing/2014/main" id="{1138CBC1-FC1E-73EB-05A1-79BF4F86516D}"/>
              </a:ext>
            </a:extLst>
          </p:cNvPr>
          <p:cNvSpPr txBox="1"/>
          <p:nvPr/>
        </p:nvSpPr>
        <p:spPr>
          <a:xfrm>
            <a:off x="7819778" y="4006853"/>
            <a:ext cx="3814123" cy="496290"/>
          </a:xfrm>
          <a:prstGeom prst="rect">
            <a:avLst/>
          </a:prstGeom>
          <a:noFill/>
        </p:spPr>
        <p:txBody>
          <a:bodyPr wrap="square" rtlCol="1">
            <a:spAutoFit/>
          </a:bodyPr>
          <a:lstStyle/>
          <a:p>
            <a:pPr algn="ctr">
              <a:lnSpc>
                <a:spcPts val="3400"/>
              </a:lnSpc>
              <a:spcAft>
                <a:spcPts val="600"/>
              </a:spcAft>
            </a:pPr>
            <a:r>
              <a:rPr lang="he-IL" sz="2000" dirty="0">
                <a:solidFill>
                  <a:srgbClr val="670F17"/>
                </a:solidFill>
                <a:latin typeface="Fb Monopoly Heb" pitchFamily="50" charset="-79"/>
                <a:cs typeface="Fb Monopoly Heb" pitchFamily="50" charset="-79"/>
              </a:rPr>
              <a:t>להורדה מאתר נרות להאיר</a:t>
            </a:r>
          </a:p>
        </p:txBody>
      </p:sp>
      <p:grpSp>
        <p:nvGrpSpPr>
          <p:cNvPr id="17" name="קבוצה 16">
            <a:extLst>
              <a:ext uri="{FF2B5EF4-FFF2-40B4-BE49-F238E27FC236}">
                <a16:creationId xmlns:a16="http://schemas.microsoft.com/office/drawing/2014/main" id="{0F92B38D-796B-6389-6E82-322B0B1BE00C}"/>
              </a:ext>
            </a:extLst>
          </p:cNvPr>
          <p:cNvGrpSpPr/>
          <p:nvPr/>
        </p:nvGrpSpPr>
        <p:grpSpPr>
          <a:xfrm>
            <a:off x="2388427" y="3488685"/>
            <a:ext cx="5104492" cy="611428"/>
            <a:chOff x="8473440" y="2543726"/>
            <a:chExt cx="3160404" cy="611428"/>
          </a:xfrm>
        </p:grpSpPr>
        <p:sp>
          <p:nvSpPr>
            <p:cNvPr id="18" name="מלבן: פינות מעוגלות 17">
              <a:extLst>
                <a:ext uri="{FF2B5EF4-FFF2-40B4-BE49-F238E27FC236}">
                  <a16:creationId xmlns:a16="http://schemas.microsoft.com/office/drawing/2014/main" id="{BB8A4F9E-F85D-BAE8-2FC4-47A68C639C17}"/>
                </a:ext>
              </a:extLst>
            </p:cNvPr>
            <p:cNvSpPr/>
            <p:nvPr/>
          </p:nvSpPr>
          <p:spPr>
            <a:xfrm>
              <a:off x="8473440" y="2543726"/>
              <a:ext cx="3160404" cy="603172"/>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תיבת טקסט 18">
              <a:extLst>
                <a:ext uri="{FF2B5EF4-FFF2-40B4-BE49-F238E27FC236}">
                  <a16:creationId xmlns:a16="http://schemas.microsoft.com/office/drawing/2014/main" id="{AADEE981-1C44-D083-7515-BD391085FBAC}"/>
                </a:ext>
              </a:extLst>
            </p:cNvPr>
            <p:cNvSpPr txBox="1"/>
            <p:nvPr/>
          </p:nvSpPr>
          <p:spPr>
            <a:xfrm>
              <a:off x="8550584" y="2620392"/>
              <a:ext cx="3006116" cy="534762"/>
            </a:xfrm>
            <a:prstGeom prst="rect">
              <a:avLst/>
            </a:prstGeom>
            <a:noFill/>
          </p:spPr>
          <p:txBody>
            <a:bodyPr wrap="square" rtlCol="1">
              <a:spAutoFit/>
            </a:bodyPr>
            <a:lstStyle/>
            <a:p>
              <a:pPr algn="ctr">
                <a:lnSpc>
                  <a:spcPts val="3400"/>
                </a:lnSpc>
                <a:spcAft>
                  <a:spcPts val="1200"/>
                </a:spcAft>
              </a:pPr>
              <a:r>
                <a:rPr lang="he-IL" sz="3000" dirty="0">
                  <a:solidFill>
                    <a:srgbClr val="FAD3C8"/>
                  </a:solidFill>
                  <a:latin typeface="Fb Monopoly Heb" pitchFamily="50" charset="-79"/>
                  <a:cs typeface="Fb Monopoly Heb" pitchFamily="50" charset="-79"/>
                </a:rPr>
                <a:t>כרטיס כניסה להיכל המלך</a:t>
              </a:r>
              <a:endParaRPr lang="he-IL" sz="3000" dirty="0">
                <a:solidFill>
                  <a:srgbClr val="FAD3C8"/>
                </a:solidFill>
                <a:latin typeface="Fb Monopoly Heb Bold" pitchFamily="50" charset="-79"/>
                <a:cs typeface="Fb Monopoly Heb Bold" pitchFamily="50" charset="-79"/>
              </a:endParaRPr>
            </a:p>
          </p:txBody>
        </p:sp>
      </p:grpSp>
      <p:sp>
        <p:nvSpPr>
          <p:cNvPr id="20" name="תיבת טקסט 19">
            <a:extLst>
              <a:ext uri="{FF2B5EF4-FFF2-40B4-BE49-F238E27FC236}">
                <a16:creationId xmlns:a16="http://schemas.microsoft.com/office/drawing/2014/main" id="{4E61D37C-7906-BCE5-7B71-51F606537DB4}"/>
              </a:ext>
            </a:extLst>
          </p:cNvPr>
          <p:cNvSpPr txBox="1"/>
          <p:nvPr/>
        </p:nvSpPr>
        <p:spPr>
          <a:xfrm>
            <a:off x="2642345" y="4013741"/>
            <a:ext cx="4596656" cy="496290"/>
          </a:xfrm>
          <a:prstGeom prst="rect">
            <a:avLst/>
          </a:prstGeom>
          <a:noFill/>
        </p:spPr>
        <p:txBody>
          <a:bodyPr wrap="square" rtlCol="1">
            <a:spAutoFit/>
          </a:bodyPr>
          <a:lstStyle/>
          <a:p>
            <a:pPr algn="ctr">
              <a:lnSpc>
                <a:spcPts val="3400"/>
              </a:lnSpc>
              <a:spcAft>
                <a:spcPts val="600"/>
              </a:spcAft>
            </a:pPr>
            <a:r>
              <a:rPr lang="he-IL" sz="2000" dirty="0">
                <a:solidFill>
                  <a:srgbClr val="670F17"/>
                </a:solidFill>
                <a:latin typeface="Fb Monopoly Heb" pitchFamily="50" charset="-79"/>
                <a:cs typeface="Fb Monopoly Heb" pitchFamily="50" charset="-79"/>
              </a:rPr>
              <a:t>כרטיס יומי דו-צידי להדפסה מהאתר</a:t>
            </a:r>
          </a:p>
        </p:txBody>
      </p:sp>
      <p:sp>
        <p:nvSpPr>
          <p:cNvPr id="21" name="תיבת טקסט 20">
            <a:extLst>
              <a:ext uri="{FF2B5EF4-FFF2-40B4-BE49-F238E27FC236}">
                <a16:creationId xmlns:a16="http://schemas.microsoft.com/office/drawing/2014/main" id="{FE678E70-F3AA-3DA6-AD48-3DE449C85E09}"/>
              </a:ext>
            </a:extLst>
          </p:cNvPr>
          <p:cNvSpPr txBox="1"/>
          <p:nvPr/>
        </p:nvSpPr>
        <p:spPr>
          <a:xfrm>
            <a:off x="2912472" y="404159"/>
            <a:ext cx="8653057" cy="765531"/>
          </a:xfrm>
          <a:prstGeom prst="rect">
            <a:avLst/>
          </a:prstGeom>
          <a:noFill/>
        </p:spPr>
        <p:txBody>
          <a:bodyPr wrap="square" rtlCol="1">
            <a:spAutoFit/>
          </a:bodyPr>
          <a:lstStyle/>
          <a:p>
            <a:pPr>
              <a:lnSpc>
                <a:spcPts val="4900"/>
              </a:lnSpc>
            </a:pPr>
            <a:r>
              <a:rPr lang="he-IL" sz="4800" dirty="0">
                <a:solidFill>
                  <a:srgbClr val="670F17"/>
                </a:solidFill>
                <a:latin typeface="SKF Ateret 3.0 Medium" pitchFamily="50" charset="-79"/>
                <a:cs typeface="SKF Ateret 3.0 Medium" pitchFamily="50" charset="-79"/>
              </a:rPr>
              <a:t>הפעילות היומית תלווה בעזרים הבאים:</a:t>
            </a:r>
          </a:p>
        </p:txBody>
      </p:sp>
      <p:pic>
        <p:nvPicPr>
          <p:cNvPr id="28" name="תמונה 27">
            <a:extLst>
              <a:ext uri="{FF2B5EF4-FFF2-40B4-BE49-F238E27FC236}">
                <a16:creationId xmlns:a16="http://schemas.microsoft.com/office/drawing/2014/main" id="{C24A61F1-7E69-F794-DBB9-99BF937BC6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5363" y="4592054"/>
            <a:ext cx="3887945" cy="2186969"/>
          </a:xfrm>
          <a:prstGeom prst="rect">
            <a:avLst/>
          </a:prstGeom>
          <a:effectLst>
            <a:outerShdw blurRad="50800" dist="38100" dir="2700000" algn="tl" rotWithShape="0">
              <a:prstClr val="black">
                <a:alpha val="40000"/>
              </a:prstClr>
            </a:outerShdw>
          </a:effectLst>
        </p:spPr>
      </p:pic>
      <p:grpSp>
        <p:nvGrpSpPr>
          <p:cNvPr id="23" name="קבוצה 22">
            <a:extLst>
              <a:ext uri="{FF2B5EF4-FFF2-40B4-BE49-F238E27FC236}">
                <a16:creationId xmlns:a16="http://schemas.microsoft.com/office/drawing/2014/main" id="{96760535-732A-94FB-879A-2D71C78E8866}"/>
              </a:ext>
            </a:extLst>
          </p:cNvPr>
          <p:cNvGrpSpPr/>
          <p:nvPr/>
        </p:nvGrpSpPr>
        <p:grpSpPr>
          <a:xfrm>
            <a:off x="7547633" y="5757677"/>
            <a:ext cx="2812522" cy="611428"/>
            <a:chOff x="9182967" y="2543726"/>
            <a:chExt cx="1741350" cy="611428"/>
          </a:xfrm>
        </p:grpSpPr>
        <p:sp>
          <p:nvSpPr>
            <p:cNvPr id="24" name="מלבן: פינות מעוגלות 23">
              <a:extLst>
                <a:ext uri="{FF2B5EF4-FFF2-40B4-BE49-F238E27FC236}">
                  <a16:creationId xmlns:a16="http://schemas.microsoft.com/office/drawing/2014/main" id="{7383668B-E0DF-3D75-BFD7-3BF5D2989A34}"/>
                </a:ext>
              </a:extLst>
            </p:cNvPr>
            <p:cNvSpPr/>
            <p:nvPr/>
          </p:nvSpPr>
          <p:spPr>
            <a:xfrm>
              <a:off x="9182967" y="2543726"/>
              <a:ext cx="1741350" cy="603172"/>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תיבת טקסט 24">
              <a:extLst>
                <a:ext uri="{FF2B5EF4-FFF2-40B4-BE49-F238E27FC236}">
                  <a16:creationId xmlns:a16="http://schemas.microsoft.com/office/drawing/2014/main" id="{7B97736B-C77E-FABF-54B1-8132D268CC5E}"/>
                </a:ext>
              </a:extLst>
            </p:cNvPr>
            <p:cNvSpPr txBox="1"/>
            <p:nvPr/>
          </p:nvSpPr>
          <p:spPr>
            <a:xfrm>
              <a:off x="9182967" y="2620392"/>
              <a:ext cx="1741350" cy="534762"/>
            </a:xfrm>
            <a:prstGeom prst="rect">
              <a:avLst/>
            </a:prstGeom>
            <a:noFill/>
          </p:spPr>
          <p:txBody>
            <a:bodyPr wrap="square" rtlCol="1">
              <a:spAutoFit/>
            </a:bodyPr>
            <a:lstStyle/>
            <a:p>
              <a:pPr algn="ctr">
                <a:lnSpc>
                  <a:spcPts val="3400"/>
                </a:lnSpc>
                <a:spcAft>
                  <a:spcPts val="1200"/>
                </a:spcAft>
              </a:pPr>
              <a:r>
                <a:rPr lang="he-IL" sz="3000" dirty="0">
                  <a:solidFill>
                    <a:srgbClr val="FAD3C8"/>
                  </a:solidFill>
                  <a:latin typeface="Fb Monopoly Heb" pitchFamily="50" charset="-79"/>
                  <a:cs typeface="Fb Monopoly Heb" pitchFamily="50" charset="-79"/>
                </a:rPr>
                <a:t>יצירה אישית</a:t>
              </a:r>
              <a:endParaRPr lang="he-IL" sz="3000" dirty="0">
                <a:solidFill>
                  <a:srgbClr val="FAD3C8"/>
                </a:solidFill>
                <a:latin typeface="Fb Monopoly Heb Bold" pitchFamily="50" charset="-79"/>
                <a:cs typeface="Fb Monopoly Heb Bold" pitchFamily="50" charset="-79"/>
              </a:endParaRPr>
            </a:p>
          </p:txBody>
        </p:sp>
      </p:grpSp>
      <p:sp>
        <p:nvSpPr>
          <p:cNvPr id="26" name="תיבת טקסט 25">
            <a:extLst>
              <a:ext uri="{FF2B5EF4-FFF2-40B4-BE49-F238E27FC236}">
                <a16:creationId xmlns:a16="http://schemas.microsoft.com/office/drawing/2014/main" id="{314A1EBC-8294-C788-0E20-6B01C6E98619}"/>
              </a:ext>
            </a:extLst>
          </p:cNvPr>
          <p:cNvSpPr txBox="1"/>
          <p:nvPr/>
        </p:nvSpPr>
        <p:spPr>
          <a:xfrm>
            <a:off x="7547637" y="6282733"/>
            <a:ext cx="2812518" cy="496290"/>
          </a:xfrm>
          <a:prstGeom prst="rect">
            <a:avLst/>
          </a:prstGeom>
          <a:noFill/>
        </p:spPr>
        <p:txBody>
          <a:bodyPr wrap="square" rtlCol="1">
            <a:spAutoFit/>
          </a:bodyPr>
          <a:lstStyle/>
          <a:p>
            <a:pPr algn="ctr">
              <a:lnSpc>
                <a:spcPts val="3400"/>
              </a:lnSpc>
              <a:spcAft>
                <a:spcPts val="600"/>
              </a:spcAft>
            </a:pPr>
            <a:r>
              <a:rPr lang="he-IL" sz="2000" dirty="0">
                <a:solidFill>
                  <a:srgbClr val="670F17"/>
                </a:solidFill>
                <a:latin typeface="Fb Monopoly Heb" pitchFamily="50" charset="-79"/>
                <a:cs typeface="Fb Monopoly Heb" pitchFamily="50" charset="-79"/>
              </a:rPr>
              <a:t>מגיעה במשלוח</a:t>
            </a:r>
          </a:p>
        </p:txBody>
      </p:sp>
      <p:pic>
        <p:nvPicPr>
          <p:cNvPr id="29" name="תמונה 28"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95C8790D-0B97-0222-7007-0D42EEF893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8306" y="5867400"/>
            <a:ext cx="1496544" cy="914400"/>
          </a:xfrm>
          <a:prstGeom prst="rect">
            <a:avLst/>
          </a:prstGeom>
        </p:spPr>
      </p:pic>
    </p:spTree>
    <p:extLst>
      <p:ext uri="{BB962C8B-B14F-4D97-AF65-F5344CB8AC3E}">
        <p14:creationId xmlns:p14="http://schemas.microsoft.com/office/powerpoint/2010/main" val="389974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FE855-3DDD-4A1A-F655-4C88EC8E25A3}"/>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5C7A9FE6-37FF-55CF-EAF8-D1C18A33D439}"/>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4542802C-95A8-A5BF-FA75-0674B173F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sp>
        <p:nvSpPr>
          <p:cNvPr id="3" name="מלבן 2">
            <a:extLst>
              <a:ext uri="{FF2B5EF4-FFF2-40B4-BE49-F238E27FC236}">
                <a16:creationId xmlns:a16="http://schemas.microsoft.com/office/drawing/2014/main" id="{A5FAF385-AC37-3EF2-D84B-6965C70A7FAF}"/>
              </a:ext>
            </a:extLst>
          </p:cNvPr>
          <p:cNvSpPr/>
          <p:nvPr/>
        </p:nvSpPr>
        <p:spPr>
          <a:xfrm>
            <a:off x="2724151" y="592869"/>
            <a:ext cx="8666827" cy="2146937"/>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תיבת טקסט 6">
            <a:extLst>
              <a:ext uri="{FF2B5EF4-FFF2-40B4-BE49-F238E27FC236}">
                <a16:creationId xmlns:a16="http://schemas.microsoft.com/office/drawing/2014/main" id="{B29E6A1D-388D-145D-AD9F-E4905268A157}"/>
              </a:ext>
            </a:extLst>
          </p:cNvPr>
          <p:cNvSpPr txBox="1"/>
          <p:nvPr/>
        </p:nvSpPr>
        <p:spPr>
          <a:xfrm>
            <a:off x="2569864" y="866216"/>
            <a:ext cx="7812121" cy="1873590"/>
          </a:xfrm>
          <a:prstGeom prst="rect">
            <a:avLst/>
          </a:prstGeom>
          <a:noFill/>
        </p:spPr>
        <p:txBody>
          <a:bodyPr wrap="square" rtlCol="1">
            <a:spAutoFit/>
          </a:bodyPr>
          <a:lstStyle/>
          <a:p>
            <a:pPr>
              <a:lnSpc>
                <a:spcPts val="3000"/>
              </a:lnSpc>
              <a:spcAft>
                <a:spcPts val="600"/>
              </a:spcAft>
            </a:pPr>
            <a:r>
              <a:rPr lang="he-IL" sz="2800" dirty="0">
                <a:solidFill>
                  <a:srgbClr val="670F17"/>
                </a:solidFill>
                <a:latin typeface="Fb Monopoly Heb" pitchFamily="50" charset="-79"/>
                <a:cs typeface="Fb Monopoly Heb" pitchFamily="50" charset="-79"/>
              </a:rPr>
              <a:t>בכל יום,</a:t>
            </a:r>
          </a:p>
          <a:p>
            <a:pPr>
              <a:lnSpc>
                <a:spcPts val="3000"/>
              </a:lnSpc>
              <a:spcAft>
                <a:spcPts val="600"/>
              </a:spcAft>
            </a:pPr>
            <a:r>
              <a:rPr lang="he-IL" sz="2800" dirty="0">
                <a:solidFill>
                  <a:srgbClr val="670F17"/>
                </a:solidFill>
                <a:latin typeface="Fb Monopoly Heb" pitchFamily="50" charset="-79"/>
                <a:cs typeface="Fb Monopoly Heb" pitchFamily="50" charset="-79"/>
              </a:rPr>
              <a:t>הדמות של "עובד השם",</a:t>
            </a:r>
          </a:p>
          <a:p>
            <a:pPr>
              <a:lnSpc>
                <a:spcPts val="3000"/>
              </a:lnSpc>
              <a:spcAft>
                <a:spcPts val="600"/>
              </a:spcAft>
            </a:pPr>
            <a:r>
              <a:rPr lang="he-IL" sz="2800" dirty="0">
                <a:solidFill>
                  <a:srgbClr val="670F17"/>
                </a:solidFill>
                <a:latin typeface="Fb Monopoly Heb" pitchFamily="50" charset="-79"/>
                <a:cs typeface="Fb Monopoly Heb" pitchFamily="50" charset="-79"/>
              </a:rPr>
              <a:t>תלווה את התלמידים ב"תחנות הכנה"</a:t>
            </a:r>
          </a:p>
          <a:p>
            <a:pPr>
              <a:lnSpc>
                <a:spcPts val="3000"/>
              </a:lnSpc>
              <a:spcAft>
                <a:spcPts val="600"/>
              </a:spcAft>
            </a:pPr>
            <a:r>
              <a:rPr lang="he-IL" sz="2800" dirty="0">
                <a:solidFill>
                  <a:srgbClr val="670F17"/>
                </a:solidFill>
                <a:latin typeface="Fb Monopoly Heb" pitchFamily="50" charset="-79"/>
                <a:cs typeface="Fb Monopoly Heb" pitchFamily="50" charset="-79"/>
              </a:rPr>
              <a:t>לקראת המפגש היומי עם המלך – התפילה.</a:t>
            </a:r>
          </a:p>
        </p:txBody>
      </p:sp>
      <p:pic>
        <p:nvPicPr>
          <p:cNvPr id="2" name="תמונה 1">
            <a:extLst>
              <a:ext uri="{FF2B5EF4-FFF2-40B4-BE49-F238E27FC236}">
                <a16:creationId xmlns:a16="http://schemas.microsoft.com/office/drawing/2014/main" id="{87541739-F482-26DB-4606-0A4EC176A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1985" y="293914"/>
            <a:ext cx="1795838" cy="2693756"/>
          </a:xfrm>
          <a:prstGeom prst="rect">
            <a:avLst/>
          </a:prstGeom>
        </p:spPr>
      </p:pic>
      <p:pic>
        <p:nvPicPr>
          <p:cNvPr id="5" name="תמונה 4" descr="תמונה שמכילה טקסט, צילום מסך&#10;&#10;תוכן בינה מלאכותית גנרטיבית עשוי להיות שגוי.">
            <a:extLst>
              <a:ext uri="{FF2B5EF4-FFF2-40B4-BE49-F238E27FC236}">
                <a16:creationId xmlns:a16="http://schemas.microsoft.com/office/drawing/2014/main" id="{B91E7A4A-CF5A-3205-89D2-E01BA232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8001" y="3146342"/>
            <a:ext cx="4649563" cy="3275036"/>
          </a:xfrm>
          <a:prstGeom prst="rect">
            <a:avLst/>
          </a:prstGeom>
          <a:effectLst>
            <a:outerShdw blurRad="50800" dist="38100" dir="2700000" algn="tl" rotWithShape="0">
              <a:prstClr val="black">
                <a:alpha val="40000"/>
              </a:prstClr>
            </a:outerShdw>
          </a:effectLst>
        </p:spPr>
      </p:pic>
      <p:sp>
        <p:nvSpPr>
          <p:cNvPr id="8" name="תיבת טקסט 7">
            <a:extLst>
              <a:ext uri="{FF2B5EF4-FFF2-40B4-BE49-F238E27FC236}">
                <a16:creationId xmlns:a16="http://schemas.microsoft.com/office/drawing/2014/main" id="{160EE091-B26C-346E-2DB8-37C11D5E5F68}"/>
              </a:ext>
            </a:extLst>
          </p:cNvPr>
          <p:cNvSpPr txBox="1"/>
          <p:nvPr/>
        </p:nvSpPr>
        <p:spPr>
          <a:xfrm>
            <a:off x="6607628" y="3685616"/>
            <a:ext cx="5044146" cy="2335255"/>
          </a:xfrm>
          <a:prstGeom prst="rect">
            <a:avLst/>
          </a:prstGeom>
          <a:noFill/>
        </p:spPr>
        <p:txBody>
          <a:bodyPr wrap="square" rtlCol="1">
            <a:spAutoFit/>
          </a:bodyPr>
          <a:lstStyle/>
          <a:p>
            <a:pPr>
              <a:lnSpc>
                <a:spcPts val="3000"/>
              </a:lnSpc>
              <a:spcAft>
                <a:spcPts val="600"/>
              </a:spcAft>
            </a:pPr>
            <a:r>
              <a:rPr lang="he-IL" sz="2800" dirty="0">
                <a:solidFill>
                  <a:srgbClr val="670F17"/>
                </a:solidFill>
                <a:latin typeface="Fb Monopoly Heb" pitchFamily="50" charset="-79"/>
                <a:cs typeface="Fb Monopoly Heb" pitchFamily="50" charset="-79"/>
              </a:rPr>
              <a:t>בכל תחנת הכנה,</a:t>
            </a:r>
          </a:p>
          <a:p>
            <a:pPr>
              <a:lnSpc>
                <a:spcPts val="3000"/>
              </a:lnSpc>
              <a:spcAft>
                <a:spcPts val="600"/>
              </a:spcAft>
            </a:pPr>
            <a:r>
              <a:rPr lang="he-IL" sz="2800" dirty="0">
                <a:solidFill>
                  <a:srgbClr val="670F17"/>
                </a:solidFill>
                <a:latin typeface="Fb Monopoly Heb" pitchFamily="50" charset="-79"/>
                <a:cs typeface="Fb Monopoly Heb" pitchFamily="50" charset="-79"/>
              </a:rPr>
              <a:t>נסמן וי בכרטיס הכניסה,</a:t>
            </a:r>
          </a:p>
          <a:p>
            <a:pPr>
              <a:lnSpc>
                <a:spcPts val="3000"/>
              </a:lnSpc>
              <a:spcAft>
                <a:spcPts val="600"/>
              </a:spcAft>
            </a:pPr>
            <a:r>
              <a:rPr lang="he-IL" sz="2800" dirty="0">
                <a:solidFill>
                  <a:srgbClr val="670F17"/>
                </a:solidFill>
                <a:latin typeface="Fb Monopoly Heb" pitchFamily="50" charset="-79"/>
                <a:cs typeface="Fb Monopoly Heb" pitchFamily="50" charset="-79"/>
              </a:rPr>
              <a:t>ונגלה במצגת כמה אותיות, </a:t>
            </a:r>
          </a:p>
          <a:p>
            <a:pPr>
              <a:lnSpc>
                <a:spcPts val="3000"/>
              </a:lnSpc>
              <a:spcAft>
                <a:spcPts val="600"/>
              </a:spcAft>
            </a:pPr>
            <a:r>
              <a:rPr lang="he-IL" sz="2800" dirty="0">
                <a:solidFill>
                  <a:srgbClr val="670F17"/>
                </a:solidFill>
                <a:latin typeface="Fb Monopoly Heb" pitchFamily="50" charset="-79"/>
                <a:cs typeface="Fb Monopoly Heb" pitchFamily="50" charset="-79"/>
              </a:rPr>
              <a:t>אותן נעתיק למשבצות</a:t>
            </a:r>
          </a:p>
          <a:p>
            <a:pPr>
              <a:lnSpc>
                <a:spcPts val="3000"/>
              </a:lnSpc>
              <a:spcAft>
                <a:spcPts val="600"/>
              </a:spcAft>
            </a:pPr>
            <a:r>
              <a:rPr lang="he-IL" sz="2800" dirty="0">
                <a:solidFill>
                  <a:srgbClr val="670F17"/>
                </a:solidFill>
                <a:latin typeface="Fb Monopoly Heb" pitchFamily="50" charset="-79"/>
                <a:cs typeface="Fb Monopoly Heb" pitchFamily="50" charset="-79"/>
              </a:rPr>
              <a:t>של התחנה המתאימה.</a:t>
            </a:r>
          </a:p>
        </p:txBody>
      </p:sp>
    </p:spTree>
    <p:extLst>
      <p:ext uri="{BB962C8B-B14F-4D97-AF65-F5344CB8AC3E}">
        <p14:creationId xmlns:p14="http://schemas.microsoft.com/office/powerpoint/2010/main" val="1715068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CDC20-7420-5BE6-1671-C770F276D1B6}"/>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443DE6F1-03E9-F90E-5ADE-F504856E3BC8}"/>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41998642-0C09-5EA8-92B2-92C6AF28F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pic>
        <p:nvPicPr>
          <p:cNvPr id="4" name="תמונה 3" descr="תמונה שמכילה טקסט, צילום מסך, לבוש, סרט מצויר&#10;&#10;תוכן בינה מלאכותית גנרטיבית עשוי להיות שגוי.">
            <a:extLst>
              <a:ext uri="{FF2B5EF4-FFF2-40B4-BE49-F238E27FC236}">
                <a16:creationId xmlns:a16="http://schemas.microsoft.com/office/drawing/2014/main" id="{B7AB1AC2-D983-274C-06CA-E3E250F1CB89}"/>
              </a:ext>
            </a:extLst>
          </p:cNvPr>
          <p:cNvPicPr>
            <a:picLocks noChangeAspect="1"/>
          </p:cNvPicPr>
          <p:nvPr/>
        </p:nvPicPr>
        <p:blipFill>
          <a:blip r:embed="rId4">
            <a:extLst>
              <a:ext uri="{28A0092B-C50C-407E-A947-70E740481C1C}">
                <a14:useLocalDpi xmlns:a14="http://schemas.microsoft.com/office/drawing/2010/main" val="0"/>
              </a:ext>
            </a:extLst>
          </a:blip>
          <a:srcRect t="2931"/>
          <a:stretch>
            <a:fillRect/>
          </a:stretch>
        </p:blipFill>
        <p:spPr>
          <a:xfrm>
            <a:off x="6027945" y="2555444"/>
            <a:ext cx="5421776" cy="3707044"/>
          </a:xfrm>
          <a:prstGeom prst="rect">
            <a:avLst/>
          </a:prstGeom>
          <a:effectLst>
            <a:outerShdw blurRad="50800" dist="38100" dir="2700000" algn="tl" rotWithShape="0">
              <a:prstClr val="black">
                <a:alpha val="40000"/>
              </a:prstClr>
            </a:outerShdw>
          </a:effectLst>
        </p:spPr>
      </p:pic>
      <p:sp>
        <p:nvSpPr>
          <p:cNvPr id="8" name="תיבת טקסט 7">
            <a:extLst>
              <a:ext uri="{FF2B5EF4-FFF2-40B4-BE49-F238E27FC236}">
                <a16:creationId xmlns:a16="http://schemas.microsoft.com/office/drawing/2014/main" id="{CF9F96F2-6435-E152-32B2-A00FD9246A29}"/>
              </a:ext>
            </a:extLst>
          </p:cNvPr>
          <p:cNvSpPr txBox="1"/>
          <p:nvPr/>
        </p:nvSpPr>
        <p:spPr>
          <a:xfrm>
            <a:off x="4800601" y="595512"/>
            <a:ext cx="6649120" cy="1796646"/>
          </a:xfrm>
          <a:prstGeom prst="rect">
            <a:avLst/>
          </a:prstGeom>
          <a:noFill/>
        </p:spPr>
        <p:txBody>
          <a:bodyPr wrap="square" rtlCol="1">
            <a:spAutoFit/>
          </a:bodyPr>
          <a:lstStyle/>
          <a:p>
            <a:pPr>
              <a:lnSpc>
                <a:spcPts val="3000"/>
              </a:lnSpc>
              <a:spcAft>
                <a:spcPts val="600"/>
              </a:spcAft>
            </a:pPr>
            <a:r>
              <a:rPr lang="he-IL" sz="2800" dirty="0">
                <a:solidFill>
                  <a:srgbClr val="670F17"/>
                </a:solidFill>
                <a:latin typeface="Fb Monopoly Heb" pitchFamily="50" charset="-79"/>
                <a:cs typeface="Fb Monopoly Heb" pitchFamily="50" charset="-79"/>
              </a:rPr>
              <a:t>בתחנה האחרונה,</a:t>
            </a:r>
          </a:p>
          <a:p>
            <a:pPr>
              <a:lnSpc>
                <a:spcPts val="3000"/>
              </a:lnSpc>
              <a:spcAft>
                <a:spcPts val="600"/>
              </a:spcAft>
            </a:pPr>
            <a:r>
              <a:rPr lang="he-IL" sz="2800" dirty="0">
                <a:solidFill>
                  <a:srgbClr val="670F17"/>
                </a:solidFill>
                <a:latin typeface="Fb Matritsa Bold" panose="00000500000000000000" pitchFamily="50" charset="-79"/>
                <a:cs typeface="Fb Matritsa Bold" panose="00000500000000000000" pitchFamily="50" charset="-79"/>
              </a:rPr>
              <a:t>נלמד רעיון חסידי כהכנה לתפילה.</a:t>
            </a:r>
          </a:p>
          <a:p>
            <a:pPr>
              <a:lnSpc>
                <a:spcPts val="3000"/>
              </a:lnSpc>
              <a:spcAft>
                <a:spcPts val="600"/>
              </a:spcAft>
            </a:pPr>
            <a:r>
              <a:rPr lang="he-IL" sz="2800" dirty="0">
                <a:solidFill>
                  <a:srgbClr val="670F17"/>
                </a:solidFill>
                <a:latin typeface="Fb Monopoly Heb" pitchFamily="50" charset="-79"/>
                <a:cs typeface="Fb Monopoly Heb" pitchFamily="50" charset="-79"/>
              </a:rPr>
              <a:t>לאחר מכן נענה על כמה שאלות משוב, שיזכו אותנו באותיות נוספות לכרטיס.</a:t>
            </a:r>
          </a:p>
        </p:txBody>
      </p:sp>
      <p:pic>
        <p:nvPicPr>
          <p:cNvPr id="10" name="תמונה 9"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F2D81C4E-D3FD-08E9-4DE8-2363CFAAC4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8306" y="5867400"/>
            <a:ext cx="1496544" cy="914400"/>
          </a:xfrm>
          <a:prstGeom prst="rect">
            <a:avLst/>
          </a:prstGeom>
        </p:spPr>
      </p:pic>
    </p:spTree>
    <p:extLst>
      <p:ext uri="{BB962C8B-B14F-4D97-AF65-F5344CB8AC3E}">
        <p14:creationId xmlns:p14="http://schemas.microsoft.com/office/powerpoint/2010/main" val="916722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C25D3-C42A-6237-0EAE-BC0C513BB642}"/>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59031BF2-4BFB-CC8F-AE26-DB9044C7D34F}"/>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9FACDF79-D9CF-6C59-D2D1-A87E7AC10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pic>
        <p:nvPicPr>
          <p:cNvPr id="4" name="תמונה 3" descr="תמונה שמכילה טקסט, צילום מסך, לבוש, סרט מצויר&#10;&#10;תוכן בינה מלאכותית גנרטיבית עשוי להיות שגוי.">
            <a:extLst>
              <a:ext uri="{FF2B5EF4-FFF2-40B4-BE49-F238E27FC236}">
                <a16:creationId xmlns:a16="http://schemas.microsoft.com/office/drawing/2014/main" id="{F27463FB-2F70-81FF-46A4-656ED2317517}"/>
              </a:ext>
            </a:extLst>
          </p:cNvPr>
          <p:cNvPicPr>
            <a:picLocks noChangeAspect="1"/>
          </p:cNvPicPr>
          <p:nvPr/>
        </p:nvPicPr>
        <p:blipFill>
          <a:blip r:embed="rId4">
            <a:extLst>
              <a:ext uri="{28A0092B-C50C-407E-A947-70E740481C1C}">
                <a14:useLocalDpi xmlns:a14="http://schemas.microsoft.com/office/drawing/2010/main" val="0"/>
              </a:ext>
            </a:extLst>
          </a:blip>
          <a:srcRect t="2931"/>
          <a:stretch>
            <a:fillRect/>
          </a:stretch>
        </p:blipFill>
        <p:spPr>
          <a:xfrm>
            <a:off x="4995939" y="1849828"/>
            <a:ext cx="6453782" cy="4412660"/>
          </a:xfrm>
          <a:prstGeom prst="rect">
            <a:avLst/>
          </a:prstGeom>
          <a:effectLst>
            <a:outerShdw blurRad="50800" dist="38100" dir="2700000" algn="tl" rotWithShape="0">
              <a:prstClr val="black">
                <a:alpha val="40000"/>
              </a:prstClr>
            </a:outerShdw>
          </a:effectLst>
        </p:spPr>
      </p:pic>
      <p:sp>
        <p:nvSpPr>
          <p:cNvPr id="8" name="תיבת טקסט 7">
            <a:extLst>
              <a:ext uri="{FF2B5EF4-FFF2-40B4-BE49-F238E27FC236}">
                <a16:creationId xmlns:a16="http://schemas.microsoft.com/office/drawing/2014/main" id="{18EF3FBD-E07C-F70A-0EA1-6DA3ED492D4E}"/>
              </a:ext>
            </a:extLst>
          </p:cNvPr>
          <p:cNvSpPr txBox="1"/>
          <p:nvPr/>
        </p:nvSpPr>
        <p:spPr>
          <a:xfrm>
            <a:off x="4800601" y="737026"/>
            <a:ext cx="6649120" cy="873316"/>
          </a:xfrm>
          <a:prstGeom prst="rect">
            <a:avLst/>
          </a:prstGeom>
          <a:noFill/>
        </p:spPr>
        <p:txBody>
          <a:bodyPr wrap="square" rtlCol="1">
            <a:spAutoFit/>
          </a:bodyPr>
          <a:lstStyle/>
          <a:p>
            <a:pPr>
              <a:lnSpc>
                <a:spcPts val="3000"/>
              </a:lnSpc>
              <a:spcAft>
                <a:spcPts val="600"/>
              </a:spcAft>
            </a:pPr>
            <a:r>
              <a:rPr lang="he-IL" sz="2800" dirty="0">
                <a:solidFill>
                  <a:srgbClr val="670F17"/>
                </a:solidFill>
                <a:latin typeface="Fb Monopoly Heb" pitchFamily="50" charset="-79"/>
                <a:cs typeface="Fb Monopoly Heb" pitchFamily="50" charset="-79"/>
              </a:rPr>
              <a:t>נסיים את ההכנה ברגע של התבוננות אישית לקראת התפילה:</a:t>
            </a:r>
          </a:p>
        </p:txBody>
      </p:sp>
      <p:pic>
        <p:nvPicPr>
          <p:cNvPr id="2" name="תמונה 1" descr="תמונה שמכילה גרפיקה, עיצוב גרפי, עיצוב, אומנות&#10;&#10;תוכן בינה מלאכותית גנרטיבית עשוי להיות שגוי.">
            <a:extLst>
              <a:ext uri="{FF2B5EF4-FFF2-40B4-BE49-F238E27FC236}">
                <a16:creationId xmlns:a16="http://schemas.microsoft.com/office/drawing/2014/main" id="{E99EA7DE-CA53-FC85-41D8-8958481F5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661023" flipH="1" flipV="1">
            <a:off x="6007964" y="1203567"/>
            <a:ext cx="933748" cy="813550"/>
          </a:xfrm>
          <a:prstGeom prst="rect">
            <a:avLst/>
          </a:prstGeom>
        </p:spPr>
      </p:pic>
      <p:pic>
        <p:nvPicPr>
          <p:cNvPr id="3" name="תמונה 2"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50CA7AAD-75A3-474C-6CCA-EA61568F47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306" y="5867400"/>
            <a:ext cx="1496544" cy="914400"/>
          </a:xfrm>
          <a:prstGeom prst="rect">
            <a:avLst/>
          </a:prstGeom>
        </p:spPr>
      </p:pic>
    </p:spTree>
    <p:extLst>
      <p:ext uri="{BB962C8B-B14F-4D97-AF65-F5344CB8AC3E}">
        <p14:creationId xmlns:p14="http://schemas.microsoft.com/office/powerpoint/2010/main" val="3187428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F98D3-D13A-DD06-48C9-F6D6659CC631}"/>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4E6C6402-EC53-0E3C-44B0-842F8A278A6C}"/>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B680787B-3848-D5D2-71DA-172ADC868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sp>
        <p:nvSpPr>
          <p:cNvPr id="8" name="תיבת טקסט 7">
            <a:extLst>
              <a:ext uri="{FF2B5EF4-FFF2-40B4-BE49-F238E27FC236}">
                <a16:creationId xmlns:a16="http://schemas.microsoft.com/office/drawing/2014/main" id="{84D34330-1A5C-EA3A-1C5D-53838A778DB8}"/>
              </a:ext>
            </a:extLst>
          </p:cNvPr>
          <p:cNvSpPr txBox="1"/>
          <p:nvPr/>
        </p:nvSpPr>
        <p:spPr>
          <a:xfrm>
            <a:off x="4800602" y="1422827"/>
            <a:ext cx="6649120" cy="950260"/>
          </a:xfrm>
          <a:prstGeom prst="rect">
            <a:avLst/>
          </a:prstGeom>
          <a:noFill/>
        </p:spPr>
        <p:txBody>
          <a:bodyPr wrap="square" rtlCol="1">
            <a:spAutoFit/>
          </a:bodyPr>
          <a:lstStyle/>
          <a:p>
            <a:pPr>
              <a:lnSpc>
                <a:spcPts val="3000"/>
              </a:lnSpc>
              <a:spcAft>
                <a:spcPts val="600"/>
              </a:spcAft>
            </a:pPr>
            <a:r>
              <a:rPr lang="he-IL" sz="2800" dirty="0">
                <a:solidFill>
                  <a:srgbClr val="670F17"/>
                </a:solidFill>
                <a:latin typeface="Fb Monopoly Heb" pitchFamily="50" charset="-79"/>
                <a:cs typeface="Fb Monopoly Heb" pitchFamily="50" charset="-79"/>
              </a:rPr>
              <a:t>מהאותיות שאספנו, נרכיב קוד יומי,</a:t>
            </a:r>
          </a:p>
          <a:p>
            <a:pPr>
              <a:lnSpc>
                <a:spcPts val="3000"/>
              </a:lnSpc>
              <a:spcAft>
                <a:spcPts val="600"/>
              </a:spcAft>
            </a:pPr>
            <a:r>
              <a:rPr lang="he-IL" sz="2800" dirty="0">
                <a:solidFill>
                  <a:srgbClr val="670F17"/>
                </a:solidFill>
                <a:latin typeface="Fb Monopoly Heb" pitchFamily="50" charset="-79"/>
                <a:cs typeface="Fb Monopoly Heb" pitchFamily="50" charset="-79"/>
              </a:rPr>
              <a:t>לו נזדקק עבור היצירה בסיום התפילה:</a:t>
            </a:r>
          </a:p>
        </p:txBody>
      </p:sp>
      <p:pic>
        <p:nvPicPr>
          <p:cNvPr id="3" name="תמונה 2" descr="תמונה שמכילה טקסט, צילום מסך&#10;&#10;תוכן בינה מלאכותית גנרטיבית עשוי להיות שגוי.">
            <a:extLst>
              <a:ext uri="{FF2B5EF4-FFF2-40B4-BE49-F238E27FC236}">
                <a16:creationId xmlns:a16="http://schemas.microsoft.com/office/drawing/2014/main" id="{E4F2E62B-2196-DC0C-487D-9E7447CBECDD}"/>
              </a:ext>
            </a:extLst>
          </p:cNvPr>
          <p:cNvPicPr>
            <a:picLocks noChangeAspect="1"/>
          </p:cNvPicPr>
          <p:nvPr/>
        </p:nvPicPr>
        <p:blipFill>
          <a:blip r:embed="rId4">
            <a:extLst>
              <a:ext uri="{28A0092B-C50C-407E-A947-70E740481C1C}">
                <a14:useLocalDpi xmlns:a14="http://schemas.microsoft.com/office/drawing/2010/main" val="0"/>
              </a:ext>
            </a:extLst>
          </a:blip>
          <a:srcRect r="76636"/>
          <a:stretch>
            <a:fillRect/>
          </a:stretch>
        </p:blipFill>
        <p:spPr>
          <a:xfrm rot="5400000">
            <a:off x="6426838" y="-147624"/>
            <a:ext cx="2502173" cy="7543596"/>
          </a:xfrm>
          <a:prstGeom prst="rect">
            <a:avLst/>
          </a:prstGeom>
          <a:effectLst>
            <a:outerShdw blurRad="50800" dist="38100" dir="2700000" algn="tl" rotWithShape="0">
              <a:prstClr val="black">
                <a:alpha val="40000"/>
              </a:prstClr>
            </a:outerShdw>
          </a:effectLst>
        </p:spPr>
      </p:pic>
      <p:pic>
        <p:nvPicPr>
          <p:cNvPr id="5" name="תמונה 4"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EBDF01B0-AD6D-E06D-9991-60F1EEEE2E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8306" y="5867400"/>
            <a:ext cx="1496544" cy="914400"/>
          </a:xfrm>
          <a:prstGeom prst="rect">
            <a:avLst/>
          </a:prstGeom>
        </p:spPr>
      </p:pic>
    </p:spTree>
    <p:extLst>
      <p:ext uri="{BB962C8B-B14F-4D97-AF65-F5344CB8AC3E}">
        <p14:creationId xmlns:p14="http://schemas.microsoft.com/office/powerpoint/2010/main" val="2135180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AB50C-8A14-20A9-80DC-C49B6FE9B4FA}"/>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DB6190AF-3579-10E9-04FA-AF05697A4C93}"/>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30661" t="22521" r="2837" b="29140"/>
          <a:stretch>
            <a:fillRect/>
          </a:stretch>
        </p:blipFill>
        <p:spPr>
          <a:xfrm>
            <a:off x="-1" y="0"/>
            <a:ext cx="12192001" cy="6858000"/>
          </a:xfrm>
          <a:prstGeom prst="rect">
            <a:avLst/>
          </a:prstGeom>
        </p:spPr>
      </p:pic>
      <p:sp>
        <p:nvSpPr>
          <p:cNvPr id="2" name="מלבן: פינות מעוגלות 1">
            <a:extLst>
              <a:ext uri="{FF2B5EF4-FFF2-40B4-BE49-F238E27FC236}">
                <a16:creationId xmlns:a16="http://schemas.microsoft.com/office/drawing/2014/main" id="{A77DCC0E-D924-ACA6-B89F-7BE3A229290D}"/>
              </a:ext>
            </a:extLst>
          </p:cNvPr>
          <p:cNvSpPr/>
          <p:nvPr/>
        </p:nvSpPr>
        <p:spPr>
          <a:xfrm>
            <a:off x="3827557" y="459385"/>
            <a:ext cx="8911466" cy="603172"/>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F9FD0C90-9FEF-1766-3ACC-2DAB398C1545}"/>
              </a:ext>
            </a:extLst>
          </p:cNvPr>
          <p:cNvSpPr txBox="1"/>
          <p:nvPr/>
        </p:nvSpPr>
        <p:spPr>
          <a:xfrm>
            <a:off x="3827557" y="536051"/>
            <a:ext cx="8184400" cy="534762"/>
          </a:xfrm>
          <a:prstGeom prst="rect">
            <a:avLst/>
          </a:prstGeom>
          <a:noFill/>
        </p:spPr>
        <p:txBody>
          <a:bodyPr wrap="square" rtlCol="1">
            <a:spAutoFit/>
          </a:bodyPr>
          <a:lstStyle/>
          <a:p>
            <a:pPr>
              <a:lnSpc>
                <a:spcPts val="3400"/>
              </a:lnSpc>
              <a:spcAft>
                <a:spcPts val="1200"/>
              </a:spcAft>
            </a:pPr>
            <a:r>
              <a:rPr lang="he-IL" sz="3000" dirty="0">
                <a:solidFill>
                  <a:srgbClr val="FAD3C8"/>
                </a:solidFill>
                <a:latin typeface="Fb Monopoly Heb" pitchFamily="50" charset="-79"/>
                <a:cs typeface="Fb Monopoly Heb" pitchFamily="50" charset="-79"/>
              </a:rPr>
              <a:t>לאחר התפילה, נעבור ליצירה היומית.</a:t>
            </a:r>
          </a:p>
        </p:txBody>
      </p:sp>
      <p:sp>
        <p:nvSpPr>
          <p:cNvPr id="10" name="תיבת טקסט 9">
            <a:extLst>
              <a:ext uri="{FF2B5EF4-FFF2-40B4-BE49-F238E27FC236}">
                <a16:creationId xmlns:a16="http://schemas.microsoft.com/office/drawing/2014/main" id="{97388517-59A4-C454-BCDA-10CD9F8BB765}"/>
              </a:ext>
            </a:extLst>
          </p:cNvPr>
          <p:cNvSpPr txBox="1"/>
          <p:nvPr/>
        </p:nvSpPr>
        <p:spPr>
          <a:xfrm>
            <a:off x="3276600" y="1151140"/>
            <a:ext cx="8735357" cy="417422"/>
          </a:xfrm>
          <a:prstGeom prst="rect">
            <a:avLst/>
          </a:prstGeom>
          <a:noFill/>
        </p:spPr>
        <p:txBody>
          <a:bodyPr wrap="square" rtlCol="1">
            <a:spAutoFit/>
          </a:bodyPr>
          <a:lstStyle/>
          <a:p>
            <a:pPr>
              <a:lnSpc>
                <a:spcPts val="2500"/>
              </a:lnSpc>
            </a:pPr>
            <a:r>
              <a:rPr lang="he-IL" sz="2200" dirty="0">
                <a:solidFill>
                  <a:srgbClr val="670F17"/>
                </a:solidFill>
                <a:latin typeface="Fb Monopoly Heb Medium" pitchFamily="50" charset="-79"/>
                <a:cs typeface="Fb Monopoly Heb Medium" pitchFamily="50" charset="-79"/>
              </a:rPr>
              <a:t>במהלך שבוע החסידות, כל תלמיד יצור "היכל מלך" מפואר משלו.</a:t>
            </a:r>
          </a:p>
        </p:txBody>
      </p:sp>
      <p:pic>
        <p:nvPicPr>
          <p:cNvPr id="5" name="תמונה 4"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0DD2F040-6CC8-4AB2-4010-6F75D5CF9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378" y="6036082"/>
            <a:ext cx="1220472" cy="745718"/>
          </a:xfrm>
          <a:prstGeom prst="rect">
            <a:avLst/>
          </a:prstGeom>
        </p:spPr>
      </p:pic>
      <p:pic>
        <p:nvPicPr>
          <p:cNvPr id="11" name="תמונה 10" descr="תמונה שמכילה טקסט, גופן, גרפיקה, כתב יד&#10;&#10;תוכן בינה מלאכותית גנרטיבית עשוי להיות שגוי.">
            <a:extLst>
              <a:ext uri="{FF2B5EF4-FFF2-40B4-BE49-F238E27FC236}">
                <a16:creationId xmlns:a16="http://schemas.microsoft.com/office/drawing/2014/main" id="{BD14EF74-BF8D-0EB4-7171-B3A6DF3E1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43" y="100014"/>
            <a:ext cx="1956145" cy="1421928"/>
          </a:xfrm>
          <a:prstGeom prst="rect">
            <a:avLst/>
          </a:prstGeom>
        </p:spPr>
      </p:pic>
      <p:pic>
        <p:nvPicPr>
          <p:cNvPr id="15" name="תמונה 14">
            <a:extLst>
              <a:ext uri="{FF2B5EF4-FFF2-40B4-BE49-F238E27FC236}">
                <a16:creationId xmlns:a16="http://schemas.microsoft.com/office/drawing/2014/main" id="{569A05EA-41B3-819F-EED1-43DC57700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1070813"/>
            <a:ext cx="7490730" cy="561804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59158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49427-C167-FEAA-0249-3CF5F6B3CC89}"/>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A52AF89D-2F7D-9537-0208-7712E79CB5A9}"/>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30661" t="22521" r="2837" b="29140"/>
          <a:stretch>
            <a:fillRect/>
          </a:stretch>
        </p:blipFill>
        <p:spPr>
          <a:xfrm>
            <a:off x="-1" y="0"/>
            <a:ext cx="12192001" cy="6858000"/>
          </a:xfrm>
          <a:prstGeom prst="rect">
            <a:avLst/>
          </a:prstGeom>
        </p:spPr>
      </p:pic>
      <p:sp>
        <p:nvSpPr>
          <p:cNvPr id="18" name="מלבן 17">
            <a:extLst>
              <a:ext uri="{FF2B5EF4-FFF2-40B4-BE49-F238E27FC236}">
                <a16:creationId xmlns:a16="http://schemas.microsoft.com/office/drawing/2014/main" id="{B50FC18E-D427-CFE1-1238-C7A57EDAFDCD}"/>
              </a:ext>
            </a:extLst>
          </p:cNvPr>
          <p:cNvSpPr/>
          <p:nvPr/>
        </p:nvSpPr>
        <p:spPr>
          <a:xfrm>
            <a:off x="2569967" y="4577403"/>
            <a:ext cx="8666827" cy="534763"/>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9" name="תיבת טקסט 18">
            <a:extLst>
              <a:ext uri="{FF2B5EF4-FFF2-40B4-BE49-F238E27FC236}">
                <a16:creationId xmlns:a16="http://schemas.microsoft.com/office/drawing/2014/main" id="{4B332D48-64E6-65FB-0A1A-B0209697801B}"/>
              </a:ext>
            </a:extLst>
          </p:cNvPr>
          <p:cNvSpPr txBox="1"/>
          <p:nvPr/>
        </p:nvSpPr>
        <p:spPr>
          <a:xfrm>
            <a:off x="6623957" y="4690205"/>
            <a:ext cx="3662615" cy="417422"/>
          </a:xfrm>
          <a:prstGeom prst="rect">
            <a:avLst/>
          </a:prstGeom>
          <a:noFill/>
        </p:spPr>
        <p:txBody>
          <a:bodyPr wrap="square" rtlCol="1">
            <a:spAutoFit/>
          </a:bodyPr>
          <a:lstStyle/>
          <a:p>
            <a:pPr>
              <a:lnSpc>
                <a:spcPts val="2500"/>
              </a:lnSpc>
            </a:pPr>
            <a:r>
              <a:rPr lang="he-IL" sz="2200" dirty="0">
                <a:solidFill>
                  <a:srgbClr val="670F17"/>
                </a:solidFill>
                <a:latin typeface="Fb Monopoly Heb Medium" pitchFamily="50" charset="-79"/>
                <a:cs typeface="Fb Monopoly Heb Medium" pitchFamily="50" charset="-79"/>
              </a:rPr>
              <a:t>5 סוגי אלמנטים "קופצים"</a:t>
            </a:r>
          </a:p>
        </p:txBody>
      </p:sp>
      <p:sp>
        <p:nvSpPr>
          <p:cNvPr id="20" name="תיבת טקסט 19">
            <a:extLst>
              <a:ext uri="{FF2B5EF4-FFF2-40B4-BE49-F238E27FC236}">
                <a16:creationId xmlns:a16="http://schemas.microsoft.com/office/drawing/2014/main" id="{C78A55F3-3430-788C-400A-699B4C938298}"/>
              </a:ext>
            </a:extLst>
          </p:cNvPr>
          <p:cNvSpPr txBox="1"/>
          <p:nvPr/>
        </p:nvSpPr>
        <p:spPr>
          <a:xfrm>
            <a:off x="6617196" y="5206432"/>
            <a:ext cx="3662615" cy="1379224"/>
          </a:xfrm>
          <a:prstGeom prst="rect">
            <a:avLst/>
          </a:prstGeom>
          <a:noFill/>
        </p:spPr>
        <p:txBody>
          <a:bodyPr wrap="square" rtlCol="1">
            <a:spAutoFit/>
          </a:bodyPr>
          <a:lstStyle/>
          <a:p>
            <a:pPr>
              <a:lnSpc>
                <a:spcPts val="2500"/>
              </a:lnSpc>
            </a:pPr>
            <a:r>
              <a:rPr lang="he-IL" sz="2200" dirty="0">
                <a:solidFill>
                  <a:srgbClr val="670F17"/>
                </a:solidFill>
                <a:latin typeface="Fb Monopoly Heb" pitchFamily="50" charset="-79"/>
                <a:cs typeface="Fb Monopoly Heb" pitchFamily="50" charset="-79"/>
              </a:rPr>
              <a:t>מגיעים 20 בדף.</a:t>
            </a:r>
          </a:p>
          <a:p>
            <a:pPr>
              <a:lnSpc>
                <a:spcPts val="2500"/>
              </a:lnSpc>
            </a:pPr>
            <a:r>
              <a:rPr lang="he-IL" sz="2200" dirty="0">
                <a:solidFill>
                  <a:srgbClr val="670F17"/>
                </a:solidFill>
                <a:latin typeface="Fb Monopoly Heb" pitchFamily="50" charset="-79"/>
                <a:cs typeface="Fb Monopoly Heb" pitchFamily="50" charset="-79"/>
              </a:rPr>
              <a:t>כל יום מחלקים אלמנט אחד בסיום הלימוד.</a:t>
            </a:r>
          </a:p>
          <a:p>
            <a:pPr>
              <a:lnSpc>
                <a:spcPts val="2500"/>
              </a:lnSpc>
            </a:pPr>
            <a:r>
              <a:rPr lang="he-IL" sz="2200" dirty="0">
                <a:solidFill>
                  <a:srgbClr val="670F17"/>
                </a:solidFill>
                <a:latin typeface="Fb Monopoly Heb" pitchFamily="50" charset="-79"/>
                <a:cs typeface="Fb Monopoly Heb" pitchFamily="50" charset="-79"/>
              </a:rPr>
              <a:t>לפי סדר קבוע.</a:t>
            </a:r>
          </a:p>
        </p:txBody>
      </p:sp>
      <p:sp>
        <p:nvSpPr>
          <p:cNvPr id="8" name="מלבן 7">
            <a:extLst>
              <a:ext uri="{FF2B5EF4-FFF2-40B4-BE49-F238E27FC236}">
                <a16:creationId xmlns:a16="http://schemas.microsoft.com/office/drawing/2014/main" id="{8D63C097-9DBC-E34D-1A82-3391A0B94D58}"/>
              </a:ext>
            </a:extLst>
          </p:cNvPr>
          <p:cNvSpPr/>
          <p:nvPr/>
        </p:nvSpPr>
        <p:spPr>
          <a:xfrm>
            <a:off x="4072195" y="1354710"/>
            <a:ext cx="8666827" cy="534763"/>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מלבן: פינות מעוגלות 1">
            <a:extLst>
              <a:ext uri="{FF2B5EF4-FFF2-40B4-BE49-F238E27FC236}">
                <a16:creationId xmlns:a16="http://schemas.microsoft.com/office/drawing/2014/main" id="{DA34C39F-1D41-F12C-A5C8-54B172E2D3AB}"/>
              </a:ext>
            </a:extLst>
          </p:cNvPr>
          <p:cNvSpPr/>
          <p:nvPr/>
        </p:nvSpPr>
        <p:spPr>
          <a:xfrm>
            <a:off x="7783285" y="459385"/>
            <a:ext cx="4955737" cy="603172"/>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B81269B9-DCFA-AF01-5412-EEC1F53D40F8}"/>
              </a:ext>
            </a:extLst>
          </p:cNvPr>
          <p:cNvSpPr txBox="1"/>
          <p:nvPr/>
        </p:nvSpPr>
        <p:spPr>
          <a:xfrm>
            <a:off x="7903029" y="536051"/>
            <a:ext cx="4108928" cy="534762"/>
          </a:xfrm>
          <a:prstGeom prst="rect">
            <a:avLst/>
          </a:prstGeom>
          <a:noFill/>
        </p:spPr>
        <p:txBody>
          <a:bodyPr wrap="square" rtlCol="1">
            <a:spAutoFit/>
          </a:bodyPr>
          <a:lstStyle/>
          <a:p>
            <a:pPr>
              <a:lnSpc>
                <a:spcPts val="3400"/>
              </a:lnSpc>
              <a:spcAft>
                <a:spcPts val="1200"/>
              </a:spcAft>
            </a:pPr>
            <a:r>
              <a:rPr lang="he-IL" sz="3000" dirty="0">
                <a:solidFill>
                  <a:srgbClr val="FAD3C8"/>
                </a:solidFill>
                <a:latin typeface="Fb Monopoly Heb" pitchFamily="50" charset="-79"/>
                <a:cs typeface="Fb Monopoly Heb" pitchFamily="50" charset="-79"/>
              </a:rPr>
              <a:t>חומרי היצירה כוללים:</a:t>
            </a:r>
          </a:p>
        </p:txBody>
      </p:sp>
      <p:sp>
        <p:nvSpPr>
          <p:cNvPr id="10" name="תיבת טקסט 9">
            <a:extLst>
              <a:ext uri="{FF2B5EF4-FFF2-40B4-BE49-F238E27FC236}">
                <a16:creationId xmlns:a16="http://schemas.microsoft.com/office/drawing/2014/main" id="{69861C74-5F1A-A388-00CE-FC98A0EAD603}"/>
              </a:ext>
            </a:extLst>
          </p:cNvPr>
          <p:cNvSpPr txBox="1"/>
          <p:nvPr/>
        </p:nvSpPr>
        <p:spPr>
          <a:xfrm>
            <a:off x="8126185" y="1467512"/>
            <a:ext cx="3662615" cy="417422"/>
          </a:xfrm>
          <a:prstGeom prst="rect">
            <a:avLst/>
          </a:prstGeom>
          <a:noFill/>
        </p:spPr>
        <p:txBody>
          <a:bodyPr wrap="square" rtlCol="1">
            <a:spAutoFit/>
          </a:bodyPr>
          <a:lstStyle/>
          <a:p>
            <a:pPr>
              <a:lnSpc>
                <a:spcPts val="2500"/>
              </a:lnSpc>
            </a:pPr>
            <a:r>
              <a:rPr lang="he-IL" sz="2200" dirty="0">
                <a:solidFill>
                  <a:srgbClr val="670F17"/>
                </a:solidFill>
                <a:latin typeface="Fb Monopoly Heb Medium" pitchFamily="50" charset="-79"/>
                <a:cs typeface="Fb Monopoly Heb Medium" pitchFamily="50" charset="-79"/>
              </a:rPr>
              <a:t>כרטיס בסיס ודף מדבקות</a:t>
            </a:r>
          </a:p>
        </p:txBody>
      </p:sp>
      <p:pic>
        <p:nvPicPr>
          <p:cNvPr id="5" name="תמונה 4"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0D3424E4-4A57-26F0-7D24-92FCDA09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378" y="6036082"/>
            <a:ext cx="1220472" cy="745718"/>
          </a:xfrm>
          <a:prstGeom prst="rect">
            <a:avLst/>
          </a:prstGeom>
        </p:spPr>
      </p:pic>
      <p:pic>
        <p:nvPicPr>
          <p:cNvPr id="6" name="תמונה 5">
            <a:extLst>
              <a:ext uri="{FF2B5EF4-FFF2-40B4-BE49-F238E27FC236}">
                <a16:creationId xmlns:a16="http://schemas.microsoft.com/office/drawing/2014/main" id="{E8667281-2627-4DAD-8F50-5089AF3694FE}"/>
              </a:ext>
            </a:extLst>
          </p:cNvPr>
          <p:cNvPicPr>
            <a:picLocks noChangeAspect="1"/>
          </p:cNvPicPr>
          <p:nvPr/>
        </p:nvPicPr>
        <p:blipFill>
          <a:blip r:embed="rId4"/>
          <a:stretch>
            <a:fillRect/>
          </a:stretch>
        </p:blipFill>
        <p:spPr>
          <a:xfrm>
            <a:off x="5826297" y="1115853"/>
            <a:ext cx="2076731" cy="2890090"/>
          </a:xfrm>
          <a:prstGeom prst="rect">
            <a:avLst/>
          </a:prstGeom>
          <a:effectLst>
            <a:outerShdw blurRad="50800" dist="38100" dir="8100000" algn="tr" rotWithShape="0">
              <a:prstClr val="black">
                <a:alpha val="40000"/>
              </a:prstClr>
            </a:outerShdw>
          </a:effectLst>
        </p:spPr>
      </p:pic>
      <p:pic>
        <p:nvPicPr>
          <p:cNvPr id="7" name="תמונה 6">
            <a:extLst>
              <a:ext uri="{FF2B5EF4-FFF2-40B4-BE49-F238E27FC236}">
                <a16:creationId xmlns:a16="http://schemas.microsoft.com/office/drawing/2014/main" id="{9C44B86D-DE68-6FA7-2329-715C30BB3441}"/>
              </a:ext>
            </a:extLst>
          </p:cNvPr>
          <p:cNvPicPr>
            <a:picLocks noChangeAspect="1"/>
          </p:cNvPicPr>
          <p:nvPr/>
        </p:nvPicPr>
        <p:blipFill>
          <a:blip r:embed="rId5"/>
          <a:stretch>
            <a:fillRect/>
          </a:stretch>
        </p:blipFill>
        <p:spPr>
          <a:xfrm>
            <a:off x="1503486" y="1115853"/>
            <a:ext cx="4153615" cy="2890090"/>
          </a:xfrm>
          <a:prstGeom prst="rect">
            <a:avLst/>
          </a:prstGeom>
          <a:effectLst>
            <a:outerShdw blurRad="63500" sx="102000" sy="102000" algn="ctr" rotWithShape="0">
              <a:prstClr val="black">
                <a:alpha val="40000"/>
              </a:prstClr>
            </a:outerShdw>
          </a:effectLst>
        </p:spPr>
      </p:pic>
      <p:pic>
        <p:nvPicPr>
          <p:cNvPr id="11" name="תמונה 10" descr="תמונה שמכילה טקסט, גופן, גרפיקה, כתב יד&#10;&#10;תוכן בינה מלאכותית גנרטיבית עשוי להיות שגוי.">
            <a:extLst>
              <a:ext uri="{FF2B5EF4-FFF2-40B4-BE49-F238E27FC236}">
                <a16:creationId xmlns:a16="http://schemas.microsoft.com/office/drawing/2014/main" id="{A6100AC6-B2F1-2722-B215-89EA56C4A8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043" y="100014"/>
            <a:ext cx="1735843" cy="1261790"/>
          </a:xfrm>
          <a:prstGeom prst="rect">
            <a:avLst/>
          </a:prstGeom>
        </p:spPr>
      </p:pic>
      <p:sp>
        <p:nvSpPr>
          <p:cNvPr id="12" name="תיבת טקסט 11">
            <a:extLst>
              <a:ext uri="{FF2B5EF4-FFF2-40B4-BE49-F238E27FC236}">
                <a16:creationId xmlns:a16="http://schemas.microsoft.com/office/drawing/2014/main" id="{8C14A8B1-15E7-65DA-01FF-280F790665E7}"/>
              </a:ext>
            </a:extLst>
          </p:cNvPr>
          <p:cNvSpPr txBox="1"/>
          <p:nvPr/>
        </p:nvSpPr>
        <p:spPr>
          <a:xfrm>
            <a:off x="8119424" y="2027283"/>
            <a:ext cx="3662615" cy="738023"/>
          </a:xfrm>
          <a:prstGeom prst="rect">
            <a:avLst/>
          </a:prstGeom>
          <a:noFill/>
        </p:spPr>
        <p:txBody>
          <a:bodyPr wrap="square" rtlCol="1">
            <a:spAutoFit/>
          </a:bodyPr>
          <a:lstStyle/>
          <a:p>
            <a:pPr>
              <a:lnSpc>
                <a:spcPts val="2500"/>
              </a:lnSpc>
            </a:pPr>
            <a:r>
              <a:rPr lang="he-IL" sz="2200" dirty="0">
                <a:solidFill>
                  <a:srgbClr val="670F17"/>
                </a:solidFill>
                <a:latin typeface="Fb Monopoly Heb" pitchFamily="50" charset="-79"/>
                <a:cs typeface="Fb Monopoly Heb" pitchFamily="50" charset="-79"/>
              </a:rPr>
              <a:t>לחלוקה לכל תלמיד בתחילת השבוע</a:t>
            </a:r>
          </a:p>
        </p:txBody>
      </p:sp>
      <p:pic>
        <p:nvPicPr>
          <p:cNvPr id="14" name="תמונה 13">
            <a:extLst>
              <a:ext uri="{FF2B5EF4-FFF2-40B4-BE49-F238E27FC236}">
                <a16:creationId xmlns:a16="http://schemas.microsoft.com/office/drawing/2014/main" id="{86E1DE5F-B88D-470D-4182-D1F2AFC369D6}"/>
              </a:ext>
            </a:extLst>
          </p:cNvPr>
          <p:cNvPicPr>
            <a:picLocks noChangeAspect="1"/>
          </p:cNvPicPr>
          <p:nvPr/>
        </p:nvPicPr>
        <p:blipFill>
          <a:blip r:embed="rId7"/>
          <a:stretch>
            <a:fillRect/>
          </a:stretch>
        </p:blipFill>
        <p:spPr>
          <a:xfrm rot="16200000">
            <a:off x="4077718" y="4280721"/>
            <a:ext cx="2424748" cy="2435794"/>
          </a:xfrm>
          <a:prstGeom prst="rect">
            <a:avLst/>
          </a:prstGeom>
        </p:spPr>
      </p:pic>
      <p:pic>
        <p:nvPicPr>
          <p:cNvPr id="17" name="תמונה 16">
            <a:extLst>
              <a:ext uri="{FF2B5EF4-FFF2-40B4-BE49-F238E27FC236}">
                <a16:creationId xmlns:a16="http://schemas.microsoft.com/office/drawing/2014/main" id="{253335BE-B65C-78FA-0D6F-32CD2BE7EFFF}"/>
              </a:ext>
            </a:extLst>
          </p:cNvPr>
          <p:cNvPicPr>
            <a:picLocks noChangeAspect="1"/>
          </p:cNvPicPr>
          <p:nvPr/>
        </p:nvPicPr>
        <p:blipFill>
          <a:blip r:embed="rId8"/>
          <a:stretch>
            <a:fillRect/>
          </a:stretch>
        </p:blipFill>
        <p:spPr>
          <a:xfrm rot="16200000">
            <a:off x="1504870" y="4284858"/>
            <a:ext cx="2424751" cy="2427516"/>
          </a:xfrm>
          <a:prstGeom prst="rect">
            <a:avLst/>
          </a:prstGeom>
        </p:spPr>
      </p:pic>
    </p:spTree>
    <p:extLst>
      <p:ext uri="{BB962C8B-B14F-4D97-AF65-F5344CB8AC3E}">
        <p14:creationId xmlns:p14="http://schemas.microsoft.com/office/powerpoint/2010/main" val="1920550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DBAF6-9006-8CCB-DF88-9F6FCBA44193}"/>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BACB1B78-64D4-3C85-DDC2-10BBE0408F8D}"/>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30661" t="22521" r="2837" b="29140"/>
          <a:stretch>
            <a:fillRect/>
          </a:stretch>
        </p:blipFill>
        <p:spPr>
          <a:xfrm>
            <a:off x="-1" y="0"/>
            <a:ext cx="12192001" cy="6858000"/>
          </a:xfrm>
          <a:prstGeom prst="rect">
            <a:avLst/>
          </a:prstGeom>
        </p:spPr>
      </p:pic>
      <p:sp>
        <p:nvSpPr>
          <p:cNvPr id="19" name="תיבת טקסט 18">
            <a:extLst>
              <a:ext uri="{FF2B5EF4-FFF2-40B4-BE49-F238E27FC236}">
                <a16:creationId xmlns:a16="http://schemas.microsoft.com/office/drawing/2014/main" id="{447095D0-E1D6-DCC8-69EE-167D3E398829}"/>
              </a:ext>
            </a:extLst>
          </p:cNvPr>
          <p:cNvSpPr txBox="1"/>
          <p:nvPr/>
        </p:nvSpPr>
        <p:spPr>
          <a:xfrm>
            <a:off x="9261784" y="4256143"/>
            <a:ext cx="2036052" cy="417422"/>
          </a:xfrm>
          <a:prstGeom prst="rect">
            <a:avLst/>
          </a:prstGeom>
          <a:noFill/>
        </p:spPr>
        <p:txBody>
          <a:bodyPr wrap="square" rtlCol="1">
            <a:spAutoFit/>
          </a:bodyPr>
          <a:lstStyle/>
          <a:p>
            <a:pPr algn="ctr">
              <a:lnSpc>
                <a:spcPts val="2500"/>
              </a:lnSpc>
            </a:pPr>
            <a:r>
              <a:rPr lang="he-IL" sz="2200" dirty="0">
                <a:solidFill>
                  <a:srgbClr val="670F17"/>
                </a:solidFill>
                <a:latin typeface="Fb Monopoly Heb Medium" pitchFamily="50" charset="-79"/>
                <a:cs typeface="Fb Monopoly Heb Medium" pitchFamily="50" charset="-79"/>
              </a:rPr>
              <a:t>מדרגות</a:t>
            </a:r>
          </a:p>
        </p:txBody>
      </p:sp>
      <p:sp>
        <p:nvSpPr>
          <p:cNvPr id="20" name="תיבת טקסט 19">
            <a:extLst>
              <a:ext uri="{FF2B5EF4-FFF2-40B4-BE49-F238E27FC236}">
                <a16:creationId xmlns:a16="http://schemas.microsoft.com/office/drawing/2014/main" id="{AB35C20C-4973-208E-A413-CE3A2D84500B}"/>
              </a:ext>
            </a:extLst>
          </p:cNvPr>
          <p:cNvSpPr txBox="1"/>
          <p:nvPr/>
        </p:nvSpPr>
        <p:spPr>
          <a:xfrm>
            <a:off x="5397898" y="5313434"/>
            <a:ext cx="3725748" cy="733534"/>
          </a:xfrm>
          <a:prstGeom prst="rect">
            <a:avLst/>
          </a:prstGeom>
          <a:noFill/>
        </p:spPr>
        <p:txBody>
          <a:bodyPr wrap="square" rtlCol="1">
            <a:spAutoFit/>
          </a:bodyPr>
          <a:lstStyle/>
          <a:p>
            <a:pPr algn="ctr">
              <a:lnSpc>
                <a:spcPts val="2500"/>
              </a:lnSpc>
            </a:pPr>
            <a:r>
              <a:rPr lang="he-IL" sz="2000" dirty="0">
                <a:solidFill>
                  <a:srgbClr val="670F17"/>
                </a:solidFill>
                <a:latin typeface="Fb Monopoly Heb" pitchFamily="50" charset="-79"/>
                <a:cs typeface="Fb Monopoly Heb" pitchFamily="50" charset="-79"/>
              </a:rPr>
              <a:t>שימו לב להבדל בין העמודים.</a:t>
            </a:r>
          </a:p>
          <a:p>
            <a:pPr algn="ctr">
              <a:lnSpc>
                <a:spcPts val="2500"/>
              </a:lnSpc>
            </a:pPr>
            <a:r>
              <a:rPr lang="he-IL" sz="2000" dirty="0">
                <a:solidFill>
                  <a:srgbClr val="670F17"/>
                </a:solidFill>
                <a:latin typeface="Fb Monopoly Heb" pitchFamily="50" charset="-79"/>
                <a:cs typeface="Fb Monopoly Heb" pitchFamily="50" charset="-79"/>
              </a:rPr>
              <a:t>מסומן בקטן על גבי הקובץ.</a:t>
            </a:r>
          </a:p>
        </p:txBody>
      </p:sp>
      <p:sp>
        <p:nvSpPr>
          <p:cNvPr id="2" name="מלבן: פינות מעוגלות 1">
            <a:extLst>
              <a:ext uri="{FF2B5EF4-FFF2-40B4-BE49-F238E27FC236}">
                <a16:creationId xmlns:a16="http://schemas.microsoft.com/office/drawing/2014/main" id="{D4CDC506-23C8-23CD-7B2A-36FD00E8124D}"/>
              </a:ext>
            </a:extLst>
          </p:cNvPr>
          <p:cNvSpPr/>
          <p:nvPr/>
        </p:nvSpPr>
        <p:spPr>
          <a:xfrm>
            <a:off x="6977743" y="459385"/>
            <a:ext cx="5761279" cy="603172"/>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20CC5EFC-DF74-8F8C-1852-2AF78834F317}"/>
              </a:ext>
            </a:extLst>
          </p:cNvPr>
          <p:cNvSpPr txBox="1"/>
          <p:nvPr/>
        </p:nvSpPr>
        <p:spPr>
          <a:xfrm>
            <a:off x="7249886" y="536051"/>
            <a:ext cx="4762071" cy="534762"/>
          </a:xfrm>
          <a:prstGeom prst="rect">
            <a:avLst/>
          </a:prstGeom>
          <a:noFill/>
        </p:spPr>
        <p:txBody>
          <a:bodyPr wrap="square" rtlCol="1">
            <a:spAutoFit/>
          </a:bodyPr>
          <a:lstStyle/>
          <a:p>
            <a:pPr>
              <a:lnSpc>
                <a:spcPts val="3400"/>
              </a:lnSpc>
              <a:spcAft>
                <a:spcPts val="1200"/>
              </a:spcAft>
            </a:pPr>
            <a:r>
              <a:rPr lang="he-IL" sz="3000" dirty="0">
                <a:solidFill>
                  <a:srgbClr val="FAD3C8"/>
                </a:solidFill>
                <a:latin typeface="Fb Monopoly Heb" pitchFamily="50" charset="-79"/>
                <a:cs typeface="Fb Monopoly Heb" pitchFamily="50" charset="-79"/>
              </a:rPr>
              <a:t>סדר חלוקת האלמנטים:</a:t>
            </a:r>
          </a:p>
        </p:txBody>
      </p:sp>
      <p:pic>
        <p:nvPicPr>
          <p:cNvPr id="5" name="תמונה 4"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BF500B0F-9173-4A36-62BF-5234CE518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378" y="6036082"/>
            <a:ext cx="1220472" cy="745718"/>
          </a:xfrm>
          <a:prstGeom prst="rect">
            <a:avLst/>
          </a:prstGeom>
        </p:spPr>
      </p:pic>
      <p:pic>
        <p:nvPicPr>
          <p:cNvPr id="11" name="תמונה 10" descr="תמונה שמכילה טקסט, גופן, גרפיקה, כתב יד&#10;&#10;תוכן בינה מלאכותית גנרטיבית עשוי להיות שגוי.">
            <a:extLst>
              <a:ext uri="{FF2B5EF4-FFF2-40B4-BE49-F238E27FC236}">
                <a16:creationId xmlns:a16="http://schemas.microsoft.com/office/drawing/2014/main" id="{268F6DED-D6F3-480D-9BF0-269FB9FB4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43" y="100014"/>
            <a:ext cx="1735843" cy="1261790"/>
          </a:xfrm>
          <a:prstGeom prst="rect">
            <a:avLst/>
          </a:prstGeom>
        </p:spPr>
      </p:pic>
      <p:pic>
        <p:nvPicPr>
          <p:cNvPr id="13" name="תמונה 12">
            <a:extLst>
              <a:ext uri="{FF2B5EF4-FFF2-40B4-BE49-F238E27FC236}">
                <a16:creationId xmlns:a16="http://schemas.microsoft.com/office/drawing/2014/main" id="{EAC29216-05C5-7EDF-2951-A4D6CEEB5D8E}"/>
              </a:ext>
            </a:extLst>
          </p:cNvPr>
          <p:cNvPicPr>
            <a:picLocks noChangeAspect="1"/>
          </p:cNvPicPr>
          <p:nvPr/>
        </p:nvPicPr>
        <p:blipFill>
          <a:blip r:embed="rId5"/>
          <a:stretch>
            <a:fillRect/>
          </a:stretch>
        </p:blipFill>
        <p:spPr>
          <a:xfrm rot="16200000">
            <a:off x="9386270" y="2491757"/>
            <a:ext cx="1787081" cy="1364761"/>
          </a:xfrm>
          <a:prstGeom prst="rect">
            <a:avLst/>
          </a:prstGeom>
          <a:effectLst>
            <a:outerShdw blurRad="50800" dist="38100" dir="2700000" algn="tl" rotWithShape="0">
              <a:prstClr val="black">
                <a:alpha val="40000"/>
              </a:prstClr>
            </a:outerShdw>
          </a:effectLst>
        </p:spPr>
      </p:pic>
      <p:pic>
        <p:nvPicPr>
          <p:cNvPr id="16" name="תמונה 15">
            <a:extLst>
              <a:ext uri="{FF2B5EF4-FFF2-40B4-BE49-F238E27FC236}">
                <a16:creationId xmlns:a16="http://schemas.microsoft.com/office/drawing/2014/main" id="{66B4D1EB-7751-EF21-798E-B6B1DCDBBE1F}"/>
              </a:ext>
            </a:extLst>
          </p:cNvPr>
          <p:cNvPicPr>
            <a:picLocks noChangeAspect="1"/>
          </p:cNvPicPr>
          <p:nvPr/>
        </p:nvPicPr>
        <p:blipFill>
          <a:blip r:embed="rId6"/>
          <a:stretch>
            <a:fillRect/>
          </a:stretch>
        </p:blipFill>
        <p:spPr>
          <a:xfrm>
            <a:off x="3660016" y="2295498"/>
            <a:ext cx="1138042" cy="2009355"/>
          </a:xfrm>
          <a:prstGeom prst="rect">
            <a:avLst/>
          </a:prstGeom>
          <a:effectLst>
            <a:outerShdw blurRad="50800" dist="38100" dir="2700000" algn="tl" rotWithShape="0">
              <a:prstClr val="black">
                <a:alpha val="40000"/>
              </a:prstClr>
            </a:outerShdw>
          </a:effectLst>
        </p:spPr>
      </p:pic>
      <p:pic>
        <p:nvPicPr>
          <p:cNvPr id="24" name="תמונה 23">
            <a:extLst>
              <a:ext uri="{FF2B5EF4-FFF2-40B4-BE49-F238E27FC236}">
                <a16:creationId xmlns:a16="http://schemas.microsoft.com/office/drawing/2014/main" id="{D2050D30-61CE-E13F-56B1-2794251EF30A}"/>
              </a:ext>
            </a:extLst>
          </p:cNvPr>
          <p:cNvPicPr>
            <a:picLocks noChangeAspect="1"/>
          </p:cNvPicPr>
          <p:nvPr/>
        </p:nvPicPr>
        <p:blipFill>
          <a:blip r:embed="rId7"/>
          <a:stretch>
            <a:fillRect/>
          </a:stretch>
        </p:blipFill>
        <p:spPr>
          <a:xfrm rot="16200000">
            <a:off x="6811902" y="3434070"/>
            <a:ext cx="2910592" cy="634132"/>
          </a:xfrm>
          <a:prstGeom prst="rect">
            <a:avLst/>
          </a:prstGeom>
          <a:effectLst>
            <a:outerShdw blurRad="50800" dist="38100" dir="2700000" algn="tl" rotWithShape="0">
              <a:prstClr val="black">
                <a:alpha val="40000"/>
              </a:prstClr>
            </a:outerShdw>
          </a:effectLst>
        </p:spPr>
      </p:pic>
      <p:pic>
        <p:nvPicPr>
          <p:cNvPr id="26" name="תמונה 25">
            <a:extLst>
              <a:ext uri="{FF2B5EF4-FFF2-40B4-BE49-F238E27FC236}">
                <a16:creationId xmlns:a16="http://schemas.microsoft.com/office/drawing/2014/main" id="{20F7FCF8-C071-4993-1A0B-087779D75BCD}"/>
              </a:ext>
            </a:extLst>
          </p:cNvPr>
          <p:cNvPicPr>
            <a:picLocks noChangeAspect="1"/>
          </p:cNvPicPr>
          <p:nvPr/>
        </p:nvPicPr>
        <p:blipFill>
          <a:blip r:embed="rId8"/>
          <a:stretch>
            <a:fillRect/>
          </a:stretch>
        </p:blipFill>
        <p:spPr>
          <a:xfrm rot="16200000">
            <a:off x="4845136" y="3360044"/>
            <a:ext cx="2817966" cy="659069"/>
          </a:xfrm>
          <a:prstGeom prst="rect">
            <a:avLst/>
          </a:prstGeom>
          <a:effectLst>
            <a:outerShdw blurRad="50800" dist="38100" dir="2700000" algn="tl" rotWithShape="0">
              <a:prstClr val="black">
                <a:alpha val="40000"/>
              </a:prstClr>
            </a:outerShdw>
          </a:effectLst>
        </p:spPr>
      </p:pic>
      <p:pic>
        <p:nvPicPr>
          <p:cNvPr id="28" name="תמונה 27">
            <a:extLst>
              <a:ext uri="{FF2B5EF4-FFF2-40B4-BE49-F238E27FC236}">
                <a16:creationId xmlns:a16="http://schemas.microsoft.com/office/drawing/2014/main" id="{E7BF2619-090E-2125-E2F5-1D34583A7A1E}"/>
              </a:ext>
            </a:extLst>
          </p:cNvPr>
          <p:cNvPicPr>
            <a:picLocks noChangeAspect="1"/>
          </p:cNvPicPr>
          <p:nvPr/>
        </p:nvPicPr>
        <p:blipFill>
          <a:blip r:embed="rId9"/>
          <a:stretch>
            <a:fillRect/>
          </a:stretch>
        </p:blipFill>
        <p:spPr>
          <a:xfrm>
            <a:off x="1782167" y="2318150"/>
            <a:ext cx="742394" cy="2742858"/>
          </a:xfrm>
          <a:prstGeom prst="rect">
            <a:avLst/>
          </a:prstGeom>
          <a:effectLst>
            <a:outerShdw blurRad="50800" dist="38100" dir="2700000" algn="tl" rotWithShape="0">
              <a:prstClr val="black">
                <a:alpha val="40000"/>
              </a:prstClr>
            </a:outerShdw>
          </a:effectLst>
        </p:spPr>
      </p:pic>
      <p:pic>
        <p:nvPicPr>
          <p:cNvPr id="30" name="תמונה 29">
            <a:extLst>
              <a:ext uri="{FF2B5EF4-FFF2-40B4-BE49-F238E27FC236}">
                <a16:creationId xmlns:a16="http://schemas.microsoft.com/office/drawing/2014/main" id="{78D421A2-F253-B869-66AE-31393F212B5D}"/>
              </a:ext>
            </a:extLst>
          </p:cNvPr>
          <p:cNvPicPr>
            <a:picLocks noChangeAspect="1"/>
          </p:cNvPicPr>
          <p:nvPr/>
        </p:nvPicPr>
        <p:blipFill>
          <a:blip r:embed="rId10"/>
          <a:stretch>
            <a:fillRect/>
          </a:stretch>
        </p:blipFill>
        <p:spPr>
          <a:xfrm>
            <a:off x="852759" y="2295498"/>
            <a:ext cx="742394" cy="2716185"/>
          </a:xfrm>
          <a:prstGeom prst="rect">
            <a:avLst/>
          </a:prstGeom>
          <a:effectLst>
            <a:outerShdw blurRad="50800" dist="38100" dir="2700000" algn="tl" rotWithShape="0">
              <a:prstClr val="black">
                <a:alpha val="40000"/>
              </a:prstClr>
            </a:outerShdw>
          </a:effectLst>
        </p:spPr>
      </p:pic>
      <p:sp>
        <p:nvSpPr>
          <p:cNvPr id="31" name="תיבת טקסט 30">
            <a:extLst>
              <a:ext uri="{FF2B5EF4-FFF2-40B4-BE49-F238E27FC236}">
                <a16:creationId xmlns:a16="http://schemas.microsoft.com/office/drawing/2014/main" id="{A97E98BC-49E6-6E9A-D8BB-9AF1E6A7529B}"/>
              </a:ext>
            </a:extLst>
          </p:cNvPr>
          <p:cNvSpPr txBox="1"/>
          <p:nvPr/>
        </p:nvSpPr>
        <p:spPr>
          <a:xfrm>
            <a:off x="9115068" y="1503927"/>
            <a:ext cx="2301661" cy="738023"/>
          </a:xfrm>
          <a:prstGeom prst="rect">
            <a:avLst/>
          </a:prstGeom>
          <a:noFill/>
        </p:spPr>
        <p:txBody>
          <a:bodyPr wrap="square" rtlCol="1">
            <a:spAutoFit/>
          </a:bodyPr>
          <a:lstStyle/>
          <a:p>
            <a:pPr algn="ctr">
              <a:lnSpc>
                <a:spcPts val="2500"/>
              </a:lnSpc>
            </a:pPr>
            <a:r>
              <a:rPr lang="he-IL" sz="2200" dirty="0">
                <a:solidFill>
                  <a:srgbClr val="670F17"/>
                </a:solidFill>
                <a:latin typeface="Fb Monopoly Heb Medium" pitchFamily="50" charset="-79"/>
                <a:cs typeface="Fb Monopoly Heb Medium" pitchFamily="50" charset="-79"/>
              </a:rPr>
              <a:t>יום 1</a:t>
            </a:r>
          </a:p>
          <a:p>
            <a:pPr algn="ctr">
              <a:lnSpc>
                <a:spcPts val="2500"/>
              </a:lnSpc>
            </a:pPr>
            <a:r>
              <a:rPr lang="he-IL" sz="2200" dirty="0">
                <a:solidFill>
                  <a:srgbClr val="670F17"/>
                </a:solidFill>
                <a:latin typeface="Fb Monopoly Heb Medium" pitchFamily="50" charset="-79"/>
                <a:cs typeface="Fb Monopoly Heb Medium" pitchFamily="50" charset="-79"/>
              </a:rPr>
              <a:t>מדרגות</a:t>
            </a:r>
          </a:p>
        </p:txBody>
      </p:sp>
      <p:sp>
        <p:nvSpPr>
          <p:cNvPr id="32" name="תיבת טקסט 31">
            <a:extLst>
              <a:ext uri="{FF2B5EF4-FFF2-40B4-BE49-F238E27FC236}">
                <a16:creationId xmlns:a16="http://schemas.microsoft.com/office/drawing/2014/main" id="{C1A4BC7F-FE4F-61F4-69ED-56D77FE576E9}"/>
              </a:ext>
            </a:extLst>
          </p:cNvPr>
          <p:cNvSpPr txBox="1"/>
          <p:nvPr/>
        </p:nvSpPr>
        <p:spPr>
          <a:xfrm>
            <a:off x="7114458" y="1503927"/>
            <a:ext cx="2301661" cy="738023"/>
          </a:xfrm>
          <a:prstGeom prst="rect">
            <a:avLst/>
          </a:prstGeom>
          <a:noFill/>
        </p:spPr>
        <p:txBody>
          <a:bodyPr wrap="square" rtlCol="1">
            <a:spAutoFit/>
          </a:bodyPr>
          <a:lstStyle/>
          <a:p>
            <a:pPr algn="ctr">
              <a:lnSpc>
                <a:spcPts val="2500"/>
              </a:lnSpc>
            </a:pPr>
            <a:r>
              <a:rPr lang="he-IL" sz="2200" dirty="0">
                <a:solidFill>
                  <a:srgbClr val="670F17"/>
                </a:solidFill>
                <a:latin typeface="Fb Monopoly Heb Medium" pitchFamily="50" charset="-79"/>
                <a:cs typeface="Fb Monopoly Heb Medium" pitchFamily="50" charset="-79"/>
              </a:rPr>
              <a:t>יום 2</a:t>
            </a:r>
          </a:p>
          <a:p>
            <a:pPr algn="ctr">
              <a:lnSpc>
                <a:spcPts val="2500"/>
              </a:lnSpc>
            </a:pPr>
            <a:r>
              <a:rPr lang="he-IL" sz="2200" dirty="0">
                <a:solidFill>
                  <a:srgbClr val="670F17"/>
                </a:solidFill>
                <a:latin typeface="Fb Monopoly Heb Medium" pitchFamily="50" charset="-79"/>
                <a:cs typeface="Fb Monopoly Heb Medium" pitchFamily="50" charset="-79"/>
              </a:rPr>
              <a:t>עמוד ימין</a:t>
            </a:r>
          </a:p>
        </p:txBody>
      </p:sp>
      <p:sp>
        <p:nvSpPr>
          <p:cNvPr id="33" name="תיבת טקסט 32">
            <a:extLst>
              <a:ext uri="{FF2B5EF4-FFF2-40B4-BE49-F238E27FC236}">
                <a16:creationId xmlns:a16="http://schemas.microsoft.com/office/drawing/2014/main" id="{83B5F0DC-2B42-806D-EDCA-08ADFC07016E}"/>
              </a:ext>
            </a:extLst>
          </p:cNvPr>
          <p:cNvSpPr txBox="1"/>
          <p:nvPr/>
        </p:nvSpPr>
        <p:spPr>
          <a:xfrm>
            <a:off x="5113848" y="1503927"/>
            <a:ext cx="2301661" cy="738023"/>
          </a:xfrm>
          <a:prstGeom prst="rect">
            <a:avLst/>
          </a:prstGeom>
          <a:noFill/>
        </p:spPr>
        <p:txBody>
          <a:bodyPr wrap="square" rtlCol="1">
            <a:spAutoFit/>
          </a:bodyPr>
          <a:lstStyle/>
          <a:p>
            <a:pPr algn="ctr">
              <a:lnSpc>
                <a:spcPts val="2500"/>
              </a:lnSpc>
            </a:pPr>
            <a:r>
              <a:rPr lang="he-IL" sz="2200" dirty="0">
                <a:solidFill>
                  <a:srgbClr val="670F17"/>
                </a:solidFill>
                <a:latin typeface="Fb Monopoly Heb Medium" pitchFamily="50" charset="-79"/>
                <a:cs typeface="Fb Monopoly Heb Medium" pitchFamily="50" charset="-79"/>
              </a:rPr>
              <a:t>יום 3</a:t>
            </a:r>
          </a:p>
          <a:p>
            <a:pPr algn="ctr">
              <a:lnSpc>
                <a:spcPts val="2500"/>
              </a:lnSpc>
            </a:pPr>
            <a:r>
              <a:rPr lang="he-IL" sz="2200" dirty="0">
                <a:solidFill>
                  <a:srgbClr val="670F17"/>
                </a:solidFill>
                <a:latin typeface="Fb Monopoly Heb Medium" pitchFamily="50" charset="-79"/>
                <a:cs typeface="Fb Monopoly Heb Medium" pitchFamily="50" charset="-79"/>
              </a:rPr>
              <a:t>עמוד שמאל</a:t>
            </a:r>
          </a:p>
        </p:txBody>
      </p:sp>
      <p:sp>
        <p:nvSpPr>
          <p:cNvPr id="34" name="תיבת טקסט 33">
            <a:extLst>
              <a:ext uri="{FF2B5EF4-FFF2-40B4-BE49-F238E27FC236}">
                <a16:creationId xmlns:a16="http://schemas.microsoft.com/office/drawing/2014/main" id="{DC3C2594-F89E-3CB5-0C67-2F867B31C8C4}"/>
              </a:ext>
            </a:extLst>
          </p:cNvPr>
          <p:cNvSpPr txBox="1"/>
          <p:nvPr/>
        </p:nvSpPr>
        <p:spPr>
          <a:xfrm>
            <a:off x="3113238" y="1503927"/>
            <a:ext cx="2301661" cy="738023"/>
          </a:xfrm>
          <a:prstGeom prst="rect">
            <a:avLst/>
          </a:prstGeom>
          <a:noFill/>
        </p:spPr>
        <p:txBody>
          <a:bodyPr wrap="square" rtlCol="1">
            <a:spAutoFit/>
          </a:bodyPr>
          <a:lstStyle/>
          <a:p>
            <a:pPr algn="ctr">
              <a:lnSpc>
                <a:spcPts val="2500"/>
              </a:lnSpc>
            </a:pPr>
            <a:r>
              <a:rPr lang="he-IL" sz="2200" dirty="0">
                <a:solidFill>
                  <a:srgbClr val="670F17"/>
                </a:solidFill>
                <a:latin typeface="Fb Monopoly Heb Medium" pitchFamily="50" charset="-79"/>
                <a:cs typeface="Fb Monopoly Heb Medium" pitchFamily="50" charset="-79"/>
              </a:rPr>
              <a:t>יום 4</a:t>
            </a:r>
          </a:p>
          <a:p>
            <a:pPr algn="ctr">
              <a:lnSpc>
                <a:spcPts val="2500"/>
              </a:lnSpc>
            </a:pPr>
            <a:r>
              <a:rPr lang="he-IL" sz="2200" dirty="0">
                <a:solidFill>
                  <a:srgbClr val="670F17"/>
                </a:solidFill>
                <a:latin typeface="Fb Monopoly Heb Medium" pitchFamily="50" charset="-79"/>
                <a:cs typeface="Fb Monopoly Heb Medium" pitchFamily="50" charset="-79"/>
              </a:rPr>
              <a:t>תיבה</a:t>
            </a:r>
          </a:p>
        </p:txBody>
      </p:sp>
      <p:sp>
        <p:nvSpPr>
          <p:cNvPr id="35" name="תיבת טקסט 34">
            <a:extLst>
              <a:ext uri="{FF2B5EF4-FFF2-40B4-BE49-F238E27FC236}">
                <a16:creationId xmlns:a16="http://schemas.microsoft.com/office/drawing/2014/main" id="{241C79C2-D6B1-5737-FA08-82EB6838471E}"/>
              </a:ext>
            </a:extLst>
          </p:cNvPr>
          <p:cNvSpPr txBox="1"/>
          <p:nvPr/>
        </p:nvSpPr>
        <p:spPr>
          <a:xfrm>
            <a:off x="517238" y="1503927"/>
            <a:ext cx="2301661" cy="738023"/>
          </a:xfrm>
          <a:prstGeom prst="rect">
            <a:avLst/>
          </a:prstGeom>
          <a:noFill/>
        </p:spPr>
        <p:txBody>
          <a:bodyPr wrap="square" rtlCol="1">
            <a:spAutoFit/>
          </a:bodyPr>
          <a:lstStyle/>
          <a:p>
            <a:pPr algn="ctr">
              <a:lnSpc>
                <a:spcPts val="2500"/>
              </a:lnSpc>
            </a:pPr>
            <a:r>
              <a:rPr lang="he-IL" sz="2200" dirty="0">
                <a:solidFill>
                  <a:srgbClr val="670F17"/>
                </a:solidFill>
                <a:latin typeface="Fb Monopoly Heb Medium" pitchFamily="50" charset="-79"/>
                <a:cs typeface="Fb Monopoly Heb Medium" pitchFamily="50" charset="-79"/>
              </a:rPr>
              <a:t>יום 5</a:t>
            </a:r>
          </a:p>
          <a:p>
            <a:pPr algn="ctr">
              <a:lnSpc>
                <a:spcPts val="2500"/>
              </a:lnSpc>
            </a:pPr>
            <a:r>
              <a:rPr lang="he-IL" sz="2200" dirty="0">
                <a:solidFill>
                  <a:srgbClr val="670F17"/>
                </a:solidFill>
                <a:latin typeface="Fb Monopoly Heb Medium" pitchFamily="50" charset="-79"/>
                <a:cs typeface="Fb Monopoly Heb Medium" pitchFamily="50" charset="-79"/>
              </a:rPr>
              <a:t>ילד/ילדה</a:t>
            </a:r>
          </a:p>
        </p:txBody>
      </p:sp>
    </p:spTree>
    <p:extLst>
      <p:ext uri="{BB962C8B-B14F-4D97-AF65-F5344CB8AC3E}">
        <p14:creationId xmlns:p14="http://schemas.microsoft.com/office/powerpoint/2010/main" val="442434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6F03D-2E9C-4D19-9029-8A09BB1258B9}"/>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30809EC0-0FEC-DE98-8C8C-C7D5D80294BE}"/>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92A692BA-4B96-D3D5-B253-FD39B40A4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sp>
        <p:nvSpPr>
          <p:cNvPr id="8" name="תיבת טקסט 7">
            <a:extLst>
              <a:ext uri="{FF2B5EF4-FFF2-40B4-BE49-F238E27FC236}">
                <a16:creationId xmlns:a16="http://schemas.microsoft.com/office/drawing/2014/main" id="{45A5437A-ACD1-498A-E717-F9C0DBEFA01A}"/>
              </a:ext>
            </a:extLst>
          </p:cNvPr>
          <p:cNvSpPr txBox="1"/>
          <p:nvPr/>
        </p:nvSpPr>
        <p:spPr>
          <a:xfrm>
            <a:off x="4800602" y="713457"/>
            <a:ext cx="6649120" cy="1334981"/>
          </a:xfrm>
          <a:prstGeom prst="rect">
            <a:avLst/>
          </a:prstGeom>
          <a:noFill/>
        </p:spPr>
        <p:txBody>
          <a:bodyPr wrap="square" rtlCol="1">
            <a:spAutoFit/>
          </a:bodyPr>
          <a:lstStyle/>
          <a:p>
            <a:pPr>
              <a:lnSpc>
                <a:spcPts val="3000"/>
              </a:lnSpc>
              <a:spcAft>
                <a:spcPts val="600"/>
              </a:spcAft>
            </a:pPr>
            <a:r>
              <a:rPr lang="he-IL" sz="2800" dirty="0">
                <a:solidFill>
                  <a:srgbClr val="670F17"/>
                </a:solidFill>
                <a:latin typeface="Fb Monopoly Heb" pitchFamily="50" charset="-79"/>
                <a:cs typeface="Fb Monopoly Heb" pitchFamily="50" charset="-79"/>
              </a:rPr>
              <a:t>ניעזר בקוד שקיבלנו, על מנת לגלות היכן להדביק את האלמנט היומי</a:t>
            </a:r>
          </a:p>
          <a:p>
            <a:pPr>
              <a:lnSpc>
                <a:spcPts val="3000"/>
              </a:lnSpc>
              <a:spcAft>
                <a:spcPts val="600"/>
              </a:spcAft>
            </a:pPr>
            <a:r>
              <a:rPr lang="he-IL" sz="2800" dirty="0">
                <a:solidFill>
                  <a:srgbClr val="670F17"/>
                </a:solidFill>
                <a:latin typeface="Fb Monopoly Heb" pitchFamily="50" charset="-79"/>
                <a:cs typeface="Fb Monopoly Heb" pitchFamily="50" charset="-79"/>
              </a:rPr>
              <a:t>(הסבר במצגת הלימוד)</a:t>
            </a:r>
          </a:p>
        </p:txBody>
      </p:sp>
      <p:pic>
        <p:nvPicPr>
          <p:cNvPr id="3" name="תמונה 2" descr="תמונה שמכילה טקסט, צילום מסך&#10;&#10;תוכן בינה מלאכותית גנרטיבית עשוי להיות שגוי.">
            <a:extLst>
              <a:ext uri="{FF2B5EF4-FFF2-40B4-BE49-F238E27FC236}">
                <a16:creationId xmlns:a16="http://schemas.microsoft.com/office/drawing/2014/main" id="{FB6AF2C7-A63B-D933-21E7-8B3FD861BE6B}"/>
              </a:ext>
            </a:extLst>
          </p:cNvPr>
          <p:cNvPicPr>
            <a:picLocks noChangeAspect="1"/>
          </p:cNvPicPr>
          <p:nvPr/>
        </p:nvPicPr>
        <p:blipFill>
          <a:blip r:embed="rId4">
            <a:extLst>
              <a:ext uri="{28A0092B-C50C-407E-A947-70E740481C1C}">
                <a14:useLocalDpi xmlns:a14="http://schemas.microsoft.com/office/drawing/2010/main" val="0"/>
              </a:ext>
            </a:extLst>
          </a:blip>
          <a:srcRect r="76636"/>
          <a:stretch>
            <a:fillRect/>
          </a:stretch>
        </p:blipFill>
        <p:spPr>
          <a:xfrm rot="5400000">
            <a:off x="6426839" y="-569666"/>
            <a:ext cx="2502173" cy="7543596"/>
          </a:xfrm>
          <a:prstGeom prst="rect">
            <a:avLst/>
          </a:prstGeom>
          <a:effectLst>
            <a:outerShdw blurRad="50800" dist="38100" dir="2700000" algn="tl" rotWithShape="0">
              <a:prstClr val="black">
                <a:alpha val="40000"/>
              </a:prstClr>
            </a:outerShdw>
          </a:effectLst>
        </p:spPr>
      </p:pic>
      <p:pic>
        <p:nvPicPr>
          <p:cNvPr id="5" name="תמונה 4"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2AFA21C6-DEAB-27F4-F176-7FC4ED27D0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8306" y="5867400"/>
            <a:ext cx="1496544" cy="914400"/>
          </a:xfrm>
          <a:prstGeom prst="rect">
            <a:avLst/>
          </a:prstGeom>
        </p:spPr>
      </p:pic>
      <p:sp>
        <p:nvSpPr>
          <p:cNvPr id="4" name="תיבת טקסט 3">
            <a:extLst>
              <a:ext uri="{FF2B5EF4-FFF2-40B4-BE49-F238E27FC236}">
                <a16:creationId xmlns:a16="http://schemas.microsoft.com/office/drawing/2014/main" id="{B28BF47F-534A-B952-5051-32881D24C936}"/>
              </a:ext>
            </a:extLst>
          </p:cNvPr>
          <p:cNvSpPr txBox="1"/>
          <p:nvPr/>
        </p:nvSpPr>
        <p:spPr>
          <a:xfrm>
            <a:off x="3418114" y="4675857"/>
            <a:ext cx="8045457" cy="488595"/>
          </a:xfrm>
          <a:prstGeom prst="rect">
            <a:avLst/>
          </a:prstGeom>
          <a:noFill/>
        </p:spPr>
        <p:txBody>
          <a:bodyPr wrap="square" rtlCol="1">
            <a:spAutoFit/>
          </a:bodyPr>
          <a:lstStyle/>
          <a:p>
            <a:pPr>
              <a:lnSpc>
                <a:spcPts val="3000"/>
              </a:lnSpc>
              <a:spcAft>
                <a:spcPts val="600"/>
              </a:spcAft>
            </a:pPr>
            <a:r>
              <a:rPr lang="he-IL" sz="2800" dirty="0">
                <a:solidFill>
                  <a:srgbClr val="670F17"/>
                </a:solidFill>
                <a:latin typeface="Fb Monopoly Heb" pitchFamily="50" charset="-79"/>
                <a:cs typeface="Fb Monopoly Heb" pitchFamily="50" charset="-79"/>
              </a:rPr>
              <a:t>ונסיים את הפעילות בסיפור חסידי על התפילה.</a:t>
            </a:r>
          </a:p>
        </p:txBody>
      </p:sp>
    </p:spTree>
    <p:extLst>
      <p:ext uri="{BB962C8B-B14F-4D97-AF65-F5344CB8AC3E}">
        <p14:creationId xmlns:p14="http://schemas.microsoft.com/office/powerpoint/2010/main" val="2649235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AC91F-6178-0B90-D1EA-27D202D68D75}"/>
            </a:ext>
          </a:extLst>
        </p:cNvPr>
        <p:cNvGrpSpPr/>
        <p:nvPr/>
      </p:nvGrpSpPr>
      <p:grpSpPr>
        <a:xfrm>
          <a:off x="0" y="0"/>
          <a:ext cx="0" cy="0"/>
          <a:chOff x="0" y="0"/>
          <a:chExt cx="0" cy="0"/>
        </a:xfrm>
      </p:grpSpPr>
      <p:pic>
        <p:nvPicPr>
          <p:cNvPr id="5" name="תמונה 4" descr="תמונה שמכילה רהיטים, וילון, בתוך מבנה, קיר&#10;&#10;תוכן בינה מלאכותית גנרטיבית עשוי להיות שגוי.">
            <a:extLst>
              <a:ext uri="{FF2B5EF4-FFF2-40B4-BE49-F238E27FC236}">
                <a16:creationId xmlns:a16="http://schemas.microsoft.com/office/drawing/2014/main" id="{FEFAD0A4-E8EB-0E9E-22E7-D7A56931FA55}"/>
              </a:ext>
            </a:extLst>
          </p:cNvPr>
          <p:cNvPicPr>
            <a:picLocks noChangeAspect="1"/>
          </p:cNvPicPr>
          <p:nvPr/>
        </p:nvPicPr>
        <p:blipFill>
          <a:blip r:embed="rId2">
            <a:extLst>
              <a:ext uri="{28A0092B-C50C-407E-A947-70E740481C1C}">
                <a14:useLocalDpi xmlns:a14="http://schemas.microsoft.com/office/drawing/2010/main" val="0"/>
              </a:ext>
            </a:extLst>
          </a:blip>
          <a:srcRect l="4865" t="11053" r="13188" b="29382"/>
          <a:stretch>
            <a:fillRect/>
          </a:stretch>
        </p:blipFill>
        <p:spPr>
          <a:xfrm>
            <a:off x="0" y="0"/>
            <a:ext cx="12192000" cy="6858000"/>
          </a:xfrm>
          <a:prstGeom prst="rect">
            <a:avLst/>
          </a:prstGeom>
        </p:spPr>
      </p:pic>
      <p:pic>
        <p:nvPicPr>
          <p:cNvPr id="7" name="תמונה 6" descr="תמונה שמכילה טקסט, גופן, גרפיקה, כתב יד&#10;&#10;תוכן בינה מלאכותית גנרטיבית עשוי להיות שגוי.">
            <a:extLst>
              <a:ext uri="{FF2B5EF4-FFF2-40B4-BE49-F238E27FC236}">
                <a16:creationId xmlns:a16="http://schemas.microsoft.com/office/drawing/2014/main" id="{2E1E6019-00D5-21D0-9ED8-1D090EB3E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815604"/>
            <a:ext cx="5588000" cy="4061934"/>
          </a:xfrm>
          <a:prstGeom prst="rect">
            <a:avLst/>
          </a:prstGeom>
        </p:spPr>
      </p:pic>
      <p:pic>
        <p:nvPicPr>
          <p:cNvPr id="9" name="תמונה 8"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9C23F898-0081-A059-E570-39D7B5525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500" y="181337"/>
            <a:ext cx="1397000" cy="853578"/>
          </a:xfrm>
          <a:prstGeom prst="rect">
            <a:avLst/>
          </a:prstGeom>
        </p:spPr>
      </p:pic>
      <p:grpSp>
        <p:nvGrpSpPr>
          <p:cNvPr id="2" name="קבוצה 1">
            <a:extLst>
              <a:ext uri="{FF2B5EF4-FFF2-40B4-BE49-F238E27FC236}">
                <a16:creationId xmlns:a16="http://schemas.microsoft.com/office/drawing/2014/main" id="{EFEA1166-E889-4736-F243-3B38AD91D8C8}"/>
              </a:ext>
            </a:extLst>
          </p:cNvPr>
          <p:cNvGrpSpPr/>
          <p:nvPr/>
        </p:nvGrpSpPr>
        <p:grpSpPr>
          <a:xfrm>
            <a:off x="2559018" y="4863230"/>
            <a:ext cx="7073965" cy="1364022"/>
            <a:chOff x="2865775" y="4736654"/>
            <a:chExt cx="7073965" cy="1364022"/>
          </a:xfrm>
        </p:grpSpPr>
        <p:pic>
          <p:nvPicPr>
            <p:cNvPr id="3" name="תמונה 2" descr="תמונה שמכילה זהב, בז’, שיזוף, חום&#10;&#10;תוכן בינה מלאכותית גנרטיבית עשוי להיות שגוי.">
              <a:extLst>
                <a:ext uri="{FF2B5EF4-FFF2-40B4-BE49-F238E27FC236}">
                  <a16:creationId xmlns:a16="http://schemas.microsoft.com/office/drawing/2014/main" id="{CC1A621B-7DC9-E74F-DFFE-A1FC40F2CCC6}"/>
                </a:ext>
              </a:extLst>
            </p:cNvPr>
            <p:cNvPicPr>
              <a:picLocks noChangeAspect="1"/>
            </p:cNvPicPr>
            <p:nvPr/>
          </p:nvPicPr>
          <p:blipFill>
            <a:blip r:embed="rId5">
              <a:extLst>
                <a:ext uri="{28A0092B-C50C-407E-A947-70E740481C1C}">
                  <a14:useLocalDpi xmlns:a14="http://schemas.microsoft.com/office/drawing/2010/main" val="0"/>
                </a:ext>
              </a:extLst>
            </a:blip>
            <a:srcRect l="2361" t="6367" r="20278" b="73744"/>
            <a:stretch>
              <a:fillRect/>
            </a:stretch>
          </p:blipFill>
          <p:spPr>
            <a:xfrm>
              <a:off x="2865775" y="4736654"/>
              <a:ext cx="7073965" cy="1364022"/>
            </a:xfrm>
            <a:prstGeom prst="plaque">
              <a:avLst>
                <a:gd name="adj" fmla="val 15000"/>
              </a:avLst>
            </a:prstGeom>
            <a:effectLst>
              <a:outerShdw blurRad="50800" dist="38100" dir="8100000" algn="tr" rotWithShape="0">
                <a:prstClr val="black">
                  <a:alpha val="40000"/>
                </a:prstClr>
              </a:outerShdw>
            </a:effectLst>
          </p:spPr>
        </p:pic>
        <p:sp>
          <p:nvSpPr>
            <p:cNvPr id="4" name="תיבת טקסט 3">
              <a:extLst>
                <a:ext uri="{FF2B5EF4-FFF2-40B4-BE49-F238E27FC236}">
                  <a16:creationId xmlns:a16="http://schemas.microsoft.com/office/drawing/2014/main" id="{781973A9-1D9E-F1E5-BC5B-7A502DCD6860}"/>
                </a:ext>
              </a:extLst>
            </p:cNvPr>
            <p:cNvSpPr txBox="1"/>
            <p:nvPr/>
          </p:nvSpPr>
          <p:spPr>
            <a:xfrm>
              <a:off x="3500807" y="5163333"/>
              <a:ext cx="5803900" cy="892680"/>
            </a:xfrm>
            <a:prstGeom prst="rect">
              <a:avLst/>
            </a:prstGeom>
            <a:noFill/>
          </p:spPr>
          <p:txBody>
            <a:bodyPr wrap="square" rtlCol="1">
              <a:spAutoFit/>
            </a:bodyPr>
            <a:lstStyle/>
            <a:p>
              <a:pPr algn="ctr">
                <a:lnSpc>
                  <a:spcPts val="4900"/>
                </a:lnSpc>
              </a:pPr>
              <a:r>
                <a:rPr lang="he-IL" sz="8800" dirty="0">
                  <a:solidFill>
                    <a:srgbClr val="670F17"/>
                  </a:solidFill>
                  <a:latin typeface="SKF Ateret 3.0 Medium" pitchFamily="50" charset="-79"/>
                  <a:cs typeface="SKF Ateret 3.0 Medium" pitchFamily="50" charset="-79"/>
                </a:rPr>
                <a:t>ניקוד ואתגרים</a:t>
              </a:r>
            </a:p>
          </p:txBody>
        </p:sp>
      </p:grpSp>
    </p:spTree>
    <p:extLst>
      <p:ext uri="{BB962C8B-B14F-4D97-AF65-F5344CB8AC3E}">
        <p14:creationId xmlns:p14="http://schemas.microsoft.com/office/powerpoint/2010/main" val="4045023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663A6-A8D6-3188-C1A3-C8BA7EE268EF}"/>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8BB6D2B3-D8B5-8377-951C-6AD70789A531}"/>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sp>
        <p:nvSpPr>
          <p:cNvPr id="14" name="מלבן 13">
            <a:extLst>
              <a:ext uri="{FF2B5EF4-FFF2-40B4-BE49-F238E27FC236}">
                <a16:creationId xmlns:a16="http://schemas.microsoft.com/office/drawing/2014/main" id="{6CC9B594-1162-110D-1CFF-C73DB35DC05E}"/>
              </a:ext>
            </a:extLst>
          </p:cNvPr>
          <p:cNvSpPr/>
          <p:nvPr/>
        </p:nvSpPr>
        <p:spPr>
          <a:xfrm>
            <a:off x="2870199" y="4737743"/>
            <a:ext cx="8826953" cy="1815882"/>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1F3B9774-AC60-1AC2-85BE-118A919B3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sp>
        <p:nvSpPr>
          <p:cNvPr id="7" name="תיבת טקסט 6">
            <a:extLst>
              <a:ext uri="{FF2B5EF4-FFF2-40B4-BE49-F238E27FC236}">
                <a16:creationId xmlns:a16="http://schemas.microsoft.com/office/drawing/2014/main" id="{F6D3645A-D411-EF34-2945-65DCBD51C59B}"/>
              </a:ext>
            </a:extLst>
          </p:cNvPr>
          <p:cNvSpPr txBox="1"/>
          <p:nvPr/>
        </p:nvSpPr>
        <p:spPr>
          <a:xfrm>
            <a:off x="4254500" y="644189"/>
            <a:ext cx="7448744" cy="1384995"/>
          </a:xfrm>
          <a:prstGeom prst="rect">
            <a:avLst/>
          </a:prstGeom>
          <a:noFill/>
        </p:spPr>
        <p:txBody>
          <a:bodyPr wrap="square" rtlCol="1">
            <a:spAutoFit/>
          </a:bodyPr>
          <a:lstStyle/>
          <a:p>
            <a:r>
              <a:rPr lang="he-IL" sz="2800" dirty="0">
                <a:solidFill>
                  <a:srgbClr val="670F17"/>
                </a:solidFill>
                <a:latin typeface="Fb Monopoly Heb" pitchFamily="50" charset="-79"/>
                <a:cs typeface="Fb Monopoly Heb" pitchFamily="50" charset="-79"/>
              </a:rPr>
              <a:t>החסידות כמובן לא חידשה את מושג התפילה, אבל היא כן חידשה את ההתייחסות לתפילה ככלי מרכזי בעבודת ה'.</a:t>
            </a:r>
            <a:endParaRPr lang="he-IL" sz="2800" dirty="0">
              <a:solidFill>
                <a:srgbClr val="670F17"/>
              </a:solidFill>
              <a:latin typeface="Fb Monopoly Heb Bold" pitchFamily="50" charset="-79"/>
              <a:cs typeface="Fb Monopoly Heb Bold" pitchFamily="50" charset="-79"/>
            </a:endParaRPr>
          </a:p>
        </p:txBody>
      </p:sp>
      <p:grpSp>
        <p:nvGrpSpPr>
          <p:cNvPr id="8" name="קבוצה 7">
            <a:extLst>
              <a:ext uri="{FF2B5EF4-FFF2-40B4-BE49-F238E27FC236}">
                <a16:creationId xmlns:a16="http://schemas.microsoft.com/office/drawing/2014/main" id="{01E11579-2215-A2D6-5AED-DB1C4D8C3CE5}"/>
              </a:ext>
            </a:extLst>
          </p:cNvPr>
          <p:cNvGrpSpPr/>
          <p:nvPr/>
        </p:nvGrpSpPr>
        <p:grpSpPr>
          <a:xfrm>
            <a:off x="3702180" y="2079984"/>
            <a:ext cx="8178929" cy="2170199"/>
            <a:chOff x="2402225" y="4277180"/>
            <a:chExt cx="8178929" cy="2170199"/>
          </a:xfrm>
        </p:grpSpPr>
        <p:pic>
          <p:nvPicPr>
            <p:cNvPr id="10" name="תמונה 9" descr="תמונה שמכילה זהב, בז’, שיזוף, חום&#10;&#10;תוכן בינה מלאכותית גנרטיבית עשוי להיות שגוי.">
              <a:extLst>
                <a:ext uri="{FF2B5EF4-FFF2-40B4-BE49-F238E27FC236}">
                  <a16:creationId xmlns:a16="http://schemas.microsoft.com/office/drawing/2014/main" id="{8D5C077E-4BFA-088C-B8AD-C426100BABD6}"/>
                </a:ext>
              </a:extLst>
            </p:cNvPr>
            <p:cNvPicPr>
              <a:picLocks noChangeAspect="1"/>
            </p:cNvPicPr>
            <p:nvPr/>
          </p:nvPicPr>
          <p:blipFill>
            <a:blip r:embed="rId4">
              <a:extLst>
                <a:ext uri="{28A0092B-C50C-407E-A947-70E740481C1C}">
                  <a14:useLocalDpi xmlns:a14="http://schemas.microsoft.com/office/drawing/2010/main" val="0"/>
                </a:ext>
              </a:extLst>
            </a:blip>
            <a:srcRect t="5037" r="10555" b="65109"/>
            <a:stretch>
              <a:fillRect/>
            </a:stretch>
          </p:blipFill>
          <p:spPr>
            <a:xfrm>
              <a:off x="2402225" y="4277180"/>
              <a:ext cx="8178929" cy="2047420"/>
            </a:xfrm>
            <a:prstGeom prst="plaque">
              <a:avLst>
                <a:gd name="adj" fmla="val 15000"/>
              </a:avLst>
            </a:prstGeom>
            <a:effectLst>
              <a:outerShdw blurRad="50800" dist="38100" dir="8100000" algn="tr" rotWithShape="0">
                <a:prstClr val="black">
                  <a:alpha val="40000"/>
                </a:prstClr>
              </a:outerShdw>
            </a:effectLst>
          </p:spPr>
        </p:pic>
        <p:sp>
          <p:nvSpPr>
            <p:cNvPr id="11" name="תיבת טקסט 10">
              <a:extLst>
                <a:ext uri="{FF2B5EF4-FFF2-40B4-BE49-F238E27FC236}">
                  <a16:creationId xmlns:a16="http://schemas.microsoft.com/office/drawing/2014/main" id="{C1006382-5C3C-4F34-2518-375C08BDA1DA}"/>
                </a:ext>
              </a:extLst>
            </p:cNvPr>
            <p:cNvSpPr txBox="1"/>
            <p:nvPr/>
          </p:nvSpPr>
          <p:spPr>
            <a:xfrm>
              <a:off x="2580089" y="4378671"/>
              <a:ext cx="7823200" cy="2068708"/>
            </a:xfrm>
            <a:prstGeom prst="rect">
              <a:avLst/>
            </a:prstGeom>
            <a:noFill/>
          </p:spPr>
          <p:txBody>
            <a:bodyPr wrap="square" rtlCol="1">
              <a:spAutoFit/>
            </a:bodyPr>
            <a:lstStyle/>
            <a:p>
              <a:pPr algn="ctr">
                <a:lnSpc>
                  <a:spcPts val="4900"/>
                </a:lnSpc>
              </a:pPr>
              <a:r>
                <a:rPr lang="he-IL" sz="5600" dirty="0">
                  <a:solidFill>
                    <a:srgbClr val="670F17"/>
                  </a:solidFill>
                  <a:latin typeface="SKF Ateret 3.0 Medium" pitchFamily="50" charset="-79"/>
                  <a:cs typeface="SKF Ateret 3.0 Medium" pitchFamily="50" charset="-79"/>
                </a:rPr>
                <a:t>החסידות מתווה דרך לתפילה מתוך עיון והתבוננות. תפילה שיש בה יראה ואהבה, חיות והתלהבות.</a:t>
              </a:r>
            </a:p>
          </p:txBody>
        </p:sp>
      </p:grpSp>
      <p:sp>
        <p:nvSpPr>
          <p:cNvPr id="12" name="תיבת טקסט 11">
            <a:extLst>
              <a:ext uri="{FF2B5EF4-FFF2-40B4-BE49-F238E27FC236}">
                <a16:creationId xmlns:a16="http://schemas.microsoft.com/office/drawing/2014/main" id="{16056CDE-95E1-8657-33D9-C5A8D7B83D47}"/>
              </a:ext>
            </a:extLst>
          </p:cNvPr>
          <p:cNvSpPr txBox="1"/>
          <p:nvPr/>
        </p:nvSpPr>
        <p:spPr>
          <a:xfrm>
            <a:off x="4248409" y="4395508"/>
            <a:ext cx="7448744" cy="400110"/>
          </a:xfrm>
          <a:prstGeom prst="rect">
            <a:avLst/>
          </a:prstGeom>
          <a:noFill/>
        </p:spPr>
        <p:txBody>
          <a:bodyPr wrap="square" rtlCol="1">
            <a:spAutoFit/>
          </a:bodyPr>
          <a:lstStyle/>
          <a:p>
            <a:r>
              <a:rPr lang="he-IL" sz="2000" dirty="0" err="1">
                <a:solidFill>
                  <a:srgbClr val="670F17"/>
                </a:solidFill>
                <a:latin typeface="Fb Monopoly Heb" pitchFamily="50" charset="-79"/>
                <a:cs typeface="Fb Monopoly Heb" pitchFamily="50" charset="-79"/>
              </a:rPr>
              <a:t>בתניא</a:t>
            </a:r>
            <a:r>
              <a:rPr lang="he-IL" sz="2000" dirty="0">
                <a:solidFill>
                  <a:srgbClr val="670F17"/>
                </a:solidFill>
                <a:latin typeface="Fb Monopoly Heb" pitchFamily="50" charset="-79"/>
                <a:cs typeface="Fb Monopoly Heb" pitchFamily="50" charset="-79"/>
              </a:rPr>
              <a:t>, אגרת הקודש א, מבקש האדמו"ר הזקן מן החסידים:</a:t>
            </a:r>
          </a:p>
        </p:txBody>
      </p:sp>
      <p:sp>
        <p:nvSpPr>
          <p:cNvPr id="13" name="תיבת טקסט 12">
            <a:extLst>
              <a:ext uri="{FF2B5EF4-FFF2-40B4-BE49-F238E27FC236}">
                <a16:creationId xmlns:a16="http://schemas.microsoft.com/office/drawing/2014/main" id="{5C2F0D6A-9D8E-F550-72A5-48E530EA26A1}"/>
              </a:ext>
            </a:extLst>
          </p:cNvPr>
          <p:cNvSpPr txBox="1"/>
          <p:nvPr/>
        </p:nvSpPr>
        <p:spPr>
          <a:xfrm>
            <a:off x="3060700" y="4839343"/>
            <a:ext cx="8636453" cy="1692771"/>
          </a:xfrm>
          <a:prstGeom prst="rect">
            <a:avLst/>
          </a:prstGeom>
          <a:noFill/>
        </p:spPr>
        <p:txBody>
          <a:bodyPr wrap="square" rtlCol="1">
            <a:spAutoFit/>
          </a:bodyPr>
          <a:lstStyle/>
          <a:p>
            <a:pPr algn="just"/>
            <a:r>
              <a:rPr lang="he-IL" sz="2600" dirty="0">
                <a:solidFill>
                  <a:srgbClr val="670F17"/>
                </a:solidFill>
                <a:latin typeface="Fb Monopoly Heb" pitchFamily="50" charset="-79"/>
                <a:cs typeface="Fb Monopoly Heb" pitchFamily="50" charset="-79"/>
              </a:rPr>
              <a:t>"ולזאת אותה אבקש ממבקשי ה' יבינו וישכילו יחדיו ולהיות </a:t>
            </a:r>
            <a:r>
              <a:rPr lang="he-IL" sz="2600" dirty="0" err="1">
                <a:solidFill>
                  <a:srgbClr val="670F17"/>
                </a:solidFill>
                <a:latin typeface="Fb Monopoly Heb" pitchFamily="50" charset="-79"/>
                <a:cs typeface="Fb Monopoly Heb" pitchFamily="50" charset="-79"/>
              </a:rPr>
              <a:t>לזכרון</a:t>
            </a:r>
            <a:r>
              <a:rPr lang="he-IL" sz="2600" dirty="0">
                <a:solidFill>
                  <a:srgbClr val="670F17"/>
                </a:solidFill>
                <a:latin typeface="Fb Monopoly Heb" pitchFamily="50" charset="-79"/>
                <a:cs typeface="Fb Monopoly Heb" pitchFamily="50" charset="-79"/>
              </a:rPr>
              <a:t> בין עיניהם... בפרט מענין כוונת התפלה </a:t>
            </a:r>
            <a:r>
              <a:rPr lang="he-IL" sz="2600" dirty="0" err="1">
                <a:solidFill>
                  <a:srgbClr val="670F17"/>
                </a:solidFill>
                <a:latin typeface="Fb Monopoly Heb" pitchFamily="50" charset="-79"/>
                <a:cs typeface="Fb Monopoly Heb" pitchFamily="50" charset="-79"/>
              </a:rPr>
              <a:t>מעומקא</a:t>
            </a:r>
            <a:r>
              <a:rPr lang="he-IL" sz="2600" dirty="0">
                <a:solidFill>
                  <a:srgbClr val="670F17"/>
                </a:solidFill>
                <a:latin typeface="Fb Monopoly Heb" pitchFamily="50" charset="-79"/>
                <a:cs typeface="Fb Monopoly Heb" pitchFamily="50" charset="-79"/>
              </a:rPr>
              <a:t> </a:t>
            </a:r>
            <a:r>
              <a:rPr lang="he-IL" sz="2600" dirty="0" err="1">
                <a:solidFill>
                  <a:srgbClr val="670F17"/>
                </a:solidFill>
                <a:latin typeface="Fb Monopoly Heb" pitchFamily="50" charset="-79"/>
                <a:cs typeface="Fb Monopoly Heb" pitchFamily="50" charset="-79"/>
              </a:rPr>
              <a:t>דלבא</a:t>
            </a:r>
            <a:r>
              <a:rPr lang="he-IL" sz="2600" dirty="0">
                <a:solidFill>
                  <a:srgbClr val="670F17"/>
                </a:solidFill>
                <a:latin typeface="Fb Monopoly Heb" pitchFamily="50" charset="-79"/>
                <a:cs typeface="Fb Monopoly Heb" pitchFamily="50" charset="-79"/>
              </a:rPr>
              <a:t>, יום יום ידרשון ה' בכל לבם ובכל נפשם ונפשם תשתפך כמים נוכח פני ה'..."</a:t>
            </a:r>
          </a:p>
        </p:txBody>
      </p:sp>
    </p:spTree>
    <p:extLst>
      <p:ext uri="{BB962C8B-B14F-4D97-AF65-F5344CB8AC3E}">
        <p14:creationId xmlns:p14="http://schemas.microsoft.com/office/powerpoint/2010/main" val="2945428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ABAAA-58BF-27B5-7743-54FF2282F6CA}"/>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A2475897-4860-4F6E-753D-03A771EA7728}"/>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4" name="תמונה 3"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DB0B34D1-D225-F12D-4815-7454BF90F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306" y="5867400"/>
            <a:ext cx="1496544" cy="9144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F4E30198-7FA4-9ABA-02AD-F8C7C21A7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sp>
        <p:nvSpPr>
          <p:cNvPr id="7" name="תיבת טקסט 6">
            <a:extLst>
              <a:ext uri="{FF2B5EF4-FFF2-40B4-BE49-F238E27FC236}">
                <a16:creationId xmlns:a16="http://schemas.microsoft.com/office/drawing/2014/main" id="{9D8A153E-25FD-5990-02A3-366FF12A8FFD}"/>
              </a:ext>
            </a:extLst>
          </p:cNvPr>
          <p:cNvSpPr txBox="1"/>
          <p:nvPr/>
        </p:nvSpPr>
        <p:spPr>
          <a:xfrm>
            <a:off x="3821722" y="538536"/>
            <a:ext cx="7812121" cy="954107"/>
          </a:xfrm>
          <a:prstGeom prst="rect">
            <a:avLst/>
          </a:prstGeom>
          <a:noFill/>
        </p:spPr>
        <p:txBody>
          <a:bodyPr wrap="square" rtlCol="1">
            <a:spAutoFit/>
          </a:bodyPr>
          <a:lstStyle/>
          <a:p>
            <a:pPr>
              <a:lnSpc>
                <a:spcPts val="3200"/>
              </a:lnSpc>
            </a:pPr>
            <a:r>
              <a:rPr lang="he-IL" sz="2800" dirty="0">
                <a:solidFill>
                  <a:srgbClr val="670F17"/>
                </a:solidFill>
                <a:latin typeface="Fb Monopoly Heb" pitchFamily="50" charset="-79"/>
                <a:cs typeface="Fb Monopoly Heb" pitchFamily="50" charset="-79"/>
              </a:rPr>
              <a:t>באתר נרות להאיר תמצאו עזרים לניקוד במהלך שבוע החסידות: </a:t>
            </a:r>
          </a:p>
        </p:txBody>
      </p:sp>
      <p:sp>
        <p:nvSpPr>
          <p:cNvPr id="2" name="מלבן: פינות מעוגלות 1">
            <a:extLst>
              <a:ext uri="{FF2B5EF4-FFF2-40B4-BE49-F238E27FC236}">
                <a16:creationId xmlns:a16="http://schemas.microsoft.com/office/drawing/2014/main" id="{814EC7B0-6E4E-79DF-4093-5919C9A472F9}"/>
              </a:ext>
            </a:extLst>
          </p:cNvPr>
          <p:cNvSpPr/>
          <p:nvPr/>
        </p:nvSpPr>
        <p:spPr>
          <a:xfrm>
            <a:off x="2977396" y="5597400"/>
            <a:ext cx="6389344" cy="540000"/>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תיבת טקסט 2">
            <a:extLst>
              <a:ext uri="{FF2B5EF4-FFF2-40B4-BE49-F238E27FC236}">
                <a16:creationId xmlns:a16="http://schemas.microsoft.com/office/drawing/2014/main" id="{1E55C3FC-3F77-6782-DCAB-669BE2DB27A6}"/>
              </a:ext>
            </a:extLst>
          </p:cNvPr>
          <p:cNvSpPr txBox="1"/>
          <p:nvPr/>
        </p:nvSpPr>
        <p:spPr>
          <a:xfrm>
            <a:off x="2823108" y="5650620"/>
            <a:ext cx="6389344" cy="507831"/>
          </a:xfrm>
          <a:prstGeom prst="rect">
            <a:avLst/>
          </a:prstGeom>
          <a:noFill/>
        </p:spPr>
        <p:txBody>
          <a:bodyPr wrap="square" rtlCol="1">
            <a:spAutoFit/>
          </a:bodyPr>
          <a:lstStyle/>
          <a:p>
            <a:pPr>
              <a:lnSpc>
                <a:spcPts val="3200"/>
              </a:lnSpc>
            </a:pPr>
            <a:r>
              <a:rPr lang="he-IL" sz="2800" dirty="0">
                <a:solidFill>
                  <a:srgbClr val="FAD3C8"/>
                </a:solidFill>
                <a:latin typeface="Fb Monopoly Heb" pitchFamily="50" charset="-79"/>
                <a:cs typeface="Fb Monopoly Heb" pitchFamily="50" charset="-79"/>
              </a:rPr>
              <a:t>מעטפה אישית לצבירת הכרטיסים</a:t>
            </a:r>
            <a:endParaRPr lang="he-IL" sz="2800" dirty="0">
              <a:solidFill>
                <a:srgbClr val="FAD3C8"/>
              </a:solidFill>
              <a:latin typeface="Fb Monopoly Heb Bold" pitchFamily="50" charset="-79"/>
              <a:cs typeface="Fb Monopoly Heb Bold" pitchFamily="50" charset="-79"/>
            </a:endParaRPr>
          </a:p>
        </p:txBody>
      </p:sp>
      <p:sp>
        <p:nvSpPr>
          <p:cNvPr id="8" name="מלבן: פינות מעוגלות 7">
            <a:extLst>
              <a:ext uri="{FF2B5EF4-FFF2-40B4-BE49-F238E27FC236}">
                <a16:creationId xmlns:a16="http://schemas.microsoft.com/office/drawing/2014/main" id="{D10BDD0E-45FF-F3BB-244D-E0D7CBAF4CAB}"/>
              </a:ext>
            </a:extLst>
          </p:cNvPr>
          <p:cNvSpPr/>
          <p:nvPr/>
        </p:nvSpPr>
        <p:spPr>
          <a:xfrm>
            <a:off x="6951785" y="1675438"/>
            <a:ext cx="4682058" cy="540000"/>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תיבת טקסט 9">
            <a:extLst>
              <a:ext uri="{FF2B5EF4-FFF2-40B4-BE49-F238E27FC236}">
                <a16:creationId xmlns:a16="http://schemas.microsoft.com/office/drawing/2014/main" id="{BFECB3A1-F357-E1AE-20D1-F9518BF545F8}"/>
              </a:ext>
            </a:extLst>
          </p:cNvPr>
          <p:cNvSpPr txBox="1"/>
          <p:nvPr/>
        </p:nvSpPr>
        <p:spPr>
          <a:xfrm>
            <a:off x="7057292" y="1728658"/>
            <a:ext cx="4422263" cy="507831"/>
          </a:xfrm>
          <a:prstGeom prst="rect">
            <a:avLst/>
          </a:prstGeom>
          <a:noFill/>
        </p:spPr>
        <p:txBody>
          <a:bodyPr wrap="square" rtlCol="1">
            <a:spAutoFit/>
          </a:bodyPr>
          <a:lstStyle/>
          <a:p>
            <a:pPr>
              <a:lnSpc>
                <a:spcPts val="3200"/>
              </a:lnSpc>
            </a:pPr>
            <a:r>
              <a:rPr lang="he-IL" sz="2800" dirty="0">
                <a:solidFill>
                  <a:srgbClr val="FAD3C8"/>
                </a:solidFill>
                <a:latin typeface="Fb Monopoly Heb" pitchFamily="50" charset="-79"/>
                <a:cs typeface="Fb Monopoly Heb" pitchFamily="50" charset="-79"/>
              </a:rPr>
              <a:t>כרטיסי "כתרים" לחלוקה</a:t>
            </a:r>
            <a:endParaRPr lang="he-IL" sz="2800" dirty="0">
              <a:solidFill>
                <a:srgbClr val="FAD3C8"/>
              </a:solidFill>
              <a:latin typeface="Fb Monopoly Heb Bold" pitchFamily="50" charset="-79"/>
              <a:cs typeface="Fb Monopoly Heb Bold" pitchFamily="50" charset="-79"/>
            </a:endParaRPr>
          </a:p>
        </p:txBody>
      </p:sp>
      <p:pic>
        <p:nvPicPr>
          <p:cNvPr id="12" name="תמונה 11">
            <a:extLst>
              <a:ext uri="{FF2B5EF4-FFF2-40B4-BE49-F238E27FC236}">
                <a16:creationId xmlns:a16="http://schemas.microsoft.com/office/drawing/2014/main" id="{E2A99144-C315-6C65-D4ED-62A1DDD60C7F}"/>
              </a:ext>
            </a:extLst>
          </p:cNvPr>
          <p:cNvPicPr>
            <a:picLocks noChangeAspect="1"/>
          </p:cNvPicPr>
          <p:nvPr/>
        </p:nvPicPr>
        <p:blipFill>
          <a:blip r:embed="rId5"/>
          <a:stretch>
            <a:fillRect/>
          </a:stretch>
        </p:blipFill>
        <p:spPr>
          <a:xfrm rot="313478">
            <a:off x="5905080" y="2375890"/>
            <a:ext cx="1779939" cy="1779939"/>
          </a:xfrm>
          <a:prstGeom prst="rect">
            <a:avLst/>
          </a:prstGeom>
          <a:effectLst>
            <a:outerShdw blurRad="50800" dist="38100" dir="2700000" algn="tl" rotWithShape="0">
              <a:prstClr val="black">
                <a:alpha val="40000"/>
              </a:prstClr>
            </a:outerShdw>
          </a:effectLst>
        </p:spPr>
      </p:pic>
      <p:pic>
        <p:nvPicPr>
          <p:cNvPr id="13" name="תמונה 12">
            <a:extLst>
              <a:ext uri="{FF2B5EF4-FFF2-40B4-BE49-F238E27FC236}">
                <a16:creationId xmlns:a16="http://schemas.microsoft.com/office/drawing/2014/main" id="{A7F9EA3C-E577-EF8A-E352-798076634EE5}"/>
              </a:ext>
            </a:extLst>
          </p:cNvPr>
          <p:cNvPicPr>
            <a:picLocks noChangeAspect="1"/>
          </p:cNvPicPr>
          <p:nvPr/>
        </p:nvPicPr>
        <p:blipFill>
          <a:blip r:embed="rId6"/>
          <a:stretch>
            <a:fillRect/>
          </a:stretch>
        </p:blipFill>
        <p:spPr>
          <a:xfrm rot="21220811">
            <a:off x="7692093" y="2898996"/>
            <a:ext cx="1779939" cy="1779939"/>
          </a:xfrm>
          <a:prstGeom prst="rect">
            <a:avLst/>
          </a:prstGeom>
          <a:effectLst>
            <a:outerShdw blurRad="50800" dist="38100" dir="2700000" algn="tl" rotWithShape="0">
              <a:prstClr val="black">
                <a:alpha val="40000"/>
              </a:prstClr>
            </a:outerShdw>
          </a:effectLst>
        </p:spPr>
      </p:pic>
      <p:pic>
        <p:nvPicPr>
          <p:cNvPr id="14" name="תמונה 13">
            <a:extLst>
              <a:ext uri="{FF2B5EF4-FFF2-40B4-BE49-F238E27FC236}">
                <a16:creationId xmlns:a16="http://schemas.microsoft.com/office/drawing/2014/main" id="{5EA7CD36-08B4-E79B-8C07-442F5701F04E}"/>
              </a:ext>
            </a:extLst>
          </p:cNvPr>
          <p:cNvPicPr>
            <a:picLocks noChangeAspect="1"/>
          </p:cNvPicPr>
          <p:nvPr/>
        </p:nvPicPr>
        <p:blipFill>
          <a:blip r:embed="rId7"/>
          <a:stretch>
            <a:fillRect/>
          </a:stretch>
        </p:blipFill>
        <p:spPr>
          <a:xfrm rot="477191">
            <a:off x="9480407" y="2390906"/>
            <a:ext cx="1799863" cy="1779939"/>
          </a:xfrm>
          <a:prstGeom prst="rect">
            <a:avLst/>
          </a:prstGeom>
          <a:effectLst>
            <a:outerShdw blurRad="50800" dist="38100" dir="2700000" algn="tl" rotWithShape="0">
              <a:prstClr val="black">
                <a:alpha val="40000"/>
              </a:prstClr>
            </a:outerShdw>
          </a:effectLst>
        </p:spPr>
      </p:pic>
      <p:pic>
        <p:nvPicPr>
          <p:cNvPr id="15" name="תמונה 14" descr="תמונה שמכילה טקסט, גופן, כתב יד, מספר&#10;&#10;תוכן בינה מלאכותית גנרטיבית עשוי להיות שגוי.">
            <a:extLst>
              <a:ext uri="{FF2B5EF4-FFF2-40B4-BE49-F238E27FC236}">
                <a16:creationId xmlns:a16="http://schemas.microsoft.com/office/drawing/2014/main" id="{0C460481-E3C8-CA42-8BFD-744FC65A10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32369">
            <a:off x="1177222" y="2828496"/>
            <a:ext cx="2268792" cy="3726632"/>
          </a:xfrm>
          <a:prstGeom prst="rect">
            <a:avLst/>
          </a:prstGeom>
          <a:effectLst>
            <a:outerShdw blurRad="50800" dist="38100" dir="2700000" algn="tl" rotWithShape="0">
              <a:prstClr val="black">
                <a:alpha val="40000"/>
              </a:prstClr>
            </a:outerShdw>
          </a:effectLst>
        </p:spPr>
      </p:pic>
      <p:pic>
        <p:nvPicPr>
          <p:cNvPr id="11" name="תמונה 10">
            <a:extLst>
              <a:ext uri="{FF2B5EF4-FFF2-40B4-BE49-F238E27FC236}">
                <a16:creationId xmlns:a16="http://schemas.microsoft.com/office/drawing/2014/main" id="{D5690FB9-0B63-9632-EC4B-96B22789EEA0}"/>
              </a:ext>
            </a:extLst>
          </p:cNvPr>
          <p:cNvPicPr>
            <a:picLocks noChangeAspect="1"/>
          </p:cNvPicPr>
          <p:nvPr/>
        </p:nvPicPr>
        <p:blipFill>
          <a:blip r:embed="rId9"/>
          <a:stretch>
            <a:fillRect/>
          </a:stretch>
        </p:blipFill>
        <p:spPr>
          <a:xfrm rot="21337978">
            <a:off x="4124189" y="2765629"/>
            <a:ext cx="1753666" cy="17799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6849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C4D21-1165-49CE-2FF6-6CFC32B0F771}"/>
            </a:ext>
          </a:extLst>
        </p:cNvPr>
        <p:cNvGrpSpPr/>
        <p:nvPr/>
      </p:nvGrpSpPr>
      <p:grpSpPr>
        <a:xfrm>
          <a:off x="0" y="0"/>
          <a:ext cx="0" cy="0"/>
          <a:chOff x="0" y="0"/>
          <a:chExt cx="0" cy="0"/>
        </a:xfrm>
      </p:grpSpPr>
      <p:pic>
        <p:nvPicPr>
          <p:cNvPr id="18" name="תמונה 17" descr="תמונה שמכילה רהיטים, וילון, בתוך מבנה, קיר&#10;&#10;תוכן בינה מלאכותית גנרטיבית עשוי להיות שגוי.">
            <a:extLst>
              <a:ext uri="{FF2B5EF4-FFF2-40B4-BE49-F238E27FC236}">
                <a16:creationId xmlns:a16="http://schemas.microsoft.com/office/drawing/2014/main" id="{6A8CE487-EAAB-85E6-2D82-E8E450C62309}"/>
              </a:ext>
            </a:extLst>
          </p:cNvPr>
          <p:cNvPicPr>
            <a:picLocks noChangeAspect="1"/>
          </p:cNvPicPr>
          <p:nvPr/>
        </p:nvPicPr>
        <p:blipFill>
          <a:blip r:embed="rId2">
            <a:extLst>
              <a:ext uri="{28A0092B-C50C-407E-A947-70E740481C1C}">
                <a14:useLocalDpi xmlns:a14="http://schemas.microsoft.com/office/drawing/2010/main" val="0"/>
              </a:ext>
            </a:extLst>
          </a:blip>
          <a:srcRect l="4865" t="11053" r="13188" b="29382"/>
          <a:stretch>
            <a:fillRect/>
          </a:stretch>
        </p:blipFill>
        <p:spPr>
          <a:xfrm>
            <a:off x="0" y="0"/>
            <a:ext cx="12192000" cy="6858000"/>
          </a:xfrm>
          <a:prstGeom prst="rect">
            <a:avLst/>
          </a:prstGeom>
        </p:spPr>
      </p:pic>
      <p:pic>
        <p:nvPicPr>
          <p:cNvPr id="4" name="תמונה 3"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B17F4752-0DEF-059C-142C-18EFD8B1D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727" y="114100"/>
            <a:ext cx="1496544" cy="9144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F520C7AE-5DD6-EF1B-6B53-2525D651F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grpSp>
        <p:nvGrpSpPr>
          <p:cNvPr id="5" name="קבוצה 4">
            <a:extLst>
              <a:ext uri="{FF2B5EF4-FFF2-40B4-BE49-F238E27FC236}">
                <a16:creationId xmlns:a16="http://schemas.microsoft.com/office/drawing/2014/main" id="{33FE3FA5-0BBE-8551-8A0F-BD35490D8258}"/>
              </a:ext>
            </a:extLst>
          </p:cNvPr>
          <p:cNvGrpSpPr/>
          <p:nvPr/>
        </p:nvGrpSpPr>
        <p:grpSpPr>
          <a:xfrm>
            <a:off x="2006536" y="2476994"/>
            <a:ext cx="8178929" cy="2047420"/>
            <a:chOff x="2402225" y="4277180"/>
            <a:chExt cx="8178929" cy="2047420"/>
          </a:xfrm>
        </p:grpSpPr>
        <p:pic>
          <p:nvPicPr>
            <p:cNvPr id="16" name="תמונה 15" descr="תמונה שמכילה זהב, בז’, שיזוף, חום&#10;&#10;תוכן בינה מלאכותית גנרטיבית עשוי להיות שגוי.">
              <a:extLst>
                <a:ext uri="{FF2B5EF4-FFF2-40B4-BE49-F238E27FC236}">
                  <a16:creationId xmlns:a16="http://schemas.microsoft.com/office/drawing/2014/main" id="{27818292-FDDB-B6A0-D367-B9038A155D93}"/>
                </a:ext>
              </a:extLst>
            </p:cNvPr>
            <p:cNvPicPr>
              <a:picLocks noChangeAspect="1"/>
            </p:cNvPicPr>
            <p:nvPr/>
          </p:nvPicPr>
          <p:blipFill>
            <a:blip r:embed="rId5">
              <a:extLst>
                <a:ext uri="{28A0092B-C50C-407E-A947-70E740481C1C}">
                  <a14:useLocalDpi xmlns:a14="http://schemas.microsoft.com/office/drawing/2010/main" val="0"/>
                </a:ext>
              </a:extLst>
            </a:blip>
            <a:srcRect t="5037" r="10555" b="65109"/>
            <a:stretch>
              <a:fillRect/>
            </a:stretch>
          </p:blipFill>
          <p:spPr>
            <a:xfrm>
              <a:off x="2402225" y="4277180"/>
              <a:ext cx="8178929" cy="2047420"/>
            </a:xfrm>
            <a:prstGeom prst="plaque">
              <a:avLst>
                <a:gd name="adj" fmla="val 15000"/>
              </a:avLst>
            </a:prstGeom>
            <a:effectLst>
              <a:outerShdw blurRad="50800" dist="38100" dir="8100000" algn="tr" rotWithShape="0">
                <a:prstClr val="black">
                  <a:alpha val="40000"/>
                </a:prstClr>
              </a:outerShdw>
            </a:effectLst>
          </p:spPr>
        </p:pic>
        <p:sp>
          <p:nvSpPr>
            <p:cNvPr id="17" name="תיבת טקסט 16">
              <a:extLst>
                <a:ext uri="{FF2B5EF4-FFF2-40B4-BE49-F238E27FC236}">
                  <a16:creationId xmlns:a16="http://schemas.microsoft.com/office/drawing/2014/main" id="{7F07DDC5-FCAF-4B7E-7107-E6DAD3BDF364}"/>
                </a:ext>
              </a:extLst>
            </p:cNvPr>
            <p:cNvSpPr txBox="1"/>
            <p:nvPr/>
          </p:nvSpPr>
          <p:spPr>
            <a:xfrm>
              <a:off x="2580089" y="4613131"/>
              <a:ext cx="7823200" cy="1528560"/>
            </a:xfrm>
            <a:prstGeom prst="rect">
              <a:avLst/>
            </a:prstGeom>
            <a:noFill/>
          </p:spPr>
          <p:txBody>
            <a:bodyPr wrap="square" rtlCol="1">
              <a:spAutoFit/>
            </a:bodyPr>
            <a:lstStyle/>
            <a:p>
              <a:pPr algn="ctr">
                <a:lnSpc>
                  <a:spcPts val="5300"/>
                </a:lnSpc>
              </a:pPr>
              <a:r>
                <a:rPr lang="he-IL" sz="6600" dirty="0">
                  <a:solidFill>
                    <a:srgbClr val="670F17"/>
                  </a:solidFill>
                  <a:latin typeface="SKF Ateret 3.0 Medium" pitchFamily="50" charset="-79"/>
                  <a:cs typeface="SKF Ateret 3.0 Medium" pitchFamily="50" charset="-79"/>
                </a:rPr>
                <a:t>את הניקוד יצברו בעזרת</a:t>
              </a:r>
            </a:p>
            <a:p>
              <a:pPr algn="ctr">
                <a:lnSpc>
                  <a:spcPts val="5300"/>
                </a:lnSpc>
              </a:pPr>
              <a:r>
                <a:rPr lang="he-IL" sz="6600" dirty="0">
                  <a:solidFill>
                    <a:srgbClr val="670F17"/>
                  </a:solidFill>
                  <a:latin typeface="SKF Ateret 3.0 Medium" pitchFamily="50" charset="-79"/>
                  <a:cs typeface="SKF Ateret 3.0 Medium" pitchFamily="50" charset="-79"/>
                </a:rPr>
                <a:t>המשימות הבאות:</a:t>
              </a:r>
            </a:p>
          </p:txBody>
        </p:sp>
      </p:grpSp>
    </p:spTree>
    <p:extLst>
      <p:ext uri="{BB962C8B-B14F-4D97-AF65-F5344CB8AC3E}">
        <p14:creationId xmlns:p14="http://schemas.microsoft.com/office/powerpoint/2010/main" val="350023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34FB8-A41B-86B8-5FED-90B6918F4B50}"/>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91BCA14A-29FB-965A-DA87-5DD080658384}"/>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30661" t="22521" r="2837" b="29140"/>
          <a:stretch>
            <a:fillRect/>
          </a:stretch>
        </p:blipFill>
        <p:spPr>
          <a:xfrm>
            <a:off x="-1" y="0"/>
            <a:ext cx="12192001" cy="6858000"/>
          </a:xfrm>
          <a:prstGeom prst="rect">
            <a:avLst/>
          </a:prstGeom>
        </p:spPr>
      </p:pic>
      <p:pic>
        <p:nvPicPr>
          <p:cNvPr id="13" name="תמונה 12" descr="תמונה שמכילה טקסט, גופן, גרפיקה, כתב יד&#10;&#10;תוכן בינה מלאכותית גנרטיבית עשוי להיות שגוי.">
            <a:extLst>
              <a:ext uri="{FF2B5EF4-FFF2-40B4-BE49-F238E27FC236}">
                <a16:creationId xmlns:a16="http://schemas.microsoft.com/office/drawing/2014/main" id="{3D924801-CDF8-48A7-0B74-52BA901AB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585" y="43912"/>
            <a:ext cx="1891901" cy="1375229"/>
          </a:xfrm>
          <a:prstGeom prst="rect">
            <a:avLst/>
          </a:prstGeom>
        </p:spPr>
      </p:pic>
      <p:pic>
        <p:nvPicPr>
          <p:cNvPr id="24" name="תמונה 23"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0DF37A7C-67A1-DCCB-8767-46FB9472D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73" y="114100"/>
            <a:ext cx="1217196" cy="743716"/>
          </a:xfrm>
          <a:prstGeom prst="rect">
            <a:avLst/>
          </a:prstGeom>
        </p:spPr>
      </p:pic>
      <p:grpSp>
        <p:nvGrpSpPr>
          <p:cNvPr id="25" name="קבוצה 24">
            <a:extLst>
              <a:ext uri="{FF2B5EF4-FFF2-40B4-BE49-F238E27FC236}">
                <a16:creationId xmlns:a16="http://schemas.microsoft.com/office/drawing/2014/main" id="{7F2452AE-019E-0D0C-FBEB-5417F2CE3017}"/>
              </a:ext>
            </a:extLst>
          </p:cNvPr>
          <p:cNvGrpSpPr/>
          <p:nvPr/>
        </p:nvGrpSpPr>
        <p:grpSpPr>
          <a:xfrm>
            <a:off x="3669812" y="1419141"/>
            <a:ext cx="4852376" cy="1093567"/>
            <a:chOff x="2946192" y="4820562"/>
            <a:chExt cx="6657139" cy="1093567"/>
          </a:xfrm>
        </p:grpSpPr>
        <p:pic>
          <p:nvPicPr>
            <p:cNvPr id="26" name="תמונה 25" descr="תמונה שמכילה זהב, בז’, שיזוף, חום&#10;&#10;תוכן בינה מלאכותית גנרטיבית עשוי להיות שגוי.">
              <a:extLst>
                <a:ext uri="{FF2B5EF4-FFF2-40B4-BE49-F238E27FC236}">
                  <a16:creationId xmlns:a16="http://schemas.microsoft.com/office/drawing/2014/main" id="{2F54D53C-AB5E-C236-7262-F8B8E08B97E5}"/>
                </a:ext>
              </a:extLst>
            </p:cNvPr>
            <p:cNvPicPr>
              <a:picLocks noChangeAspect="1"/>
            </p:cNvPicPr>
            <p:nvPr/>
          </p:nvPicPr>
          <p:blipFill>
            <a:blip r:embed="rId5">
              <a:extLst>
                <a:ext uri="{28A0092B-C50C-407E-A947-70E740481C1C}">
                  <a14:useLocalDpi xmlns:a14="http://schemas.microsoft.com/office/drawing/2010/main" val="0"/>
                </a:ext>
              </a:extLst>
            </a:blip>
            <a:srcRect l="2361" t="10496" r="24837" b="73744"/>
            <a:stretch>
              <a:fillRect/>
            </a:stretch>
          </p:blipFill>
          <p:spPr>
            <a:xfrm>
              <a:off x="2946192" y="4820562"/>
              <a:ext cx="6657139" cy="1080821"/>
            </a:xfrm>
            <a:prstGeom prst="plaque">
              <a:avLst>
                <a:gd name="adj" fmla="val 15000"/>
              </a:avLst>
            </a:prstGeom>
            <a:effectLst>
              <a:outerShdw blurRad="50800" dist="38100" dir="8100000" algn="tr" rotWithShape="0">
                <a:prstClr val="black">
                  <a:alpha val="40000"/>
                </a:prstClr>
              </a:outerShdw>
            </a:effectLst>
          </p:spPr>
        </p:pic>
        <p:sp>
          <p:nvSpPr>
            <p:cNvPr id="27" name="תיבת טקסט 26">
              <a:extLst>
                <a:ext uri="{FF2B5EF4-FFF2-40B4-BE49-F238E27FC236}">
                  <a16:creationId xmlns:a16="http://schemas.microsoft.com/office/drawing/2014/main" id="{50F9629B-9939-2D2E-F410-6BB013177726}"/>
                </a:ext>
              </a:extLst>
            </p:cNvPr>
            <p:cNvSpPr txBox="1"/>
            <p:nvPr/>
          </p:nvSpPr>
          <p:spPr>
            <a:xfrm>
              <a:off x="3376292" y="5081272"/>
              <a:ext cx="5796941" cy="832857"/>
            </a:xfrm>
            <a:prstGeom prst="rect">
              <a:avLst/>
            </a:prstGeom>
            <a:noFill/>
          </p:spPr>
          <p:txBody>
            <a:bodyPr wrap="square" rtlCol="1">
              <a:spAutoFit/>
            </a:bodyPr>
            <a:lstStyle/>
            <a:p>
              <a:pPr algn="ctr">
                <a:lnSpc>
                  <a:spcPts val="4900"/>
                </a:lnSpc>
              </a:pPr>
              <a:r>
                <a:rPr lang="he-IL" sz="6600" dirty="0">
                  <a:solidFill>
                    <a:srgbClr val="670F17"/>
                  </a:solidFill>
                  <a:latin typeface="SKF Ateret 3.0 Medium" pitchFamily="50" charset="-79"/>
                  <a:cs typeface="SKF Ateret 3.0 Medium" pitchFamily="50" charset="-79"/>
                </a:rPr>
                <a:t>תפילה</a:t>
              </a:r>
            </a:p>
          </p:txBody>
        </p:sp>
      </p:grpSp>
      <p:sp>
        <p:nvSpPr>
          <p:cNvPr id="32" name="תיבת טקסט 31">
            <a:extLst>
              <a:ext uri="{FF2B5EF4-FFF2-40B4-BE49-F238E27FC236}">
                <a16:creationId xmlns:a16="http://schemas.microsoft.com/office/drawing/2014/main" id="{D6E1C36C-6E96-C921-110E-0897B8F1D393}"/>
              </a:ext>
            </a:extLst>
          </p:cNvPr>
          <p:cNvSpPr txBox="1"/>
          <p:nvPr/>
        </p:nvSpPr>
        <p:spPr>
          <a:xfrm>
            <a:off x="1544320" y="3064928"/>
            <a:ext cx="9103360" cy="2327560"/>
          </a:xfrm>
          <a:prstGeom prst="rect">
            <a:avLst/>
          </a:prstGeom>
          <a:noFill/>
        </p:spPr>
        <p:txBody>
          <a:bodyPr wrap="square" rtlCol="1">
            <a:spAutoFit/>
          </a:bodyPr>
          <a:lstStyle/>
          <a:p>
            <a:pPr algn="ctr">
              <a:lnSpc>
                <a:spcPts val="3000"/>
              </a:lnSpc>
              <a:spcAft>
                <a:spcPts val="1200"/>
              </a:spcAft>
            </a:pPr>
            <a:r>
              <a:rPr lang="he-IL" sz="2600" dirty="0">
                <a:solidFill>
                  <a:srgbClr val="670F17"/>
                </a:solidFill>
                <a:latin typeface="Fb Monopoly Heb" pitchFamily="50" charset="-79"/>
                <a:cs typeface="Fb Monopoly Heb" pitchFamily="50" charset="-79"/>
              </a:rPr>
              <a:t>כמתבקש, הפעולה העיקרית אותה נדרבן השבוע</a:t>
            </a:r>
            <a:br>
              <a:rPr lang="en-US" sz="2600" dirty="0">
                <a:solidFill>
                  <a:srgbClr val="670F17"/>
                </a:solidFill>
                <a:latin typeface="Fb Monopoly Heb" pitchFamily="50" charset="-79"/>
                <a:cs typeface="Fb Monopoly Heb" pitchFamily="50" charset="-79"/>
              </a:rPr>
            </a:br>
            <a:r>
              <a:rPr lang="he-IL" sz="2600" dirty="0">
                <a:solidFill>
                  <a:srgbClr val="670F17"/>
                </a:solidFill>
                <a:latin typeface="Fb Monopoly Heb" pitchFamily="50" charset="-79"/>
                <a:cs typeface="Fb Monopoly Heb" pitchFamily="50" charset="-79"/>
              </a:rPr>
              <a:t>היא התפילה בפועל.</a:t>
            </a:r>
          </a:p>
          <a:p>
            <a:pPr algn="ctr">
              <a:lnSpc>
                <a:spcPts val="3000"/>
              </a:lnSpc>
              <a:spcAft>
                <a:spcPts val="1200"/>
              </a:spcAft>
            </a:pPr>
            <a:r>
              <a:rPr lang="he-IL" sz="2600" dirty="0">
                <a:solidFill>
                  <a:srgbClr val="670F17"/>
                </a:solidFill>
                <a:latin typeface="Fb Monopoly Heb" pitchFamily="50" charset="-79"/>
                <a:cs typeface="Fb Monopoly Heb" pitchFamily="50" charset="-79"/>
              </a:rPr>
              <a:t>תכננו את הניקוד על התפילה באופן מעצים,</a:t>
            </a:r>
            <a:br>
              <a:rPr lang="en-US" sz="2600" dirty="0">
                <a:solidFill>
                  <a:srgbClr val="670F17"/>
                </a:solidFill>
                <a:latin typeface="Fb Monopoly Heb" pitchFamily="50" charset="-79"/>
                <a:cs typeface="Fb Monopoly Heb" pitchFamily="50" charset="-79"/>
              </a:rPr>
            </a:br>
            <a:r>
              <a:rPr lang="he-IL" sz="2600" dirty="0">
                <a:solidFill>
                  <a:srgbClr val="670F17"/>
                </a:solidFill>
                <a:latin typeface="Fb Monopoly Heb" pitchFamily="50" charset="-79"/>
                <a:cs typeface="Fb Monopoly Heb" pitchFamily="50" charset="-79"/>
              </a:rPr>
              <a:t>תוך שימת דגש בגישה חיובית על השתדלות והתקדמות.</a:t>
            </a:r>
          </a:p>
          <a:p>
            <a:pPr algn="ctr">
              <a:lnSpc>
                <a:spcPts val="3000"/>
              </a:lnSpc>
              <a:spcAft>
                <a:spcPts val="1200"/>
              </a:spcAft>
            </a:pPr>
            <a:r>
              <a:rPr lang="he-IL" sz="2600" dirty="0">
                <a:solidFill>
                  <a:srgbClr val="670F17"/>
                </a:solidFill>
                <a:latin typeface="Fb Monopoly Heb" pitchFamily="50" charset="-79"/>
                <a:cs typeface="Fb Monopoly Heb" pitchFamily="50" charset="-79"/>
              </a:rPr>
              <a:t>תוכלו להגדיר קריטריונים אישיים או כיתתיים לבחירתכם.</a:t>
            </a:r>
          </a:p>
        </p:txBody>
      </p:sp>
    </p:spTree>
    <p:extLst>
      <p:ext uri="{BB962C8B-B14F-4D97-AF65-F5344CB8AC3E}">
        <p14:creationId xmlns:p14="http://schemas.microsoft.com/office/powerpoint/2010/main" val="2068488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7EC81-7A8B-CB28-77FB-59CA2060F359}"/>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BD404BA6-C188-C0EE-B5A3-F5CC4B25909D}"/>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30661" t="22521" r="2837" b="29140"/>
          <a:stretch>
            <a:fillRect/>
          </a:stretch>
        </p:blipFill>
        <p:spPr>
          <a:xfrm>
            <a:off x="-1" y="0"/>
            <a:ext cx="12192001" cy="6858000"/>
          </a:xfrm>
          <a:prstGeom prst="rect">
            <a:avLst/>
          </a:prstGeom>
        </p:spPr>
      </p:pic>
      <p:pic>
        <p:nvPicPr>
          <p:cNvPr id="13" name="תמונה 12" descr="תמונה שמכילה טקסט, גופן, גרפיקה, כתב יד&#10;&#10;תוכן בינה מלאכותית גנרטיבית עשוי להיות שגוי.">
            <a:extLst>
              <a:ext uri="{FF2B5EF4-FFF2-40B4-BE49-F238E27FC236}">
                <a16:creationId xmlns:a16="http://schemas.microsoft.com/office/drawing/2014/main" id="{28B17D6C-F19F-3166-8F6B-267693545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585" y="43912"/>
            <a:ext cx="1891901" cy="1375229"/>
          </a:xfrm>
          <a:prstGeom prst="rect">
            <a:avLst/>
          </a:prstGeom>
        </p:spPr>
      </p:pic>
      <p:pic>
        <p:nvPicPr>
          <p:cNvPr id="24" name="תמונה 23"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28D1D312-D1B2-2ACE-96B7-F0EAF9DC4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73" y="114100"/>
            <a:ext cx="1217196" cy="743716"/>
          </a:xfrm>
          <a:prstGeom prst="rect">
            <a:avLst/>
          </a:prstGeom>
        </p:spPr>
      </p:pic>
      <p:grpSp>
        <p:nvGrpSpPr>
          <p:cNvPr id="25" name="קבוצה 24">
            <a:extLst>
              <a:ext uri="{FF2B5EF4-FFF2-40B4-BE49-F238E27FC236}">
                <a16:creationId xmlns:a16="http://schemas.microsoft.com/office/drawing/2014/main" id="{47C35D52-7B20-4FD0-E9C2-58CA064ECB43}"/>
              </a:ext>
            </a:extLst>
          </p:cNvPr>
          <p:cNvGrpSpPr/>
          <p:nvPr/>
        </p:nvGrpSpPr>
        <p:grpSpPr>
          <a:xfrm>
            <a:off x="3669812" y="398585"/>
            <a:ext cx="4852376" cy="1093567"/>
            <a:chOff x="2946192" y="4820562"/>
            <a:chExt cx="6657139" cy="1093567"/>
          </a:xfrm>
        </p:grpSpPr>
        <p:pic>
          <p:nvPicPr>
            <p:cNvPr id="26" name="תמונה 25" descr="תמונה שמכילה זהב, בז’, שיזוף, חום&#10;&#10;תוכן בינה מלאכותית גנרטיבית עשוי להיות שגוי.">
              <a:extLst>
                <a:ext uri="{FF2B5EF4-FFF2-40B4-BE49-F238E27FC236}">
                  <a16:creationId xmlns:a16="http://schemas.microsoft.com/office/drawing/2014/main" id="{3BC4C9A5-36A8-0408-CB69-1E0225C18AE8}"/>
                </a:ext>
              </a:extLst>
            </p:cNvPr>
            <p:cNvPicPr>
              <a:picLocks noChangeAspect="1"/>
            </p:cNvPicPr>
            <p:nvPr/>
          </p:nvPicPr>
          <p:blipFill>
            <a:blip r:embed="rId5">
              <a:extLst>
                <a:ext uri="{28A0092B-C50C-407E-A947-70E740481C1C}">
                  <a14:useLocalDpi xmlns:a14="http://schemas.microsoft.com/office/drawing/2010/main" val="0"/>
                </a:ext>
              </a:extLst>
            </a:blip>
            <a:srcRect l="2361" t="10496" r="24837" b="73744"/>
            <a:stretch>
              <a:fillRect/>
            </a:stretch>
          </p:blipFill>
          <p:spPr>
            <a:xfrm>
              <a:off x="2946192" y="4820562"/>
              <a:ext cx="6657139" cy="1080821"/>
            </a:xfrm>
            <a:prstGeom prst="plaque">
              <a:avLst>
                <a:gd name="adj" fmla="val 15000"/>
              </a:avLst>
            </a:prstGeom>
            <a:effectLst>
              <a:outerShdw blurRad="50800" dist="38100" dir="8100000" algn="tr" rotWithShape="0">
                <a:prstClr val="black">
                  <a:alpha val="40000"/>
                </a:prstClr>
              </a:outerShdw>
            </a:effectLst>
          </p:spPr>
        </p:pic>
        <p:sp>
          <p:nvSpPr>
            <p:cNvPr id="27" name="תיבת טקסט 26">
              <a:extLst>
                <a:ext uri="{FF2B5EF4-FFF2-40B4-BE49-F238E27FC236}">
                  <a16:creationId xmlns:a16="http://schemas.microsoft.com/office/drawing/2014/main" id="{7A891392-67DA-239E-C7CD-3B04164407EE}"/>
                </a:ext>
              </a:extLst>
            </p:cNvPr>
            <p:cNvSpPr txBox="1"/>
            <p:nvPr/>
          </p:nvSpPr>
          <p:spPr>
            <a:xfrm>
              <a:off x="3376292" y="5081272"/>
              <a:ext cx="5796941" cy="832857"/>
            </a:xfrm>
            <a:prstGeom prst="rect">
              <a:avLst/>
            </a:prstGeom>
            <a:noFill/>
          </p:spPr>
          <p:txBody>
            <a:bodyPr wrap="square" rtlCol="1">
              <a:spAutoFit/>
            </a:bodyPr>
            <a:lstStyle/>
            <a:p>
              <a:pPr algn="ctr">
                <a:lnSpc>
                  <a:spcPts val="4900"/>
                </a:lnSpc>
              </a:pPr>
              <a:r>
                <a:rPr lang="he-IL" sz="6600" dirty="0">
                  <a:solidFill>
                    <a:srgbClr val="670F17"/>
                  </a:solidFill>
                  <a:latin typeface="SKF Ateret 3.0 Medium" pitchFamily="50" charset="-79"/>
                  <a:cs typeface="SKF Ateret 3.0 Medium" pitchFamily="50" charset="-79"/>
                </a:rPr>
                <a:t>לימוד בעל פה</a:t>
              </a:r>
            </a:p>
          </p:txBody>
        </p:sp>
      </p:grpSp>
      <p:pic>
        <p:nvPicPr>
          <p:cNvPr id="29" name="תמונה 28" descr="תמונה שמכילה טקסט, צילום מסך, גופן, מספר&#10;&#10;תוכן בינה מלאכותית גנרטיבית עשוי להיות שגוי.">
            <a:extLst>
              <a:ext uri="{FF2B5EF4-FFF2-40B4-BE49-F238E27FC236}">
                <a16:creationId xmlns:a16="http://schemas.microsoft.com/office/drawing/2014/main" id="{B70C04C9-2989-E643-0070-CA70935A6E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6388" y="1901436"/>
            <a:ext cx="2558597" cy="3660271"/>
          </a:xfrm>
          <a:prstGeom prst="rect">
            <a:avLst/>
          </a:prstGeom>
          <a:effectLst>
            <a:outerShdw blurRad="50800" dist="38100" dir="2700000" algn="tl" rotWithShape="0">
              <a:prstClr val="black">
                <a:alpha val="40000"/>
              </a:prstClr>
            </a:outerShdw>
          </a:effectLst>
        </p:spPr>
      </p:pic>
      <p:pic>
        <p:nvPicPr>
          <p:cNvPr id="31" name="תמונה 30" descr="תמונה שמכילה טקסט, צילום מסך, גופן, מספר&#10;&#10;תוכן בינה מלאכותית גנרטיבית עשוי להיות שגוי.">
            <a:extLst>
              <a:ext uri="{FF2B5EF4-FFF2-40B4-BE49-F238E27FC236}">
                <a16:creationId xmlns:a16="http://schemas.microsoft.com/office/drawing/2014/main" id="{29659964-AD81-A373-6E3E-FB5C75EC47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033" y="1901437"/>
            <a:ext cx="2554605" cy="3660270"/>
          </a:xfrm>
          <a:prstGeom prst="rect">
            <a:avLst/>
          </a:prstGeom>
          <a:effectLst>
            <a:outerShdw blurRad="50800" dist="38100" dir="2700000" algn="tl" rotWithShape="0">
              <a:prstClr val="black">
                <a:alpha val="40000"/>
              </a:prstClr>
            </a:outerShdw>
          </a:effectLst>
        </p:spPr>
      </p:pic>
      <p:sp>
        <p:nvSpPr>
          <p:cNvPr id="32" name="תיבת טקסט 31">
            <a:extLst>
              <a:ext uri="{FF2B5EF4-FFF2-40B4-BE49-F238E27FC236}">
                <a16:creationId xmlns:a16="http://schemas.microsoft.com/office/drawing/2014/main" id="{381A1535-C4D1-C5DF-879E-994ED9E4AC4D}"/>
              </a:ext>
            </a:extLst>
          </p:cNvPr>
          <p:cNvSpPr txBox="1"/>
          <p:nvPr/>
        </p:nvSpPr>
        <p:spPr>
          <a:xfrm>
            <a:off x="6213231" y="1841172"/>
            <a:ext cx="5421590" cy="1250342"/>
          </a:xfrm>
          <a:prstGeom prst="rect">
            <a:avLst/>
          </a:prstGeom>
          <a:noFill/>
        </p:spPr>
        <p:txBody>
          <a:bodyPr wrap="square" rtlCol="1">
            <a:spAutoFit/>
          </a:bodyPr>
          <a:lstStyle/>
          <a:p>
            <a:pPr>
              <a:lnSpc>
                <a:spcPts val="3000"/>
              </a:lnSpc>
            </a:pPr>
            <a:r>
              <a:rPr lang="he-IL" sz="2600" dirty="0">
                <a:solidFill>
                  <a:srgbClr val="670F17"/>
                </a:solidFill>
                <a:latin typeface="Fb Monopoly Heb" pitchFamily="50" charset="-79"/>
                <a:cs typeface="Fb Monopoly Heb" pitchFamily="50" charset="-79"/>
              </a:rPr>
              <a:t>השנה תקבלו שתי הצעות לשינון פרקי תניא בעל פה במהלך שבוע החסידות:</a:t>
            </a:r>
          </a:p>
        </p:txBody>
      </p:sp>
      <p:sp>
        <p:nvSpPr>
          <p:cNvPr id="33" name="מלבן: פינות מעוגלות 32">
            <a:extLst>
              <a:ext uri="{FF2B5EF4-FFF2-40B4-BE49-F238E27FC236}">
                <a16:creationId xmlns:a16="http://schemas.microsoft.com/office/drawing/2014/main" id="{E4EA9DD4-15F7-0AB3-90B7-FB2F735EF236}"/>
              </a:ext>
            </a:extLst>
          </p:cNvPr>
          <p:cNvSpPr/>
          <p:nvPr/>
        </p:nvSpPr>
        <p:spPr>
          <a:xfrm>
            <a:off x="8748857" y="3122849"/>
            <a:ext cx="3020109" cy="468000"/>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תיבת טקסט 33">
            <a:extLst>
              <a:ext uri="{FF2B5EF4-FFF2-40B4-BE49-F238E27FC236}">
                <a16:creationId xmlns:a16="http://schemas.microsoft.com/office/drawing/2014/main" id="{C97F77FF-AE1A-8D9E-1346-6533158FCACB}"/>
              </a:ext>
            </a:extLst>
          </p:cNvPr>
          <p:cNvSpPr txBox="1"/>
          <p:nvPr/>
        </p:nvSpPr>
        <p:spPr>
          <a:xfrm>
            <a:off x="8753344" y="3152623"/>
            <a:ext cx="2881477" cy="480901"/>
          </a:xfrm>
          <a:prstGeom prst="rect">
            <a:avLst/>
          </a:prstGeom>
          <a:noFill/>
        </p:spPr>
        <p:txBody>
          <a:bodyPr wrap="square" rtlCol="1">
            <a:spAutoFit/>
          </a:bodyPr>
          <a:lstStyle/>
          <a:p>
            <a:pPr>
              <a:lnSpc>
                <a:spcPts val="3000"/>
              </a:lnSpc>
            </a:pPr>
            <a:r>
              <a:rPr lang="he-IL" sz="2600" dirty="0">
                <a:solidFill>
                  <a:srgbClr val="FAD3C8"/>
                </a:solidFill>
                <a:latin typeface="Fb Monopoly Heb" pitchFamily="50" charset="-79"/>
                <a:cs typeface="Fb Monopoly Heb" pitchFamily="50" charset="-79"/>
              </a:rPr>
              <a:t>תחילת פרק מ"א</a:t>
            </a:r>
            <a:endParaRPr lang="he-IL" sz="2600" dirty="0">
              <a:solidFill>
                <a:srgbClr val="FAD3C8"/>
              </a:solidFill>
              <a:latin typeface="Fb Monopoly Heb Bold" pitchFamily="50" charset="-79"/>
              <a:cs typeface="Fb Monopoly Heb Bold" pitchFamily="50" charset="-79"/>
            </a:endParaRPr>
          </a:p>
        </p:txBody>
      </p:sp>
      <p:sp>
        <p:nvSpPr>
          <p:cNvPr id="35" name="תיבת טקסט 34">
            <a:extLst>
              <a:ext uri="{FF2B5EF4-FFF2-40B4-BE49-F238E27FC236}">
                <a16:creationId xmlns:a16="http://schemas.microsoft.com/office/drawing/2014/main" id="{F067808E-4A2F-A3E3-CFF5-1A1015C62562}"/>
              </a:ext>
            </a:extLst>
          </p:cNvPr>
          <p:cNvSpPr txBox="1"/>
          <p:nvPr/>
        </p:nvSpPr>
        <p:spPr>
          <a:xfrm>
            <a:off x="6213231" y="3639403"/>
            <a:ext cx="5421590" cy="480901"/>
          </a:xfrm>
          <a:prstGeom prst="rect">
            <a:avLst/>
          </a:prstGeom>
          <a:noFill/>
        </p:spPr>
        <p:txBody>
          <a:bodyPr wrap="square" rtlCol="1">
            <a:spAutoFit/>
          </a:bodyPr>
          <a:lstStyle/>
          <a:p>
            <a:pPr>
              <a:lnSpc>
                <a:spcPts val="3000"/>
              </a:lnSpc>
            </a:pPr>
            <a:r>
              <a:rPr lang="he-IL" sz="2600" dirty="0">
                <a:solidFill>
                  <a:srgbClr val="670F17"/>
                </a:solidFill>
                <a:latin typeface="Fb Monopoly Heb" pitchFamily="50" charset="-79"/>
                <a:cs typeface="Fb Monopoly Heb" pitchFamily="50" charset="-79"/>
              </a:rPr>
              <a:t>אותו נהוג לומר לפני התפילה.</a:t>
            </a:r>
          </a:p>
        </p:txBody>
      </p:sp>
      <p:sp>
        <p:nvSpPr>
          <p:cNvPr id="36" name="מלבן: פינות מעוגלות 35">
            <a:extLst>
              <a:ext uri="{FF2B5EF4-FFF2-40B4-BE49-F238E27FC236}">
                <a16:creationId xmlns:a16="http://schemas.microsoft.com/office/drawing/2014/main" id="{9ADA7D4E-2DC2-A070-A0AD-BBAF4965AE72}"/>
              </a:ext>
            </a:extLst>
          </p:cNvPr>
          <p:cNvSpPr/>
          <p:nvPr/>
        </p:nvSpPr>
        <p:spPr>
          <a:xfrm>
            <a:off x="9948406" y="4120304"/>
            <a:ext cx="1820560" cy="468000"/>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7" name="תיבת טקסט 36">
            <a:extLst>
              <a:ext uri="{FF2B5EF4-FFF2-40B4-BE49-F238E27FC236}">
                <a16:creationId xmlns:a16="http://schemas.microsoft.com/office/drawing/2014/main" id="{25D5764B-86EF-9859-5965-9334DEA5745F}"/>
              </a:ext>
            </a:extLst>
          </p:cNvPr>
          <p:cNvSpPr txBox="1"/>
          <p:nvPr/>
        </p:nvSpPr>
        <p:spPr>
          <a:xfrm>
            <a:off x="9952892" y="4150078"/>
            <a:ext cx="1681929" cy="480901"/>
          </a:xfrm>
          <a:prstGeom prst="rect">
            <a:avLst/>
          </a:prstGeom>
          <a:noFill/>
        </p:spPr>
        <p:txBody>
          <a:bodyPr wrap="square" rtlCol="1">
            <a:spAutoFit/>
          </a:bodyPr>
          <a:lstStyle/>
          <a:p>
            <a:pPr>
              <a:lnSpc>
                <a:spcPts val="3000"/>
              </a:lnSpc>
            </a:pPr>
            <a:r>
              <a:rPr lang="he-IL" sz="2600" dirty="0">
                <a:solidFill>
                  <a:srgbClr val="FAD3C8"/>
                </a:solidFill>
                <a:latin typeface="Fb Monopoly Heb" pitchFamily="50" charset="-79"/>
                <a:cs typeface="Fb Monopoly Heb" pitchFamily="50" charset="-79"/>
              </a:rPr>
              <a:t>פרק כ"ח</a:t>
            </a:r>
            <a:endParaRPr lang="he-IL" sz="2600" dirty="0">
              <a:solidFill>
                <a:srgbClr val="FAD3C8"/>
              </a:solidFill>
              <a:latin typeface="Fb Monopoly Heb Bold" pitchFamily="50" charset="-79"/>
              <a:cs typeface="Fb Monopoly Heb Bold" pitchFamily="50" charset="-79"/>
            </a:endParaRPr>
          </a:p>
        </p:txBody>
      </p:sp>
      <p:sp>
        <p:nvSpPr>
          <p:cNvPr id="38" name="תיבת טקסט 37">
            <a:extLst>
              <a:ext uri="{FF2B5EF4-FFF2-40B4-BE49-F238E27FC236}">
                <a16:creationId xmlns:a16="http://schemas.microsoft.com/office/drawing/2014/main" id="{FAE65DFC-6DBB-F054-E57C-00D20AF3988B}"/>
              </a:ext>
            </a:extLst>
          </p:cNvPr>
          <p:cNvSpPr txBox="1"/>
          <p:nvPr/>
        </p:nvSpPr>
        <p:spPr>
          <a:xfrm>
            <a:off x="6213231" y="4636858"/>
            <a:ext cx="5421590" cy="865622"/>
          </a:xfrm>
          <a:prstGeom prst="rect">
            <a:avLst/>
          </a:prstGeom>
          <a:noFill/>
        </p:spPr>
        <p:txBody>
          <a:bodyPr wrap="square" rtlCol="1">
            <a:spAutoFit/>
          </a:bodyPr>
          <a:lstStyle/>
          <a:p>
            <a:pPr>
              <a:lnSpc>
                <a:spcPts val="3000"/>
              </a:lnSpc>
            </a:pPr>
            <a:r>
              <a:rPr lang="he-IL" sz="2600" dirty="0">
                <a:solidFill>
                  <a:srgbClr val="670F17"/>
                </a:solidFill>
                <a:latin typeface="Fb Monopoly Heb" pitchFamily="50" charset="-79"/>
                <a:cs typeface="Fb Monopoly Heb" pitchFamily="50" charset="-79"/>
              </a:rPr>
              <a:t>המדבר על ההתמודדות בשעת התפילה.</a:t>
            </a:r>
          </a:p>
        </p:txBody>
      </p:sp>
      <p:sp>
        <p:nvSpPr>
          <p:cNvPr id="39" name="תיבת טקסט 38">
            <a:extLst>
              <a:ext uri="{FF2B5EF4-FFF2-40B4-BE49-F238E27FC236}">
                <a16:creationId xmlns:a16="http://schemas.microsoft.com/office/drawing/2014/main" id="{6561DBF3-28C8-5A62-6753-4BE52CB18085}"/>
              </a:ext>
            </a:extLst>
          </p:cNvPr>
          <p:cNvSpPr txBox="1"/>
          <p:nvPr/>
        </p:nvSpPr>
        <p:spPr>
          <a:xfrm>
            <a:off x="447039" y="5661113"/>
            <a:ext cx="5421590" cy="707886"/>
          </a:xfrm>
          <a:prstGeom prst="rect">
            <a:avLst/>
          </a:prstGeom>
          <a:noFill/>
        </p:spPr>
        <p:txBody>
          <a:bodyPr wrap="square" rtlCol="1">
            <a:spAutoFit/>
          </a:bodyPr>
          <a:lstStyle/>
          <a:p>
            <a:pPr algn="ctr">
              <a:lnSpc>
                <a:spcPts val="2400"/>
              </a:lnSpc>
            </a:pPr>
            <a:r>
              <a:rPr lang="he-IL" sz="2000" dirty="0">
                <a:solidFill>
                  <a:srgbClr val="670F17"/>
                </a:solidFill>
                <a:latin typeface="Fb Monopoly Heb" pitchFamily="50" charset="-79"/>
                <a:cs typeface="Fb Monopoly Heb" pitchFamily="50" charset="-79"/>
              </a:rPr>
              <a:t>שני הפרקים נמצאים באתר להדפסה, מעומדים בשלוש רמות.</a:t>
            </a:r>
          </a:p>
        </p:txBody>
      </p:sp>
      <p:sp>
        <p:nvSpPr>
          <p:cNvPr id="40" name="מלבן 39">
            <a:extLst>
              <a:ext uri="{FF2B5EF4-FFF2-40B4-BE49-F238E27FC236}">
                <a16:creationId xmlns:a16="http://schemas.microsoft.com/office/drawing/2014/main" id="{5133A79D-2901-F51C-0185-DB40AE8DAF3A}"/>
              </a:ext>
            </a:extLst>
          </p:cNvPr>
          <p:cNvSpPr/>
          <p:nvPr/>
        </p:nvSpPr>
        <p:spPr>
          <a:xfrm>
            <a:off x="6776720" y="5593793"/>
            <a:ext cx="4858101" cy="865622"/>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1" name="תיבת טקסט 40">
            <a:extLst>
              <a:ext uri="{FF2B5EF4-FFF2-40B4-BE49-F238E27FC236}">
                <a16:creationId xmlns:a16="http://schemas.microsoft.com/office/drawing/2014/main" id="{3803A426-1B2B-2049-A0E0-E8E76371DE32}"/>
              </a:ext>
            </a:extLst>
          </p:cNvPr>
          <p:cNvSpPr txBox="1"/>
          <p:nvPr/>
        </p:nvSpPr>
        <p:spPr>
          <a:xfrm>
            <a:off x="6685279" y="5705614"/>
            <a:ext cx="4949541" cy="733534"/>
          </a:xfrm>
          <a:prstGeom prst="rect">
            <a:avLst/>
          </a:prstGeom>
          <a:noFill/>
        </p:spPr>
        <p:txBody>
          <a:bodyPr wrap="square" rtlCol="1">
            <a:spAutoFit/>
          </a:bodyPr>
          <a:lstStyle/>
          <a:p>
            <a:pPr>
              <a:lnSpc>
                <a:spcPts val="2500"/>
              </a:lnSpc>
            </a:pPr>
            <a:r>
              <a:rPr lang="he-IL" sz="2000" dirty="0">
                <a:solidFill>
                  <a:srgbClr val="670F17"/>
                </a:solidFill>
                <a:latin typeface="Fb Monopoly Heb" pitchFamily="50" charset="-79"/>
                <a:cs typeface="Fb Monopoly Heb" pitchFamily="50" charset="-79"/>
              </a:rPr>
              <a:t>לבחירתכם האם לתת את שני הפרקים לשינון, או אחד מהם.</a:t>
            </a:r>
          </a:p>
        </p:txBody>
      </p:sp>
    </p:spTree>
    <p:extLst>
      <p:ext uri="{BB962C8B-B14F-4D97-AF65-F5344CB8AC3E}">
        <p14:creationId xmlns:p14="http://schemas.microsoft.com/office/powerpoint/2010/main" val="497858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FF037-1CA1-4713-BFAD-9CDADF9D916C}"/>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4290193D-5729-1875-F43D-5DEEB76792E2}"/>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30661" t="22521" r="2837" b="29140"/>
          <a:stretch>
            <a:fillRect/>
          </a:stretch>
        </p:blipFill>
        <p:spPr>
          <a:xfrm>
            <a:off x="-1" y="0"/>
            <a:ext cx="12192001" cy="6858000"/>
          </a:xfrm>
          <a:prstGeom prst="rect">
            <a:avLst/>
          </a:prstGeom>
        </p:spPr>
      </p:pic>
      <p:sp>
        <p:nvSpPr>
          <p:cNvPr id="4" name="מלבן 3">
            <a:extLst>
              <a:ext uri="{FF2B5EF4-FFF2-40B4-BE49-F238E27FC236}">
                <a16:creationId xmlns:a16="http://schemas.microsoft.com/office/drawing/2014/main" id="{3611B135-83F6-6812-7CED-DBF429139035}"/>
              </a:ext>
            </a:extLst>
          </p:cNvPr>
          <p:cNvSpPr/>
          <p:nvPr/>
        </p:nvSpPr>
        <p:spPr>
          <a:xfrm>
            <a:off x="4572000" y="5857334"/>
            <a:ext cx="7051851" cy="807626"/>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3" name="תמונה 12" descr="תמונה שמכילה טקסט, גופן, גרפיקה, כתב יד&#10;&#10;תוכן בינה מלאכותית גנרטיבית עשוי להיות שגוי.">
            <a:extLst>
              <a:ext uri="{FF2B5EF4-FFF2-40B4-BE49-F238E27FC236}">
                <a16:creationId xmlns:a16="http://schemas.microsoft.com/office/drawing/2014/main" id="{369DE699-3A7A-FC85-57C8-816F6FFFE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585" y="43912"/>
            <a:ext cx="1891901" cy="1375229"/>
          </a:xfrm>
          <a:prstGeom prst="rect">
            <a:avLst/>
          </a:prstGeom>
        </p:spPr>
      </p:pic>
      <p:pic>
        <p:nvPicPr>
          <p:cNvPr id="24" name="תמונה 23"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1FCF3B0E-3314-EA84-6891-9437E41C6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73" y="114100"/>
            <a:ext cx="1217196" cy="743716"/>
          </a:xfrm>
          <a:prstGeom prst="rect">
            <a:avLst/>
          </a:prstGeom>
        </p:spPr>
      </p:pic>
      <p:grpSp>
        <p:nvGrpSpPr>
          <p:cNvPr id="25" name="קבוצה 24">
            <a:extLst>
              <a:ext uri="{FF2B5EF4-FFF2-40B4-BE49-F238E27FC236}">
                <a16:creationId xmlns:a16="http://schemas.microsoft.com/office/drawing/2014/main" id="{6F28A3AA-4818-24F1-9A99-CF0E4F5DD609}"/>
              </a:ext>
            </a:extLst>
          </p:cNvPr>
          <p:cNvGrpSpPr/>
          <p:nvPr/>
        </p:nvGrpSpPr>
        <p:grpSpPr>
          <a:xfrm>
            <a:off x="3669812" y="337625"/>
            <a:ext cx="4852376" cy="1093567"/>
            <a:chOff x="2946192" y="4820562"/>
            <a:chExt cx="6657139" cy="1093567"/>
          </a:xfrm>
        </p:grpSpPr>
        <p:pic>
          <p:nvPicPr>
            <p:cNvPr id="26" name="תמונה 25" descr="תמונה שמכילה זהב, בז’, שיזוף, חום&#10;&#10;תוכן בינה מלאכותית גנרטיבית עשוי להיות שגוי.">
              <a:extLst>
                <a:ext uri="{FF2B5EF4-FFF2-40B4-BE49-F238E27FC236}">
                  <a16:creationId xmlns:a16="http://schemas.microsoft.com/office/drawing/2014/main" id="{DE37AEF4-D597-D31E-F060-24532BEB8858}"/>
                </a:ext>
              </a:extLst>
            </p:cNvPr>
            <p:cNvPicPr>
              <a:picLocks noChangeAspect="1"/>
            </p:cNvPicPr>
            <p:nvPr/>
          </p:nvPicPr>
          <p:blipFill>
            <a:blip r:embed="rId5">
              <a:extLst>
                <a:ext uri="{28A0092B-C50C-407E-A947-70E740481C1C}">
                  <a14:useLocalDpi xmlns:a14="http://schemas.microsoft.com/office/drawing/2010/main" val="0"/>
                </a:ext>
              </a:extLst>
            </a:blip>
            <a:srcRect l="2361" t="10496" r="24837" b="73744"/>
            <a:stretch>
              <a:fillRect/>
            </a:stretch>
          </p:blipFill>
          <p:spPr>
            <a:xfrm>
              <a:off x="2946192" y="4820562"/>
              <a:ext cx="6657139" cy="1080821"/>
            </a:xfrm>
            <a:prstGeom prst="plaque">
              <a:avLst>
                <a:gd name="adj" fmla="val 15000"/>
              </a:avLst>
            </a:prstGeom>
            <a:effectLst>
              <a:outerShdw blurRad="50800" dist="38100" dir="8100000" algn="tr" rotWithShape="0">
                <a:prstClr val="black">
                  <a:alpha val="40000"/>
                </a:prstClr>
              </a:outerShdw>
            </a:effectLst>
          </p:spPr>
        </p:pic>
        <p:sp>
          <p:nvSpPr>
            <p:cNvPr id="27" name="תיבת טקסט 26">
              <a:extLst>
                <a:ext uri="{FF2B5EF4-FFF2-40B4-BE49-F238E27FC236}">
                  <a16:creationId xmlns:a16="http://schemas.microsoft.com/office/drawing/2014/main" id="{EF69E250-8195-0CF7-6EEC-110F56FF79D2}"/>
                </a:ext>
              </a:extLst>
            </p:cNvPr>
            <p:cNvSpPr txBox="1"/>
            <p:nvPr/>
          </p:nvSpPr>
          <p:spPr>
            <a:xfrm>
              <a:off x="3376292" y="5081272"/>
              <a:ext cx="5796941" cy="832857"/>
            </a:xfrm>
            <a:prstGeom prst="rect">
              <a:avLst/>
            </a:prstGeom>
            <a:noFill/>
          </p:spPr>
          <p:txBody>
            <a:bodyPr wrap="square" rtlCol="1">
              <a:spAutoFit/>
            </a:bodyPr>
            <a:lstStyle/>
            <a:p>
              <a:pPr algn="ctr">
                <a:lnSpc>
                  <a:spcPts val="4900"/>
                </a:lnSpc>
              </a:pPr>
              <a:r>
                <a:rPr lang="he-IL" sz="6600" dirty="0">
                  <a:solidFill>
                    <a:srgbClr val="670F17"/>
                  </a:solidFill>
                  <a:latin typeface="SKF Ateret 3.0 Medium" pitchFamily="50" charset="-79"/>
                  <a:cs typeface="SKF Ateret 3.0 Medium" pitchFamily="50" charset="-79"/>
                </a:rPr>
                <a:t>משימות אתגר</a:t>
              </a:r>
            </a:p>
          </p:txBody>
        </p:sp>
      </p:grpSp>
      <p:sp>
        <p:nvSpPr>
          <p:cNvPr id="32" name="תיבת טקסט 31">
            <a:extLst>
              <a:ext uri="{FF2B5EF4-FFF2-40B4-BE49-F238E27FC236}">
                <a16:creationId xmlns:a16="http://schemas.microsoft.com/office/drawing/2014/main" id="{BD713E0B-4E41-56C4-04F7-595915144C53}"/>
              </a:ext>
            </a:extLst>
          </p:cNvPr>
          <p:cNvSpPr txBox="1"/>
          <p:nvPr/>
        </p:nvSpPr>
        <p:spPr>
          <a:xfrm>
            <a:off x="4450080" y="1729412"/>
            <a:ext cx="7173771" cy="4965462"/>
          </a:xfrm>
          <a:prstGeom prst="rect">
            <a:avLst/>
          </a:prstGeom>
          <a:noFill/>
        </p:spPr>
        <p:txBody>
          <a:bodyPr wrap="square" rtlCol="1">
            <a:spAutoFit/>
          </a:bodyPr>
          <a:lstStyle/>
          <a:p>
            <a:pPr>
              <a:lnSpc>
                <a:spcPts val="2800"/>
              </a:lnSpc>
              <a:spcAft>
                <a:spcPts val="1200"/>
              </a:spcAft>
            </a:pPr>
            <a:r>
              <a:rPr lang="he-IL" sz="2400" dirty="0">
                <a:solidFill>
                  <a:srgbClr val="670F17"/>
                </a:solidFill>
                <a:latin typeface="Fb Monopoly Heb Bold" pitchFamily="50" charset="-79"/>
                <a:cs typeface="Fb Monopoly Heb Bold" pitchFamily="50" charset="-79"/>
              </a:rPr>
              <a:t>במטרה להעצים את החיבור האישי לתפילה,</a:t>
            </a:r>
            <a:br>
              <a:rPr lang="en-US" sz="2400" dirty="0">
                <a:solidFill>
                  <a:srgbClr val="670F17"/>
                </a:solidFill>
                <a:latin typeface="Fb Monopoly Heb Bold" pitchFamily="50" charset="-79"/>
                <a:cs typeface="Fb Monopoly Heb Bold" pitchFamily="50" charset="-79"/>
              </a:rPr>
            </a:br>
            <a:r>
              <a:rPr lang="he-IL" sz="2400" dirty="0">
                <a:solidFill>
                  <a:srgbClr val="670F17"/>
                </a:solidFill>
                <a:latin typeface="Fb Monopoly Heb Bold" pitchFamily="50" charset="-79"/>
                <a:cs typeface="Fb Monopoly Heb Bold" pitchFamily="50" charset="-79"/>
              </a:rPr>
              <a:t>התלמידים יקבלו אתגר יומי:</a:t>
            </a:r>
            <a:r>
              <a:rPr lang="en-US" sz="2400" dirty="0">
                <a:solidFill>
                  <a:srgbClr val="670F17"/>
                </a:solidFill>
                <a:latin typeface="Fb Monopoly Heb Bold" pitchFamily="50" charset="-79"/>
                <a:cs typeface="Fb Monopoly Heb Bold" pitchFamily="50" charset="-79"/>
              </a:rPr>
              <a:t> </a:t>
            </a:r>
            <a:r>
              <a:rPr lang="he-IL" sz="2400" dirty="0">
                <a:solidFill>
                  <a:srgbClr val="670F17"/>
                </a:solidFill>
                <a:latin typeface="Fb Monopoly Heb Bold" pitchFamily="50" charset="-79"/>
                <a:cs typeface="Fb Monopoly Heb Bold" pitchFamily="50" charset="-79"/>
              </a:rPr>
              <a:t>"ואני תפילתי".</a:t>
            </a:r>
          </a:p>
          <a:p>
            <a:pPr>
              <a:lnSpc>
                <a:spcPts val="2800"/>
              </a:lnSpc>
              <a:spcAft>
                <a:spcPts val="1200"/>
              </a:spcAft>
            </a:pPr>
            <a:r>
              <a:rPr lang="he-IL" sz="2400" dirty="0">
                <a:solidFill>
                  <a:srgbClr val="670F17"/>
                </a:solidFill>
                <a:latin typeface="Fb Monopoly Heb" pitchFamily="50" charset="-79"/>
                <a:cs typeface="Fb Monopoly Heb" pitchFamily="50" charset="-79"/>
              </a:rPr>
              <a:t>באתגר, התלמידים יקבלו בכל יום רמז שיוביל אותם לקטע מסוים בתפילה. על הקטע הזה הם יבצעו את המשימה הקבועה:</a:t>
            </a:r>
          </a:p>
          <a:p>
            <a:pPr>
              <a:lnSpc>
                <a:spcPts val="2800"/>
              </a:lnSpc>
              <a:spcAft>
                <a:spcPts val="1200"/>
              </a:spcAft>
            </a:pPr>
            <a:r>
              <a:rPr lang="he-IL" sz="2400" dirty="0">
                <a:solidFill>
                  <a:srgbClr val="670F17"/>
                </a:solidFill>
                <a:latin typeface="Fb Monopoly Heb" pitchFamily="50" charset="-79"/>
                <a:cs typeface="Fb Monopoly Heb" pitchFamily="50" charset="-79"/>
              </a:rPr>
              <a:t>בכל יום, כל תלמיד יבחר לעצמו מילים שפחות מובנות לו מהקטע, </a:t>
            </a:r>
            <a:r>
              <a:rPr lang="he-IL" sz="2400" dirty="0">
                <a:solidFill>
                  <a:srgbClr val="670F17"/>
                </a:solidFill>
                <a:latin typeface="Fb Monopoly Heb Medium" pitchFamily="50" charset="-79"/>
                <a:cs typeface="Fb Monopoly Heb Medium" pitchFamily="50" charset="-79"/>
              </a:rPr>
              <a:t>וינסה בעצמו לגלות את הפירוש שלהן בעזרת ההורים או בחיפוש בספרים.</a:t>
            </a:r>
          </a:p>
          <a:p>
            <a:pPr>
              <a:lnSpc>
                <a:spcPts val="2800"/>
              </a:lnSpc>
              <a:spcAft>
                <a:spcPts val="1200"/>
              </a:spcAft>
            </a:pPr>
            <a:r>
              <a:rPr lang="he-IL" sz="2400" dirty="0">
                <a:solidFill>
                  <a:srgbClr val="670F17"/>
                </a:solidFill>
                <a:latin typeface="Fb Monopoly Heb" pitchFamily="50" charset="-79"/>
                <a:cs typeface="Fb Monopoly Heb" pitchFamily="50" charset="-79"/>
              </a:rPr>
              <a:t>תוכלו לכוון את התלמידים לספרים מתאימים,</a:t>
            </a:r>
            <a:br>
              <a:rPr lang="en-US" sz="2400" dirty="0">
                <a:solidFill>
                  <a:srgbClr val="670F17"/>
                </a:solidFill>
                <a:latin typeface="Fb Monopoly Heb" pitchFamily="50" charset="-79"/>
                <a:cs typeface="Fb Monopoly Heb" pitchFamily="50" charset="-79"/>
              </a:rPr>
            </a:br>
            <a:r>
              <a:rPr lang="he-IL" sz="2400" dirty="0">
                <a:solidFill>
                  <a:srgbClr val="670F17"/>
                </a:solidFill>
                <a:latin typeface="Fb Monopoly Heb" pitchFamily="50" charset="-79"/>
                <a:cs typeface="Fb Monopoly Heb" pitchFamily="50" charset="-79"/>
              </a:rPr>
              <a:t>או להקדיש לכך זמן בכיתה.</a:t>
            </a:r>
          </a:p>
          <a:p>
            <a:pPr>
              <a:lnSpc>
                <a:spcPts val="2600"/>
              </a:lnSpc>
              <a:spcAft>
                <a:spcPts val="1200"/>
              </a:spcAft>
            </a:pPr>
            <a:r>
              <a:rPr lang="he-IL" sz="2000" dirty="0">
                <a:solidFill>
                  <a:srgbClr val="670F17"/>
                </a:solidFill>
                <a:latin typeface="Fb Monopoly Heb" pitchFamily="50" charset="-79"/>
                <a:cs typeface="Fb Monopoly Heb" pitchFamily="50" charset="-79"/>
              </a:rPr>
              <a:t>הבחירה האישית, והחיפוש העצמאי, ביכולתם לחבר את התלמידים לתפילה הרבה יותר מכל לימוד.</a:t>
            </a:r>
          </a:p>
        </p:txBody>
      </p:sp>
      <p:pic>
        <p:nvPicPr>
          <p:cNvPr id="3" name="תמונה 2">
            <a:extLst>
              <a:ext uri="{FF2B5EF4-FFF2-40B4-BE49-F238E27FC236}">
                <a16:creationId xmlns:a16="http://schemas.microsoft.com/office/drawing/2014/main" id="{0D9CF2D4-226E-D72E-47E4-7A57E9C42FEA}"/>
              </a:ext>
            </a:extLst>
          </p:cNvPr>
          <p:cNvPicPr>
            <a:picLocks noChangeAspect="1"/>
          </p:cNvPicPr>
          <p:nvPr/>
        </p:nvPicPr>
        <p:blipFill>
          <a:blip r:embed="rId6"/>
          <a:stretch>
            <a:fillRect/>
          </a:stretch>
        </p:blipFill>
        <p:spPr>
          <a:xfrm>
            <a:off x="731521" y="1722382"/>
            <a:ext cx="3386776" cy="48391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8017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36471-1873-2ADA-3DA9-0CF5AF98B41F}"/>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4DE8B1C7-1FBA-583F-6E30-0411E6C723EC}"/>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30661" t="22521" r="2837" b="29140"/>
          <a:stretch>
            <a:fillRect/>
          </a:stretch>
        </p:blipFill>
        <p:spPr>
          <a:xfrm>
            <a:off x="-1" y="0"/>
            <a:ext cx="12192001" cy="6858000"/>
          </a:xfrm>
          <a:prstGeom prst="rect">
            <a:avLst/>
          </a:prstGeom>
        </p:spPr>
      </p:pic>
      <p:pic>
        <p:nvPicPr>
          <p:cNvPr id="3" name="תמונה 2">
            <a:extLst>
              <a:ext uri="{FF2B5EF4-FFF2-40B4-BE49-F238E27FC236}">
                <a16:creationId xmlns:a16="http://schemas.microsoft.com/office/drawing/2014/main" id="{BAA00B8C-CA87-72B8-CB89-A8F63195932F}"/>
              </a:ext>
            </a:extLst>
          </p:cNvPr>
          <p:cNvPicPr>
            <a:picLocks noChangeAspect="1"/>
          </p:cNvPicPr>
          <p:nvPr/>
        </p:nvPicPr>
        <p:blipFill>
          <a:blip r:embed="rId3"/>
          <a:stretch>
            <a:fillRect/>
          </a:stretch>
        </p:blipFill>
        <p:spPr>
          <a:xfrm>
            <a:off x="8188961" y="400616"/>
            <a:ext cx="2771474" cy="3960000"/>
          </a:xfrm>
          <a:prstGeom prst="rect">
            <a:avLst/>
          </a:prstGeom>
          <a:effectLst>
            <a:outerShdw blurRad="50800" dist="38100" dir="2700000" algn="tl" rotWithShape="0">
              <a:prstClr val="black">
                <a:alpha val="40000"/>
              </a:prstClr>
            </a:outerShdw>
          </a:effectLst>
        </p:spPr>
      </p:pic>
      <p:pic>
        <p:nvPicPr>
          <p:cNvPr id="5" name="תמונה 4">
            <a:extLst>
              <a:ext uri="{FF2B5EF4-FFF2-40B4-BE49-F238E27FC236}">
                <a16:creationId xmlns:a16="http://schemas.microsoft.com/office/drawing/2014/main" id="{E720D570-6577-90CC-F088-C24900027876}"/>
              </a:ext>
            </a:extLst>
          </p:cNvPr>
          <p:cNvPicPr>
            <a:picLocks noChangeAspect="1"/>
          </p:cNvPicPr>
          <p:nvPr/>
        </p:nvPicPr>
        <p:blipFill>
          <a:blip r:embed="rId4"/>
          <a:stretch>
            <a:fillRect/>
          </a:stretch>
        </p:blipFill>
        <p:spPr>
          <a:xfrm>
            <a:off x="6684448" y="736351"/>
            <a:ext cx="2775159" cy="3960000"/>
          </a:xfrm>
          <a:prstGeom prst="rect">
            <a:avLst/>
          </a:prstGeom>
          <a:effectLst>
            <a:outerShdw blurRad="50800" dist="38100" dir="2700000" algn="tl" rotWithShape="0">
              <a:prstClr val="black">
                <a:alpha val="40000"/>
              </a:prstClr>
            </a:outerShdw>
          </a:effectLst>
        </p:spPr>
      </p:pic>
      <p:pic>
        <p:nvPicPr>
          <p:cNvPr id="7" name="תמונה 6">
            <a:extLst>
              <a:ext uri="{FF2B5EF4-FFF2-40B4-BE49-F238E27FC236}">
                <a16:creationId xmlns:a16="http://schemas.microsoft.com/office/drawing/2014/main" id="{3352DA36-2208-9F14-1A7C-0C81E81921D3}"/>
              </a:ext>
            </a:extLst>
          </p:cNvPr>
          <p:cNvPicPr>
            <a:picLocks noChangeAspect="1"/>
          </p:cNvPicPr>
          <p:nvPr/>
        </p:nvPicPr>
        <p:blipFill>
          <a:blip r:embed="rId5"/>
          <a:stretch>
            <a:fillRect/>
          </a:stretch>
        </p:blipFill>
        <p:spPr>
          <a:xfrm>
            <a:off x="2500341" y="400616"/>
            <a:ext cx="2788434" cy="3960000"/>
          </a:xfrm>
          <a:prstGeom prst="rect">
            <a:avLst/>
          </a:prstGeom>
          <a:effectLst>
            <a:outerShdw blurRad="50800" dist="38100" dir="2700000" algn="tl" rotWithShape="0">
              <a:prstClr val="black">
                <a:alpha val="40000"/>
              </a:prstClr>
            </a:outerShdw>
          </a:effectLst>
        </p:spPr>
      </p:pic>
      <p:pic>
        <p:nvPicPr>
          <p:cNvPr id="10" name="תמונה 9">
            <a:extLst>
              <a:ext uri="{FF2B5EF4-FFF2-40B4-BE49-F238E27FC236}">
                <a16:creationId xmlns:a16="http://schemas.microsoft.com/office/drawing/2014/main" id="{05A78907-2782-D649-64BA-C3CA839E73AA}"/>
              </a:ext>
            </a:extLst>
          </p:cNvPr>
          <p:cNvPicPr>
            <a:picLocks noChangeAspect="1"/>
          </p:cNvPicPr>
          <p:nvPr/>
        </p:nvPicPr>
        <p:blipFill>
          <a:blip r:embed="rId6"/>
          <a:stretch>
            <a:fillRect/>
          </a:stretch>
        </p:blipFill>
        <p:spPr>
          <a:xfrm>
            <a:off x="924853" y="736351"/>
            <a:ext cx="2764628" cy="3960000"/>
          </a:xfrm>
          <a:prstGeom prst="rect">
            <a:avLst/>
          </a:prstGeom>
          <a:effectLst>
            <a:outerShdw blurRad="50800" dist="38100" dir="2700000" algn="tl" rotWithShape="0">
              <a:prstClr val="black">
                <a:alpha val="40000"/>
              </a:prstClr>
            </a:outerShdw>
          </a:effectLst>
        </p:spPr>
      </p:pic>
      <p:grpSp>
        <p:nvGrpSpPr>
          <p:cNvPr id="14" name="קבוצה 13">
            <a:extLst>
              <a:ext uri="{FF2B5EF4-FFF2-40B4-BE49-F238E27FC236}">
                <a16:creationId xmlns:a16="http://schemas.microsoft.com/office/drawing/2014/main" id="{59F4CB70-7E21-6080-F7D9-48ACF99932A8}"/>
              </a:ext>
            </a:extLst>
          </p:cNvPr>
          <p:cNvGrpSpPr/>
          <p:nvPr/>
        </p:nvGrpSpPr>
        <p:grpSpPr>
          <a:xfrm>
            <a:off x="6894108" y="4828838"/>
            <a:ext cx="3880023" cy="506828"/>
            <a:chOff x="7361468" y="5170105"/>
            <a:chExt cx="3880023" cy="506828"/>
          </a:xfrm>
        </p:grpSpPr>
        <p:sp>
          <p:nvSpPr>
            <p:cNvPr id="11" name="מלבן: פינות מעוגלות 10">
              <a:extLst>
                <a:ext uri="{FF2B5EF4-FFF2-40B4-BE49-F238E27FC236}">
                  <a16:creationId xmlns:a16="http://schemas.microsoft.com/office/drawing/2014/main" id="{DB6C3475-D7B5-D785-B25A-48D2E2BEC14B}"/>
                </a:ext>
              </a:extLst>
            </p:cNvPr>
            <p:cNvSpPr/>
            <p:nvPr/>
          </p:nvSpPr>
          <p:spPr>
            <a:xfrm>
              <a:off x="7361468" y="5170105"/>
              <a:ext cx="3880023" cy="468000"/>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תיבת טקסט 11">
              <a:extLst>
                <a:ext uri="{FF2B5EF4-FFF2-40B4-BE49-F238E27FC236}">
                  <a16:creationId xmlns:a16="http://schemas.microsoft.com/office/drawing/2014/main" id="{198C19D7-550B-1B55-4F5F-5259EE2932E9}"/>
                </a:ext>
              </a:extLst>
            </p:cNvPr>
            <p:cNvSpPr txBox="1"/>
            <p:nvPr/>
          </p:nvSpPr>
          <p:spPr>
            <a:xfrm>
              <a:off x="7465137" y="5199879"/>
              <a:ext cx="3672684" cy="477054"/>
            </a:xfrm>
            <a:prstGeom prst="rect">
              <a:avLst/>
            </a:prstGeom>
            <a:noFill/>
          </p:spPr>
          <p:txBody>
            <a:bodyPr wrap="square" rtlCol="1">
              <a:spAutoFit/>
            </a:bodyPr>
            <a:lstStyle/>
            <a:p>
              <a:pPr>
                <a:lnSpc>
                  <a:spcPts val="3000"/>
                </a:lnSpc>
              </a:pPr>
              <a:r>
                <a:rPr lang="he-IL" sz="2400" dirty="0">
                  <a:solidFill>
                    <a:srgbClr val="FAD3C8"/>
                  </a:solidFill>
                  <a:latin typeface="Fb Monopoly Heb" pitchFamily="50" charset="-79"/>
                  <a:cs typeface="Fb Monopoly Heb" pitchFamily="50" charset="-79"/>
                </a:rPr>
                <a:t>5 כרטיסי אתגר לצעירים</a:t>
              </a:r>
              <a:endParaRPr lang="he-IL" sz="2400" dirty="0">
                <a:solidFill>
                  <a:srgbClr val="FAD3C8"/>
                </a:solidFill>
                <a:latin typeface="Fb Monopoly Heb Bold" pitchFamily="50" charset="-79"/>
                <a:cs typeface="Fb Monopoly Heb Bold" pitchFamily="50" charset="-79"/>
              </a:endParaRPr>
            </a:p>
          </p:txBody>
        </p:sp>
      </p:grpSp>
      <p:grpSp>
        <p:nvGrpSpPr>
          <p:cNvPr id="15" name="קבוצה 14">
            <a:extLst>
              <a:ext uri="{FF2B5EF4-FFF2-40B4-BE49-F238E27FC236}">
                <a16:creationId xmlns:a16="http://schemas.microsoft.com/office/drawing/2014/main" id="{FAAF4921-359A-B916-9AF9-E3B5F247F43D}"/>
              </a:ext>
            </a:extLst>
          </p:cNvPr>
          <p:cNvGrpSpPr/>
          <p:nvPr/>
        </p:nvGrpSpPr>
        <p:grpSpPr>
          <a:xfrm>
            <a:off x="1177102" y="4828838"/>
            <a:ext cx="3880023" cy="506828"/>
            <a:chOff x="7361468" y="5170105"/>
            <a:chExt cx="3880023" cy="506828"/>
          </a:xfrm>
        </p:grpSpPr>
        <p:sp>
          <p:nvSpPr>
            <p:cNvPr id="16" name="מלבן: פינות מעוגלות 15">
              <a:extLst>
                <a:ext uri="{FF2B5EF4-FFF2-40B4-BE49-F238E27FC236}">
                  <a16:creationId xmlns:a16="http://schemas.microsoft.com/office/drawing/2014/main" id="{9DE91E1B-004A-B4F3-02F1-6363508F18B6}"/>
                </a:ext>
              </a:extLst>
            </p:cNvPr>
            <p:cNvSpPr/>
            <p:nvPr/>
          </p:nvSpPr>
          <p:spPr>
            <a:xfrm>
              <a:off x="7361468" y="5170105"/>
              <a:ext cx="3880023" cy="468000"/>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תיבת טקסט 16">
              <a:extLst>
                <a:ext uri="{FF2B5EF4-FFF2-40B4-BE49-F238E27FC236}">
                  <a16:creationId xmlns:a16="http://schemas.microsoft.com/office/drawing/2014/main" id="{B581D50E-E39D-552B-59D9-D78925D89E9D}"/>
                </a:ext>
              </a:extLst>
            </p:cNvPr>
            <p:cNvSpPr txBox="1"/>
            <p:nvPr/>
          </p:nvSpPr>
          <p:spPr>
            <a:xfrm>
              <a:off x="7465137" y="5199879"/>
              <a:ext cx="3672684" cy="477054"/>
            </a:xfrm>
            <a:prstGeom prst="rect">
              <a:avLst/>
            </a:prstGeom>
            <a:noFill/>
          </p:spPr>
          <p:txBody>
            <a:bodyPr wrap="square" rtlCol="1">
              <a:spAutoFit/>
            </a:bodyPr>
            <a:lstStyle/>
            <a:p>
              <a:pPr>
                <a:lnSpc>
                  <a:spcPts val="3000"/>
                </a:lnSpc>
              </a:pPr>
              <a:r>
                <a:rPr lang="he-IL" sz="2400" dirty="0">
                  <a:solidFill>
                    <a:srgbClr val="FAD3C8"/>
                  </a:solidFill>
                  <a:latin typeface="Fb Monopoly Heb" pitchFamily="50" charset="-79"/>
                  <a:cs typeface="Fb Monopoly Heb" pitchFamily="50" charset="-79"/>
                </a:rPr>
                <a:t>5 כרטיסי אתגר לבוגרים</a:t>
              </a:r>
              <a:endParaRPr lang="he-IL" sz="2400" dirty="0">
                <a:solidFill>
                  <a:srgbClr val="FAD3C8"/>
                </a:solidFill>
                <a:latin typeface="Fb Monopoly Heb Bold" pitchFamily="50" charset="-79"/>
                <a:cs typeface="Fb Monopoly Heb Bold" pitchFamily="50" charset="-79"/>
              </a:endParaRPr>
            </a:p>
          </p:txBody>
        </p:sp>
      </p:grpSp>
      <p:sp>
        <p:nvSpPr>
          <p:cNvPr id="18" name="מלבן 17">
            <a:extLst>
              <a:ext uri="{FF2B5EF4-FFF2-40B4-BE49-F238E27FC236}">
                <a16:creationId xmlns:a16="http://schemas.microsoft.com/office/drawing/2014/main" id="{35BCC872-70DB-DD7C-77F3-1C178D4C0A57}"/>
              </a:ext>
            </a:extLst>
          </p:cNvPr>
          <p:cNvSpPr/>
          <p:nvPr/>
        </p:nvSpPr>
        <p:spPr>
          <a:xfrm>
            <a:off x="1122716" y="5593793"/>
            <a:ext cx="9837719" cy="865622"/>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תיבת טקסט 18">
            <a:extLst>
              <a:ext uri="{FF2B5EF4-FFF2-40B4-BE49-F238E27FC236}">
                <a16:creationId xmlns:a16="http://schemas.microsoft.com/office/drawing/2014/main" id="{65EF11D0-C02F-4702-066B-489B70567FA8}"/>
              </a:ext>
            </a:extLst>
          </p:cNvPr>
          <p:cNvSpPr txBox="1"/>
          <p:nvPr/>
        </p:nvSpPr>
        <p:spPr>
          <a:xfrm>
            <a:off x="2987041" y="5705614"/>
            <a:ext cx="6217920" cy="733534"/>
          </a:xfrm>
          <a:prstGeom prst="rect">
            <a:avLst/>
          </a:prstGeom>
          <a:noFill/>
        </p:spPr>
        <p:txBody>
          <a:bodyPr wrap="square" rtlCol="1">
            <a:spAutoFit/>
          </a:bodyPr>
          <a:lstStyle/>
          <a:p>
            <a:pPr algn="ctr">
              <a:lnSpc>
                <a:spcPts val="2500"/>
              </a:lnSpc>
            </a:pPr>
            <a:r>
              <a:rPr lang="he-IL" sz="2000" dirty="0">
                <a:solidFill>
                  <a:srgbClr val="670F17"/>
                </a:solidFill>
                <a:latin typeface="Fb Monopoly Heb" pitchFamily="50" charset="-79"/>
                <a:cs typeface="Fb Monopoly Heb" pitchFamily="50" charset="-79"/>
              </a:rPr>
              <a:t>מומלץ להכין תיבה מרכזית להגרלה יומית</a:t>
            </a:r>
          </a:p>
          <a:p>
            <a:pPr algn="ctr">
              <a:lnSpc>
                <a:spcPts val="2500"/>
              </a:lnSpc>
            </a:pPr>
            <a:r>
              <a:rPr lang="he-IL" sz="2000" dirty="0">
                <a:solidFill>
                  <a:srgbClr val="670F17"/>
                </a:solidFill>
                <a:latin typeface="Fb Monopoly Heb" pitchFamily="50" charset="-79"/>
                <a:cs typeface="Fb Monopoly Heb" pitchFamily="50" charset="-79"/>
              </a:rPr>
              <a:t>בין כל התלמידים שמילאו את האתגר</a:t>
            </a:r>
          </a:p>
        </p:txBody>
      </p:sp>
      <p:pic>
        <p:nvPicPr>
          <p:cNvPr id="20" name="תמונה 19" descr="תמונה שמכילה טקסט, גופן, גרפיקה, כתב יד&#10;&#10;תוכן בינה מלאכותית גנרטיבית עשוי להיות שגוי.">
            <a:extLst>
              <a:ext uri="{FF2B5EF4-FFF2-40B4-BE49-F238E27FC236}">
                <a16:creationId xmlns:a16="http://schemas.microsoft.com/office/drawing/2014/main" id="{E7E734DE-B2D8-3492-C73A-E8137B06A3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5" y="0"/>
            <a:ext cx="1397710" cy="1016000"/>
          </a:xfrm>
          <a:prstGeom prst="rect">
            <a:avLst/>
          </a:prstGeom>
        </p:spPr>
      </p:pic>
      <p:pic>
        <p:nvPicPr>
          <p:cNvPr id="21" name="תמונה 20"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1D785AD1-9521-0161-147B-F734CBB504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1267" y="55427"/>
            <a:ext cx="1129900" cy="690377"/>
          </a:xfrm>
          <a:prstGeom prst="rect">
            <a:avLst/>
          </a:prstGeom>
        </p:spPr>
      </p:pic>
    </p:spTree>
    <p:extLst>
      <p:ext uri="{BB962C8B-B14F-4D97-AF65-F5344CB8AC3E}">
        <p14:creationId xmlns:p14="http://schemas.microsoft.com/office/powerpoint/2010/main" val="557883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516FA-18E3-0CCC-CC39-8CD2499F4907}"/>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4B72E99C-BE5C-4A5C-AF8F-29E081D7CE7C}"/>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30661" t="22521" r="2837" b="29140"/>
          <a:stretch>
            <a:fillRect/>
          </a:stretch>
        </p:blipFill>
        <p:spPr>
          <a:xfrm>
            <a:off x="-1" y="0"/>
            <a:ext cx="12192001" cy="6858000"/>
          </a:xfrm>
          <a:prstGeom prst="rect">
            <a:avLst/>
          </a:prstGeom>
        </p:spPr>
      </p:pic>
      <p:sp>
        <p:nvSpPr>
          <p:cNvPr id="4" name="מלבן 3">
            <a:extLst>
              <a:ext uri="{FF2B5EF4-FFF2-40B4-BE49-F238E27FC236}">
                <a16:creationId xmlns:a16="http://schemas.microsoft.com/office/drawing/2014/main" id="{67F069D0-7C70-D508-96DD-4EB3B3AC98EB}"/>
              </a:ext>
            </a:extLst>
          </p:cNvPr>
          <p:cNvSpPr/>
          <p:nvPr/>
        </p:nvSpPr>
        <p:spPr>
          <a:xfrm>
            <a:off x="2945995" y="2143759"/>
            <a:ext cx="6300011" cy="533391"/>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3" name="תמונה 12" descr="תמונה שמכילה טקסט, גופן, גרפיקה, כתב יד&#10;&#10;תוכן בינה מלאכותית גנרטיבית עשוי להיות שגוי.">
            <a:extLst>
              <a:ext uri="{FF2B5EF4-FFF2-40B4-BE49-F238E27FC236}">
                <a16:creationId xmlns:a16="http://schemas.microsoft.com/office/drawing/2014/main" id="{D803097B-900B-DFC1-6FE3-61BD26663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585" y="43912"/>
            <a:ext cx="1891901" cy="1375229"/>
          </a:xfrm>
          <a:prstGeom prst="rect">
            <a:avLst/>
          </a:prstGeom>
        </p:spPr>
      </p:pic>
      <p:pic>
        <p:nvPicPr>
          <p:cNvPr id="24" name="תמונה 23"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FFD7D286-E8C3-6AC7-3E2B-952E280B4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73" y="114100"/>
            <a:ext cx="1217196" cy="743716"/>
          </a:xfrm>
          <a:prstGeom prst="rect">
            <a:avLst/>
          </a:prstGeom>
        </p:spPr>
      </p:pic>
      <p:grpSp>
        <p:nvGrpSpPr>
          <p:cNvPr id="25" name="קבוצה 24">
            <a:extLst>
              <a:ext uri="{FF2B5EF4-FFF2-40B4-BE49-F238E27FC236}">
                <a16:creationId xmlns:a16="http://schemas.microsoft.com/office/drawing/2014/main" id="{A0837DEF-FB03-0AB3-9D02-4440035F55B5}"/>
              </a:ext>
            </a:extLst>
          </p:cNvPr>
          <p:cNvGrpSpPr/>
          <p:nvPr/>
        </p:nvGrpSpPr>
        <p:grpSpPr>
          <a:xfrm>
            <a:off x="3669812" y="336631"/>
            <a:ext cx="4852376" cy="967561"/>
            <a:chOff x="2946192" y="5022768"/>
            <a:chExt cx="6657139" cy="967561"/>
          </a:xfrm>
        </p:grpSpPr>
        <p:pic>
          <p:nvPicPr>
            <p:cNvPr id="26" name="תמונה 25" descr="תמונה שמכילה זהב, בז’, שיזוף, חום&#10;&#10;תוכן בינה מלאכותית גנרטיבית עשוי להיות שגוי.">
              <a:extLst>
                <a:ext uri="{FF2B5EF4-FFF2-40B4-BE49-F238E27FC236}">
                  <a16:creationId xmlns:a16="http://schemas.microsoft.com/office/drawing/2014/main" id="{FB462DA0-552E-EBE0-056E-D1AC6383CCC2}"/>
                </a:ext>
              </a:extLst>
            </p:cNvPr>
            <p:cNvPicPr>
              <a:picLocks noChangeAspect="1"/>
            </p:cNvPicPr>
            <p:nvPr/>
          </p:nvPicPr>
          <p:blipFill>
            <a:blip r:embed="rId5">
              <a:extLst>
                <a:ext uri="{28A0092B-C50C-407E-A947-70E740481C1C}">
                  <a14:useLocalDpi xmlns:a14="http://schemas.microsoft.com/office/drawing/2010/main" val="0"/>
                </a:ext>
              </a:extLst>
            </a:blip>
            <a:srcRect l="2361" t="13445" r="24837" b="73744"/>
            <a:stretch>
              <a:fillRect/>
            </a:stretch>
          </p:blipFill>
          <p:spPr>
            <a:xfrm>
              <a:off x="2946192" y="5022768"/>
              <a:ext cx="6657139" cy="878615"/>
            </a:xfrm>
            <a:prstGeom prst="plaque">
              <a:avLst>
                <a:gd name="adj" fmla="val 15000"/>
              </a:avLst>
            </a:prstGeom>
            <a:effectLst>
              <a:outerShdw blurRad="50800" dist="38100" dir="8100000" algn="tr" rotWithShape="0">
                <a:prstClr val="black">
                  <a:alpha val="40000"/>
                </a:prstClr>
              </a:outerShdw>
            </a:effectLst>
          </p:spPr>
        </p:pic>
        <p:sp>
          <p:nvSpPr>
            <p:cNvPr id="27" name="תיבת טקסט 26">
              <a:extLst>
                <a:ext uri="{FF2B5EF4-FFF2-40B4-BE49-F238E27FC236}">
                  <a16:creationId xmlns:a16="http://schemas.microsoft.com/office/drawing/2014/main" id="{32210BF5-A51F-584E-857B-6EFDEEA47720}"/>
                </a:ext>
              </a:extLst>
            </p:cNvPr>
            <p:cNvSpPr txBox="1"/>
            <p:nvPr/>
          </p:nvSpPr>
          <p:spPr>
            <a:xfrm>
              <a:off x="3376292" y="5157472"/>
              <a:ext cx="5796941" cy="832857"/>
            </a:xfrm>
            <a:prstGeom prst="rect">
              <a:avLst/>
            </a:prstGeom>
            <a:noFill/>
          </p:spPr>
          <p:txBody>
            <a:bodyPr wrap="square" rtlCol="1">
              <a:spAutoFit/>
            </a:bodyPr>
            <a:lstStyle/>
            <a:p>
              <a:pPr algn="ctr">
                <a:lnSpc>
                  <a:spcPts val="4900"/>
                </a:lnSpc>
              </a:pPr>
              <a:r>
                <a:rPr lang="he-IL" sz="6600" dirty="0">
                  <a:solidFill>
                    <a:srgbClr val="670F17"/>
                  </a:solidFill>
                  <a:latin typeface="SKF Ateret 3.0 Medium" pitchFamily="50" charset="-79"/>
                  <a:cs typeface="SKF Ateret 3.0 Medium" pitchFamily="50" charset="-79"/>
                </a:rPr>
                <a:t>משימות אתגר</a:t>
              </a:r>
            </a:p>
          </p:txBody>
        </p:sp>
      </p:grpSp>
      <p:sp>
        <p:nvSpPr>
          <p:cNvPr id="32" name="תיבת טקסט 31">
            <a:extLst>
              <a:ext uri="{FF2B5EF4-FFF2-40B4-BE49-F238E27FC236}">
                <a16:creationId xmlns:a16="http://schemas.microsoft.com/office/drawing/2014/main" id="{E68295CF-6471-7461-AAE8-27660DA2AA10}"/>
              </a:ext>
            </a:extLst>
          </p:cNvPr>
          <p:cNvSpPr txBox="1"/>
          <p:nvPr/>
        </p:nvSpPr>
        <p:spPr>
          <a:xfrm>
            <a:off x="2509115" y="1348412"/>
            <a:ext cx="7173771" cy="813043"/>
          </a:xfrm>
          <a:prstGeom prst="rect">
            <a:avLst/>
          </a:prstGeom>
          <a:noFill/>
        </p:spPr>
        <p:txBody>
          <a:bodyPr wrap="square" rtlCol="1">
            <a:spAutoFit/>
          </a:bodyPr>
          <a:lstStyle/>
          <a:p>
            <a:pPr algn="ctr">
              <a:lnSpc>
                <a:spcPts val="2800"/>
              </a:lnSpc>
              <a:spcAft>
                <a:spcPts val="1200"/>
              </a:spcAft>
            </a:pPr>
            <a:r>
              <a:rPr lang="he-IL" sz="2400" dirty="0">
                <a:solidFill>
                  <a:srgbClr val="670F17"/>
                </a:solidFill>
                <a:latin typeface="Fb Monopoly Heb" pitchFamily="50" charset="-79"/>
                <a:cs typeface="Fb Monopoly Heb" pitchFamily="50" charset="-79"/>
              </a:rPr>
              <a:t>משימת אתגר נוספת, תינתן בפתיחת שבוע החסידות, לביצוע בבית במהלך השבוע:</a:t>
            </a:r>
            <a:endParaRPr lang="he-IL" sz="2000" dirty="0">
              <a:solidFill>
                <a:srgbClr val="670F17"/>
              </a:solidFill>
              <a:latin typeface="Fb Monopoly Heb" pitchFamily="50" charset="-79"/>
              <a:cs typeface="Fb Monopoly Heb" pitchFamily="50" charset="-79"/>
            </a:endParaRPr>
          </a:p>
        </p:txBody>
      </p:sp>
      <p:sp>
        <p:nvSpPr>
          <p:cNvPr id="2" name="תיבת טקסט 1">
            <a:extLst>
              <a:ext uri="{FF2B5EF4-FFF2-40B4-BE49-F238E27FC236}">
                <a16:creationId xmlns:a16="http://schemas.microsoft.com/office/drawing/2014/main" id="{84B12684-D9A3-A811-F643-E728078CBA7A}"/>
              </a:ext>
            </a:extLst>
          </p:cNvPr>
          <p:cNvSpPr txBox="1"/>
          <p:nvPr/>
        </p:nvSpPr>
        <p:spPr>
          <a:xfrm>
            <a:off x="3215235" y="2223181"/>
            <a:ext cx="5761531" cy="453970"/>
          </a:xfrm>
          <a:prstGeom prst="rect">
            <a:avLst/>
          </a:prstGeom>
          <a:noFill/>
        </p:spPr>
        <p:txBody>
          <a:bodyPr wrap="square" rtlCol="1">
            <a:spAutoFit/>
          </a:bodyPr>
          <a:lstStyle/>
          <a:p>
            <a:pPr algn="ctr">
              <a:lnSpc>
                <a:spcPts val="2800"/>
              </a:lnSpc>
              <a:spcAft>
                <a:spcPts val="1200"/>
              </a:spcAft>
            </a:pPr>
            <a:r>
              <a:rPr lang="he-IL" sz="2400" dirty="0">
                <a:solidFill>
                  <a:srgbClr val="670F17"/>
                </a:solidFill>
                <a:latin typeface="Fb Monopoly Heb Bold" pitchFamily="50" charset="-79"/>
                <a:cs typeface="Fb Monopoly Heb Bold" pitchFamily="50" charset="-79"/>
              </a:rPr>
              <a:t>תפילה מדור לדור – ראיון משפחתי.</a:t>
            </a:r>
            <a:endParaRPr lang="he-IL" sz="2000" dirty="0">
              <a:solidFill>
                <a:srgbClr val="670F17"/>
              </a:solidFill>
              <a:latin typeface="Fb Monopoly Heb" pitchFamily="50" charset="-79"/>
              <a:cs typeface="Fb Monopoly Heb" pitchFamily="50" charset="-79"/>
            </a:endParaRPr>
          </a:p>
        </p:txBody>
      </p:sp>
      <p:sp>
        <p:nvSpPr>
          <p:cNvPr id="5" name="תיבת טקסט 4">
            <a:extLst>
              <a:ext uri="{FF2B5EF4-FFF2-40B4-BE49-F238E27FC236}">
                <a16:creationId xmlns:a16="http://schemas.microsoft.com/office/drawing/2014/main" id="{1D3ADB15-37B9-D1D8-9E69-4DE7991F43BD}"/>
              </a:ext>
            </a:extLst>
          </p:cNvPr>
          <p:cNvSpPr txBox="1"/>
          <p:nvPr/>
        </p:nvSpPr>
        <p:spPr>
          <a:xfrm>
            <a:off x="495300" y="2898487"/>
            <a:ext cx="11128551" cy="2480166"/>
          </a:xfrm>
          <a:prstGeom prst="rect">
            <a:avLst/>
          </a:prstGeom>
          <a:noFill/>
        </p:spPr>
        <p:txBody>
          <a:bodyPr wrap="square" rtlCol="1">
            <a:spAutoFit/>
          </a:bodyPr>
          <a:lstStyle/>
          <a:p>
            <a:pPr>
              <a:lnSpc>
                <a:spcPts val="2800"/>
              </a:lnSpc>
              <a:spcAft>
                <a:spcPts val="600"/>
              </a:spcAft>
            </a:pPr>
            <a:r>
              <a:rPr lang="he-IL" sz="2400" dirty="0">
                <a:solidFill>
                  <a:srgbClr val="670F17"/>
                </a:solidFill>
                <a:latin typeface="Fb Monopoly Heb" pitchFamily="50" charset="-79"/>
                <a:cs typeface="Fb Monopoly Heb" pitchFamily="50" charset="-79"/>
              </a:rPr>
              <a:t>התלמידים יתבקשו לערוך ראיון עם אבא או אמא, סבא או סבתא, ולשאול אותם שאלות על התפילה שלהם. לדוגמא:</a:t>
            </a:r>
          </a:p>
          <a:p>
            <a:pPr marL="342900" indent="-342900">
              <a:lnSpc>
                <a:spcPts val="2800"/>
              </a:lnSpc>
              <a:spcAft>
                <a:spcPts val="600"/>
              </a:spcAft>
              <a:buFont typeface="Arial" panose="020B0604020202020204" pitchFamily="34" charset="0"/>
              <a:buChar char="•"/>
            </a:pPr>
            <a:r>
              <a:rPr lang="he-IL" sz="2400" dirty="0">
                <a:solidFill>
                  <a:srgbClr val="670F17"/>
                </a:solidFill>
                <a:latin typeface="Fb Monopoly Heb" pitchFamily="50" charset="-79"/>
                <a:cs typeface="Fb Monopoly Heb" pitchFamily="50" charset="-79"/>
              </a:rPr>
              <a:t>האם את/ה זוכר/ת תפילה מיוחדת שהתפללת פעם והתרגשת בה במיוחד? מתי זה קרה? מה הייתה הסיבה להתרגשות?</a:t>
            </a:r>
          </a:p>
          <a:p>
            <a:pPr marL="342900" indent="-342900">
              <a:lnSpc>
                <a:spcPts val="2800"/>
              </a:lnSpc>
              <a:spcAft>
                <a:spcPts val="600"/>
              </a:spcAft>
              <a:buFont typeface="Arial" panose="020B0604020202020204" pitchFamily="34" charset="0"/>
              <a:buChar char="•"/>
            </a:pPr>
            <a:r>
              <a:rPr lang="he-IL" sz="2400" dirty="0">
                <a:solidFill>
                  <a:srgbClr val="670F17"/>
                </a:solidFill>
                <a:latin typeface="Fb Monopoly Heb" pitchFamily="50" charset="-79"/>
                <a:cs typeface="Fb Monopoly Heb" pitchFamily="50" charset="-79"/>
              </a:rPr>
              <a:t>לאיזו תפילה בשנה את/ה מחובר/ת במיוחד? מדוע?</a:t>
            </a:r>
          </a:p>
          <a:p>
            <a:pPr marL="342900" indent="-342900">
              <a:lnSpc>
                <a:spcPts val="2800"/>
              </a:lnSpc>
              <a:spcAft>
                <a:spcPts val="600"/>
              </a:spcAft>
              <a:buFont typeface="Arial" panose="020B0604020202020204" pitchFamily="34" charset="0"/>
              <a:buChar char="•"/>
            </a:pPr>
            <a:r>
              <a:rPr lang="he-IL" sz="2400" dirty="0">
                <a:solidFill>
                  <a:srgbClr val="670F17"/>
                </a:solidFill>
                <a:latin typeface="Fb Monopoly Heb" pitchFamily="50" charset="-79"/>
                <a:cs typeface="Fb Monopoly Heb" pitchFamily="50" charset="-79"/>
              </a:rPr>
              <a:t>האם יש קטע בתפילה שבו אתה מתכוון במיוחד? מהו הקטע? מדוע?</a:t>
            </a:r>
          </a:p>
        </p:txBody>
      </p:sp>
      <p:sp>
        <p:nvSpPr>
          <p:cNvPr id="6" name="מלבן 5">
            <a:extLst>
              <a:ext uri="{FF2B5EF4-FFF2-40B4-BE49-F238E27FC236}">
                <a16:creationId xmlns:a16="http://schemas.microsoft.com/office/drawing/2014/main" id="{C809CB7F-10C2-8D1E-7FCC-7132964193D6}"/>
              </a:ext>
            </a:extLst>
          </p:cNvPr>
          <p:cNvSpPr/>
          <p:nvPr/>
        </p:nvSpPr>
        <p:spPr>
          <a:xfrm>
            <a:off x="677775" y="5593793"/>
            <a:ext cx="10836451" cy="865622"/>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תיבת טקסט 6">
            <a:extLst>
              <a:ext uri="{FF2B5EF4-FFF2-40B4-BE49-F238E27FC236}">
                <a16:creationId xmlns:a16="http://schemas.microsoft.com/office/drawing/2014/main" id="{95FF9CDB-F2EB-FC3D-27DC-22A320F1E30C}"/>
              </a:ext>
            </a:extLst>
          </p:cNvPr>
          <p:cNvSpPr txBox="1"/>
          <p:nvPr/>
        </p:nvSpPr>
        <p:spPr>
          <a:xfrm>
            <a:off x="1092202" y="5692914"/>
            <a:ext cx="10007598" cy="733534"/>
          </a:xfrm>
          <a:prstGeom prst="rect">
            <a:avLst/>
          </a:prstGeom>
          <a:noFill/>
        </p:spPr>
        <p:txBody>
          <a:bodyPr wrap="square" rtlCol="1">
            <a:spAutoFit/>
          </a:bodyPr>
          <a:lstStyle/>
          <a:p>
            <a:pPr algn="ctr">
              <a:lnSpc>
                <a:spcPts val="2500"/>
              </a:lnSpc>
            </a:pPr>
            <a:r>
              <a:rPr lang="he-IL" sz="2000" dirty="0">
                <a:solidFill>
                  <a:srgbClr val="670F17"/>
                </a:solidFill>
                <a:latin typeface="Fb Monopoly Heb Medium" pitchFamily="50" charset="-79"/>
                <a:cs typeface="Fb Monopoly Heb Medium" pitchFamily="50" charset="-79"/>
              </a:rPr>
              <a:t>התלמידים יכתבו את </a:t>
            </a:r>
            <a:r>
              <a:rPr lang="he-IL" sz="2000" dirty="0" err="1">
                <a:solidFill>
                  <a:srgbClr val="670F17"/>
                </a:solidFill>
                <a:latin typeface="Fb Monopoly Heb Medium" pitchFamily="50" charset="-79"/>
                <a:cs typeface="Fb Monopoly Heb Medium" pitchFamily="50" charset="-79"/>
              </a:rPr>
              <a:t>הראיון</a:t>
            </a:r>
            <a:r>
              <a:rPr lang="he-IL" sz="2000" dirty="0">
                <a:solidFill>
                  <a:srgbClr val="670F17"/>
                </a:solidFill>
                <a:latin typeface="Fb Monopoly Heb Medium" pitchFamily="50" charset="-79"/>
                <a:cs typeface="Fb Monopoly Heb Medium" pitchFamily="50" charset="-79"/>
              </a:rPr>
              <a:t> ויגישו אותו בתאריך שתקבעו.</a:t>
            </a:r>
          </a:p>
          <a:p>
            <a:pPr algn="ctr">
              <a:lnSpc>
                <a:spcPts val="2500"/>
              </a:lnSpc>
            </a:pPr>
            <a:r>
              <a:rPr lang="he-IL" sz="2000" dirty="0">
                <a:solidFill>
                  <a:srgbClr val="670F17"/>
                </a:solidFill>
                <a:latin typeface="Fb Monopoly Heb Medium" pitchFamily="50" charset="-79"/>
                <a:cs typeface="Fb Monopoly Heb Medium" pitchFamily="50" charset="-79"/>
              </a:rPr>
              <a:t>תוכלו לנקד גם על התוכן וגם על צורת הגשה מושקעת ויצירתית.</a:t>
            </a:r>
          </a:p>
        </p:txBody>
      </p:sp>
    </p:spTree>
    <p:extLst>
      <p:ext uri="{BB962C8B-B14F-4D97-AF65-F5344CB8AC3E}">
        <p14:creationId xmlns:p14="http://schemas.microsoft.com/office/powerpoint/2010/main" val="3265338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7C95E-FB17-2251-BA92-4F0BB3D36832}"/>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9FD6F3D6-5F63-E811-593C-496DB96D9E35}"/>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30661" t="22521" r="2837" b="29140"/>
          <a:stretch>
            <a:fillRect/>
          </a:stretch>
        </p:blipFill>
        <p:spPr>
          <a:xfrm>
            <a:off x="-1" y="0"/>
            <a:ext cx="12192001" cy="6858000"/>
          </a:xfrm>
          <a:prstGeom prst="rect">
            <a:avLst/>
          </a:prstGeom>
        </p:spPr>
      </p:pic>
      <p:pic>
        <p:nvPicPr>
          <p:cNvPr id="13" name="תמונה 12" descr="תמונה שמכילה טקסט, גופן, גרפיקה, כתב יד&#10;&#10;תוכן בינה מלאכותית גנרטיבית עשוי להיות שגוי.">
            <a:extLst>
              <a:ext uri="{FF2B5EF4-FFF2-40B4-BE49-F238E27FC236}">
                <a16:creationId xmlns:a16="http://schemas.microsoft.com/office/drawing/2014/main" id="{9310C8DB-A56C-B105-57D1-BD7663489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585" y="43912"/>
            <a:ext cx="1891901" cy="1375229"/>
          </a:xfrm>
          <a:prstGeom prst="rect">
            <a:avLst/>
          </a:prstGeom>
        </p:spPr>
      </p:pic>
      <p:pic>
        <p:nvPicPr>
          <p:cNvPr id="24" name="תמונה 23"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195A4217-208E-E7F7-E9E9-DC0A9A306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73" y="114100"/>
            <a:ext cx="1217196" cy="743716"/>
          </a:xfrm>
          <a:prstGeom prst="rect">
            <a:avLst/>
          </a:prstGeom>
        </p:spPr>
      </p:pic>
      <p:grpSp>
        <p:nvGrpSpPr>
          <p:cNvPr id="25" name="קבוצה 24">
            <a:extLst>
              <a:ext uri="{FF2B5EF4-FFF2-40B4-BE49-F238E27FC236}">
                <a16:creationId xmlns:a16="http://schemas.microsoft.com/office/drawing/2014/main" id="{DDE18DDD-E947-996B-348B-397263B1EADB}"/>
              </a:ext>
            </a:extLst>
          </p:cNvPr>
          <p:cNvGrpSpPr/>
          <p:nvPr/>
        </p:nvGrpSpPr>
        <p:grpSpPr>
          <a:xfrm>
            <a:off x="3669812" y="947713"/>
            <a:ext cx="4852376" cy="1093567"/>
            <a:chOff x="2946192" y="4820562"/>
            <a:chExt cx="6657139" cy="1093567"/>
          </a:xfrm>
        </p:grpSpPr>
        <p:pic>
          <p:nvPicPr>
            <p:cNvPr id="26" name="תמונה 25" descr="תמונה שמכילה זהב, בז’, שיזוף, חום&#10;&#10;תוכן בינה מלאכותית גנרטיבית עשוי להיות שגוי.">
              <a:extLst>
                <a:ext uri="{FF2B5EF4-FFF2-40B4-BE49-F238E27FC236}">
                  <a16:creationId xmlns:a16="http://schemas.microsoft.com/office/drawing/2014/main" id="{1640A76D-115F-D776-294B-3EA239EBDC28}"/>
                </a:ext>
              </a:extLst>
            </p:cNvPr>
            <p:cNvPicPr>
              <a:picLocks noChangeAspect="1"/>
            </p:cNvPicPr>
            <p:nvPr/>
          </p:nvPicPr>
          <p:blipFill>
            <a:blip r:embed="rId5">
              <a:extLst>
                <a:ext uri="{28A0092B-C50C-407E-A947-70E740481C1C}">
                  <a14:useLocalDpi xmlns:a14="http://schemas.microsoft.com/office/drawing/2010/main" val="0"/>
                </a:ext>
              </a:extLst>
            </a:blip>
            <a:srcRect l="2361" t="10496" r="24837" b="73744"/>
            <a:stretch>
              <a:fillRect/>
            </a:stretch>
          </p:blipFill>
          <p:spPr>
            <a:xfrm>
              <a:off x="2946192" y="4820562"/>
              <a:ext cx="6657139" cy="1080821"/>
            </a:xfrm>
            <a:prstGeom prst="plaque">
              <a:avLst>
                <a:gd name="adj" fmla="val 15000"/>
              </a:avLst>
            </a:prstGeom>
            <a:effectLst>
              <a:outerShdw blurRad="50800" dist="38100" dir="8100000" algn="tr" rotWithShape="0">
                <a:prstClr val="black">
                  <a:alpha val="40000"/>
                </a:prstClr>
              </a:outerShdw>
            </a:effectLst>
          </p:spPr>
        </p:pic>
        <p:sp>
          <p:nvSpPr>
            <p:cNvPr id="27" name="תיבת טקסט 26">
              <a:extLst>
                <a:ext uri="{FF2B5EF4-FFF2-40B4-BE49-F238E27FC236}">
                  <a16:creationId xmlns:a16="http://schemas.microsoft.com/office/drawing/2014/main" id="{A8C91B6A-D712-EE89-5ED4-6EB973C40EE5}"/>
                </a:ext>
              </a:extLst>
            </p:cNvPr>
            <p:cNvSpPr txBox="1"/>
            <p:nvPr/>
          </p:nvSpPr>
          <p:spPr>
            <a:xfrm>
              <a:off x="3376292" y="5081272"/>
              <a:ext cx="5796941" cy="832857"/>
            </a:xfrm>
            <a:prstGeom prst="rect">
              <a:avLst/>
            </a:prstGeom>
            <a:noFill/>
          </p:spPr>
          <p:txBody>
            <a:bodyPr wrap="square" rtlCol="1">
              <a:spAutoFit/>
            </a:bodyPr>
            <a:lstStyle/>
            <a:p>
              <a:pPr algn="ctr">
                <a:lnSpc>
                  <a:spcPts val="4900"/>
                </a:lnSpc>
              </a:pPr>
              <a:r>
                <a:rPr lang="he-IL" sz="6600" dirty="0">
                  <a:solidFill>
                    <a:srgbClr val="670F17"/>
                  </a:solidFill>
                  <a:latin typeface="SKF Ateret 3.0 Medium" pitchFamily="50" charset="-79"/>
                  <a:cs typeface="SKF Ateret 3.0 Medium" pitchFamily="50" charset="-79"/>
                </a:rPr>
                <a:t>ניקוד נוסף</a:t>
              </a:r>
            </a:p>
          </p:txBody>
        </p:sp>
      </p:grpSp>
      <p:sp>
        <p:nvSpPr>
          <p:cNvPr id="32" name="תיבת טקסט 31">
            <a:extLst>
              <a:ext uri="{FF2B5EF4-FFF2-40B4-BE49-F238E27FC236}">
                <a16:creationId xmlns:a16="http://schemas.microsoft.com/office/drawing/2014/main" id="{586B0A4B-85BE-7FBC-D164-67514CCBFEEC}"/>
              </a:ext>
            </a:extLst>
          </p:cNvPr>
          <p:cNvSpPr txBox="1"/>
          <p:nvPr/>
        </p:nvSpPr>
        <p:spPr>
          <a:xfrm>
            <a:off x="2692398" y="2325519"/>
            <a:ext cx="6807202" cy="1635063"/>
          </a:xfrm>
          <a:prstGeom prst="rect">
            <a:avLst/>
          </a:prstGeom>
          <a:noFill/>
        </p:spPr>
        <p:txBody>
          <a:bodyPr wrap="square" rtlCol="1">
            <a:spAutoFit/>
          </a:bodyPr>
          <a:lstStyle/>
          <a:p>
            <a:pPr algn="ctr">
              <a:lnSpc>
                <a:spcPts val="3000"/>
              </a:lnSpc>
            </a:pPr>
            <a:r>
              <a:rPr lang="he-IL" sz="2600" dirty="0">
                <a:solidFill>
                  <a:srgbClr val="670F17"/>
                </a:solidFill>
                <a:latin typeface="Fb Monopoly Heb" pitchFamily="50" charset="-79"/>
                <a:cs typeface="Fb Monopoly Heb" pitchFamily="50" charset="-79"/>
              </a:rPr>
              <a:t>מעבר לכל הקריטריונים הנ"ל,</a:t>
            </a:r>
          </a:p>
          <a:p>
            <a:pPr algn="ctr">
              <a:lnSpc>
                <a:spcPts val="3000"/>
              </a:lnSpc>
            </a:pPr>
            <a:r>
              <a:rPr lang="he-IL" sz="2600" dirty="0">
                <a:solidFill>
                  <a:srgbClr val="670F17"/>
                </a:solidFill>
                <a:latin typeface="Fb Monopoly Heb" pitchFamily="50" charset="-79"/>
                <a:cs typeface="Fb Monopoly Heb" pitchFamily="50" charset="-79"/>
              </a:rPr>
              <a:t>תוכלו להשתמש בכרטיסי הכתרים כניקוד על השתתפות בלימוד היומי,</a:t>
            </a:r>
          </a:p>
          <a:p>
            <a:pPr algn="ctr">
              <a:lnSpc>
                <a:spcPts val="3000"/>
              </a:lnSpc>
            </a:pPr>
            <a:r>
              <a:rPr lang="he-IL" sz="2600" dirty="0">
                <a:solidFill>
                  <a:srgbClr val="670F17"/>
                </a:solidFill>
                <a:latin typeface="Fb Monopoly Heb" pitchFamily="50" charset="-79"/>
                <a:cs typeface="Fb Monopoly Heb" pitchFamily="50" charset="-79"/>
              </a:rPr>
              <a:t>ועל משימות נוספות לשיקול דעתכם.</a:t>
            </a:r>
          </a:p>
        </p:txBody>
      </p:sp>
      <p:grpSp>
        <p:nvGrpSpPr>
          <p:cNvPr id="6" name="קבוצה 5">
            <a:extLst>
              <a:ext uri="{FF2B5EF4-FFF2-40B4-BE49-F238E27FC236}">
                <a16:creationId xmlns:a16="http://schemas.microsoft.com/office/drawing/2014/main" id="{FECC4C86-42D4-3773-DEF1-DBAD3B3DC9DA}"/>
              </a:ext>
            </a:extLst>
          </p:cNvPr>
          <p:cNvGrpSpPr/>
          <p:nvPr/>
        </p:nvGrpSpPr>
        <p:grpSpPr>
          <a:xfrm>
            <a:off x="3174815" y="4325854"/>
            <a:ext cx="6058542" cy="1949822"/>
            <a:chOff x="4124189" y="2375890"/>
            <a:chExt cx="7156081" cy="2303045"/>
          </a:xfrm>
        </p:grpSpPr>
        <p:pic>
          <p:nvPicPr>
            <p:cNvPr id="2" name="תמונה 1">
              <a:extLst>
                <a:ext uri="{FF2B5EF4-FFF2-40B4-BE49-F238E27FC236}">
                  <a16:creationId xmlns:a16="http://schemas.microsoft.com/office/drawing/2014/main" id="{BBB4CB4C-1A2B-6D12-5DF4-FC9ED40FCE8A}"/>
                </a:ext>
              </a:extLst>
            </p:cNvPr>
            <p:cNvPicPr>
              <a:picLocks noChangeAspect="1"/>
            </p:cNvPicPr>
            <p:nvPr/>
          </p:nvPicPr>
          <p:blipFill>
            <a:blip r:embed="rId6"/>
            <a:stretch>
              <a:fillRect/>
            </a:stretch>
          </p:blipFill>
          <p:spPr>
            <a:xfrm rot="313478">
              <a:off x="5905080" y="2375890"/>
              <a:ext cx="1779939" cy="1779939"/>
            </a:xfrm>
            <a:prstGeom prst="rect">
              <a:avLst/>
            </a:prstGeom>
            <a:effectLst>
              <a:outerShdw blurRad="50800" dist="38100" dir="2700000" algn="tl" rotWithShape="0">
                <a:prstClr val="black">
                  <a:alpha val="40000"/>
                </a:prstClr>
              </a:outerShdw>
            </a:effectLst>
          </p:spPr>
        </p:pic>
        <p:pic>
          <p:nvPicPr>
            <p:cNvPr id="3" name="תמונה 2">
              <a:extLst>
                <a:ext uri="{FF2B5EF4-FFF2-40B4-BE49-F238E27FC236}">
                  <a16:creationId xmlns:a16="http://schemas.microsoft.com/office/drawing/2014/main" id="{C3D00C1C-4DFE-D34C-6A8A-D17543392C86}"/>
                </a:ext>
              </a:extLst>
            </p:cNvPr>
            <p:cNvPicPr>
              <a:picLocks noChangeAspect="1"/>
            </p:cNvPicPr>
            <p:nvPr/>
          </p:nvPicPr>
          <p:blipFill>
            <a:blip r:embed="rId7"/>
            <a:stretch>
              <a:fillRect/>
            </a:stretch>
          </p:blipFill>
          <p:spPr>
            <a:xfrm rot="21220811">
              <a:off x="7692093" y="2898996"/>
              <a:ext cx="1779939" cy="1779939"/>
            </a:xfrm>
            <a:prstGeom prst="rect">
              <a:avLst/>
            </a:prstGeom>
            <a:effectLst>
              <a:outerShdw blurRad="50800" dist="38100" dir="2700000" algn="tl" rotWithShape="0">
                <a:prstClr val="black">
                  <a:alpha val="40000"/>
                </a:prstClr>
              </a:outerShdw>
            </a:effectLst>
          </p:spPr>
        </p:pic>
        <p:pic>
          <p:nvPicPr>
            <p:cNvPr id="4" name="תמונה 3">
              <a:extLst>
                <a:ext uri="{FF2B5EF4-FFF2-40B4-BE49-F238E27FC236}">
                  <a16:creationId xmlns:a16="http://schemas.microsoft.com/office/drawing/2014/main" id="{CF453FB4-CEF3-45ED-F1AD-6CE66463A147}"/>
                </a:ext>
              </a:extLst>
            </p:cNvPr>
            <p:cNvPicPr>
              <a:picLocks noChangeAspect="1"/>
            </p:cNvPicPr>
            <p:nvPr/>
          </p:nvPicPr>
          <p:blipFill>
            <a:blip r:embed="rId8"/>
            <a:stretch>
              <a:fillRect/>
            </a:stretch>
          </p:blipFill>
          <p:spPr>
            <a:xfrm rot="477191">
              <a:off x="9480407" y="2390906"/>
              <a:ext cx="1799863" cy="1779939"/>
            </a:xfrm>
            <a:prstGeom prst="rect">
              <a:avLst/>
            </a:prstGeom>
            <a:effectLst>
              <a:outerShdw blurRad="50800" dist="38100" dir="2700000" algn="tl" rotWithShape="0">
                <a:prstClr val="black">
                  <a:alpha val="40000"/>
                </a:prstClr>
              </a:outerShdw>
            </a:effectLst>
          </p:spPr>
        </p:pic>
        <p:pic>
          <p:nvPicPr>
            <p:cNvPr id="5" name="תמונה 4">
              <a:extLst>
                <a:ext uri="{FF2B5EF4-FFF2-40B4-BE49-F238E27FC236}">
                  <a16:creationId xmlns:a16="http://schemas.microsoft.com/office/drawing/2014/main" id="{E7F2CE4E-8FA7-61EB-F8B9-265370597363}"/>
                </a:ext>
              </a:extLst>
            </p:cNvPr>
            <p:cNvPicPr>
              <a:picLocks noChangeAspect="1"/>
            </p:cNvPicPr>
            <p:nvPr/>
          </p:nvPicPr>
          <p:blipFill>
            <a:blip r:embed="rId9"/>
            <a:stretch>
              <a:fillRect/>
            </a:stretch>
          </p:blipFill>
          <p:spPr>
            <a:xfrm rot="21337978">
              <a:off x="4124189" y="2765629"/>
              <a:ext cx="1753666" cy="1779939"/>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970803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C2C9B-AAF4-DEC8-0815-CA950D2B83E8}"/>
            </a:ext>
          </a:extLst>
        </p:cNvPr>
        <p:cNvGrpSpPr/>
        <p:nvPr/>
      </p:nvGrpSpPr>
      <p:grpSpPr>
        <a:xfrm>
          <a:off x="0" y="0"/>
          <a:ext cx="0" cy="0"/>
          <a:chOff x="0" y="0"/>
          <a:chExt cx="0" cy="0"/>
        </a:xfrm>
      </p:grpSpPr>
      <p:pic>
        <p:nvPicPr>
          <p:cNvPr id="5" name="תמונה 4" descr="תמונה שמכילה רהיטים, וילון, בתוך מבנה, קיר&#10;&#10;תוכן בינה מלאכותית גנרטיבית עשוי להיות שגוי.">
            <a:extLst>
              <a:ext uri="{FF2B5EF4-FFF2-40B4-BE49-F238E27FC236}">
                <a16:creationId xmlns:a16="http://schemas.microsoft.com/office/drawing/2014/main" id="{70CBAA3A-79B7-AFB2-CA5B-26474074FE8E}"/>
              </a:ext>
            </a:extLst>
          </p:cNvPr>
          <p:cNvPicPr>
            <a:picLocks noChangeAspect="1"/>
          </p:cNvPicPr>
          <p:nvPr/>
        </p:nvPicPr>
        <p:blipFill>
          <a:blip r:embed="rId2">
            <a:extLst>
              <a:ext uri="{28A0092B-C50C-407E-A947-70E740481C1C}">
                <a14:useLocalDpi xmlns:a14="http://schemas.microsoft.com/office/drawing/2010/main" val="0"/>
              </a:ext>
            </a:extLst>
          </a:blip>
          <a:srcRect l="4865" t="11053" r="13188" b="29382"/>
          <a:stretch>
            <a:fillRect/>
          </a:stretch>
        </p:blipFill>
        <p:spPr>
          <a:xfrm>
            <a:off x="0" y="0"/>
            <a:ext cx="12192000" cy="6858000"/>
          </a:xfrm>
          <a:prstGeom prst="rect">
            <a:avLst/>
          </a:prstGeom>
        </p:spPr>
      </p:pic>
      <p:pic>
        <p:nvPicPr>
          <p:cNvPr id="7" name="תמונה 6" descr="תמונה שמכילה טקסט, גופן, גרפיקה, כתב יד&#10;&#10;תוכן בינה מלאכותית גנרטיבית עשוי להיות שגוי.">
            <a:extLst>
              <a:ext uri="{FF2B5EF4-FFF2-40B4-BE49-F238E27FC236}">
                <a16:creationId xmlns:a16="http://schemas.microsoft.com/office/drawing/2014/main" id="{5F47E5C5-3E16-7DC8-E79C-D221CF938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815604"/>
            <a:ext cx="5588000" cy="4061934"/>
          </a:xfrm>
          <a:prstGeom prst="rect">
            <a:avLst/>
          </a:prstGeom>
        </p:spPr>
      </p:pic>
      <p:pic>
        <p:nvPicPr>
          <p:cNvPr id="9" name="תמונה 8"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0591EEA6-438E-9366-C87A-65B1FDEC8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500" y="181337"/>
            <a:ext cx="1397000" cy="853578"/>
          </a:xfrm>
          <a:prstGeom prst="rect">
            <a:avLst/>
          </a:prstGeom>
        </p:spPr>
      </p:pic>
      <p:grpSp>
        <p:nvGrpSpPr>
          <p:cNvPr id="2" name="קבוצה 1">
            <a:extLst>
              <a:ext uri="{FF2B5EF4-FFF2-40B4-BE49-F238E27FC236}">
                <a16:creationId xmlns:a16="http://schemas.microsoft.com/office/drawing/2014/main" id="{38803BB0-302C-8B54-A344-5512C5DCDB39}"/>
              </a:ext>
            </a:extLst>
          </p:cNvPr>
          <p:cNvGrpSpPr/>
          <p:nvPr/>
        </p:nvGrpSpPr>
        <p:grpSpPr>
          <a:xfrm>
            <a:off x="2559018" y="4863230"/>
            <a:ext cx="7073965" cy="1364022"/>
            <a:chOff x="2865775" y="4736654"/>
            <a:chExt cx="7073965" cy="1364022"/>
          </a:xfrm>
        </p:grpSpPr>
        <p:pic>
          <p:nvPicPr>
            <p:cNvPr id="3" name="תמונה 2" descr="תמונה שמכילה זהב, בז’, שיזוף, חום&#10;&#10;תוכן בינה מלאכותית גנרטיבית עשוי להיות שגוי.">
              <a:extLst>
                <a:ext uri="{FF2B5EF4-FFF2-40B4-BE49-F238E27FC236}">
                  <a16:creationId xmlns:a16="http://schemas.microsoft.com/office/drawing/2014/main" id="{7D1DD9B1-7781-D480-B092-59D8D14DF5AC}"/>
                </a:ext>
              </a:extLst>
            </p:cNvPr>
            <p:cNvPicPr>
              <a:picLocks noChangeAspect="1"/>
            </p:cNvPicPr>
            <p:nvPr/>
          </p:nvPicPr>
          <p:blipFill>
            <a:blip r:embed="rId5">
              <a:extLst>
                <a:ext uri="{28A0092B-C50C-407E-A947-70E740481C1C}">
                  <a14:useLocalDpi xmlns:a14="http://schemas.microsoft.com/office/drawing/2010/main" val="0"/>
                </a:ext>
              </a:extLst>
            </a:blip>
            <a:srcRect l="2361" t="6367" r="20278" b="73744"/>
            <a:stretch>
              <a:fillRect/>
            </a:stretch>
          </p:blipFill>
          <p:spPr>
            <a:xfrm>
              <a:off x="2865775" y="4736654"/>
              <a:ext cx="7073965" cy="1364022"/>
            </a:xfrm>
            <a:prstGeom prst="plaque">
              <a:avLst>
                <a:gd name="adj" fmla="val 15000"/>
              </a:avLst>
            </a:prstGeom>
            <a:effectLst>
              <a:outerShdw blurRad="50800" dist="38100" dir="8100000" algn="tr" rotWithShape="0">
                <a:prstClr val="black">
                  <a:alpha val="40000"/>
                </a:prstClr>
              </a:outerShdw>
            </a:effectLst>
          </p:spPr>
        </p:pic>
        <p:sp>
          <p:nvSpPr>
            <p:cNvPr id="4" name="תיבת טקסט 3">
              <a:extLst>
                <a:ext uri="{FF2B5EF4-FFF2-40B4-BE49-F238E27FC236}">
                  <a16:creationId xmlns:a16="http://schemas.microsoft.com/office/drawing/2014/main" id="{A2707E5B-B30C-E3F3-5867-007D20B71FA3}"/>
                </a:ext>
              </a:extLst>
            </p:cNvPr>
            <p:cNvSpPr txBox="1"/>
            <p:nvPr/>
          </p:nvSpPr>
          <p:spPr>
            <a:xfrm>
              <a:off x="3500807" y="5163333"/>
              <a:ext cx="5803900" cy="892680"/>
            </a:xfrm>
            <a:prstGeom prst="rect">
              <a:avLst/>
            </a:prstGeom>
            <a:noFill/>
          </p:spPr>
          <p:txBody>
            <a:bodyPr wrap="square" rtlCol="1">
              <a:spAutoFit/>
            </a:bodyPr>
            <a:lstStyle/>
            <a:p>
              <a:pPr algn="ctr">
                <a:lnSpc>
                  <a:spcPts val="4900"/>
                </a:lnSpc>
              </a:pPr>
              <a:r>
                <a:rPr lang="he-IL" sz="8800" dirty="0">
                  <a:solidFill>
                    <a:srgbClr val="670F17"/>
                  </a:solidFill>
                  <a:latin typeface="SKF Ateret 3.0 Medium" pitchFamily="50" charset="-79"/>
                  <a:cs typeface="SKF Ateret 3.0 Medium" pitchFamily="50" charset="-79"/>
                </a:rPr>
                <a:t>תוכנית סיום</a:t>
              </a:r>
            </a:p>
          </p:txBody>
        </p:sp>
      </p:grpSp>
    </p:spTree>
    <p:extLst>
      <p:ext uri="{BB962C8B-B14F-4D97-AF65-F5344CB8AC3E}">
        <p14:creationId xmlns:p14="http://schemas.microsoft.com/office/powerpoint/2010/main" val="588462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E174C-41B4-1B0A-E0B5-578BDC70B5A0}"/>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A317A709-7597-5DB2-9EA6-78CF7326599C}"/>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8DA201EF-54A8-965E-4914-3435FCA7F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sp>
        <p:nvSpPr>
          <p:cNvPr id="7" name="תיבת טקסט 6">
            <a:extLst>
              <a:ext uri="{FF2B5EF4-FFF2-40B4-BE49-F238E27FC236}">
                <a16:creationId xmlns:a16="http://schemas.microsoft.com/office/drawing/2014/main" id="{71CE7C0E-20AE-DD1D-D3BC-617E777523AE}"/>
              </a:ext>
            </a:extLst>
          </p:cNvPr>
          <p:cNvSpPr txBox="1"/>
          <p:nvPr/>
        </p:nvSpPr>
        <p:spPr>
          <a:xfrm>
            <a:off x="3695700" y="714573"/>
            <a:ext cx="7938143" cy="5202706"/>
          </a:xfrm>
          <a:prstGeom prst="rect">
            <a:avLst/>
          </a:prstGeom>
          <a:noFill/>
        </p:spPr>
        <p:txBody>
          <a:bodyPr wrap="square" rtlCol="1">
            <a:spAutoFit/>
          </a:bodyPr>
          <a:lstStyle/>
          <a:p>
            <a:pPr>
              <a:lnSpc>
                <a:spcPts val="3400"/>
              </a:lnSpc>
              <a:spcAft>
                <a:spcPts val="1200"/>
              </a:spcAft>
            </a:pPr>
            <a:r>
              <a:rPr lang="he-IL" sz="3000" dirty="0">
                <a:solidFill>
                  <a:srgbClr val="670F17"/>
                </a:solidFill>
                <a:latin typeface="Fb Monopoly Heb" pitchFamily="50" charset="-79"/>
                <a:cs typeface="Fb Monopoly Heb" pitchFamily="50" charset="-79"/>
              </a:rPr>
              <a:t>ליום שלישי, י"ט בכסלו, תקבלו </a:t>
            </a:r>
            <a:r>
              <a:rPr lang="he-IL" sz="3000" dirty="0" err="1">
                <a:solidFill>
                  <a:srgbClr val="670F17"/>
                </a:solidFill>
                <a:latin typeface="Fb Monopoly Heb" pitchFamily="50" charset="-79"/>
                <a:cs typeface="Fb Monopoly Heb" pitchFamily="50" charset="-79"/>
              </a:rPr>
              <a:t>בעז"ה</a:t>
            </a:r>
            <a:r>
              <a:rPr lang="he-IL" sz="3000" dirty="0">
                <a:solidFill>
                  <a:srgbClr val="670F17"/>
                </a:solidFill>
                <a:latin typeface="Fb Monopoly Heb" pitchFamily="50" charset="-79"/>
                <a:cs typeface="Fb Monopoly Heb" pitchFamily="50" charset="-79"/>
              </a:rPr>
              <a:t> </a:t>
            </a:r>
            <a:r>
              <a:rPr lang="he-IL" sz="3000" dirty="0">
                <a:solidFill>
                  <a:srgbClr val="670F17"/>
                </a:solidFill>
                <a:latin typeface="Fb Monopoly Heb Bold" pitchFamily="50" charset="-79"/>
                <a:cs typeface="Fb Monopoly Heb Bold" pitchFamily="50" charset="-79"/>
              </a:rPr>
              <a:t>פעילות סיכום </a:t>
            </a:r>
            <a:r>
              <a:rPr lang="he-IL" sz="3000" dirty="0">
                <a:solidFill>
                  <a:srgbClr val="670F17"/>
                </a:solidFill>
                <a:latin typeface="Fb Monopoly Heb" pitchFamily="50" charset="-79"/>
                <a:cs typeface="Fb Monopoly Heb" pitchFamily="50" charset="-79"/>
              </a:rPr>
              <a:t>לנושא התפילה,</a:t>
            </a:r>
            <a:br>
              <a:rPr lang="en-US" sz="3000" dirty="0">
                <a:solidFill>
                  <a:srgbClr val="670F17"/>
                </a:solidFill>
                <a:latin typeface="Fb Monopoly Heb" pitchFamily="50" charset="-79"/>
                <a:cs typeface="Fb Monopoly Heb" pitchFamily="50" charset="-79"/>
              </a:rPr>
            </a:br>
            <a:r>
              <a:rPr lang="he-IL" sz="3000" dirty="0">
                <a:solidFill>
                  <a:srgbClr val="670F17"/>
                </a:solidFill>
                <a:latin typeface="Fb Monopoly Heb" pitchFamily="50" charset="-79"/>
                <a:cs typeface="Fb Monopoly Heb" pitchFamily="50" charset="-79"/>
              </a:rPr>
              <a:t>במהלכה נספר את הסיפור על אדמו"ר הזקן אשר בחר לנסוע </a:t>
            </a:r>
            <a:r>
              <a:rPr lang="he-IL" sz="3000" dirty="0" err="1">
                <a:solidFill>
                  <a:srgbClr val="670F17"/>
                </a:solidFill>
                <a:latin typeface="Fb Monopoly Heb" pitchFamily="50" charset="-79"/>
                <a:cs typeface="Fb Monopoly Heb" pitchFamily="50" charset="-79"/>
              </a:rPr>
              <a:t>למעזריטש</a:t>
            </a:r>
            <a:r>
              <a:rPr lang="he-IL" sz="3000" dirty="0">
                <a:solidFill>
                  <a:srgbClr val="670F17"/>
                </a:solidFill>
                <a:latin typeface="Fb Monopoly Heb" pitchFamily="50" charset="-79"/>
                <a:cs typeface="Fb Monopoly Heb" pitchFamily="50" charset="-79"/>
              </a:rPr>
              <a:t> על מנת ללמוד איך להתפלל,</a:t>
            </a:r>
          </a:p>
          <a:p>
            <a:pPr>
              <a:lnSpc>
                <a:spcPts val="3400"/>
              </a:lnSpc>
              <a:spcAft>
                <a:spcPts val="1200"/>
              </a:spcAft>
            </a:pPr>
            <a:r>
              <a:rPr lang="he-IL" sz="3000" dirty="0">
                <a:solidFill>
                  <a:srgbClr val="670F17"/>
                </a:solidFill>
                <a:latin typeface="Fb Monopoly Heb" pitchFamily="50" charset="-79"/>
                <a:cs typeface="Fb Monopoly Heb" pitchFamily="50" charset="-79"/>
              </a:rPr>
              <a:t>וכן תקבלו </a:t>
            </a:r>
            <a:r>
              <a:rPr lang="he-IL" sz="3000" dirty="0">
                <a:solidFill>
                  <a:srgbClr val="670F17"/>
                </a:solidFill>
                <a:latin typeface="Fb Monopoly Heb Bold" pitchFamily="50" charset="-79"/>
                <a:cs typeface="Fb Monopoly Heb Bold" pitchFamily="50" charset="-79"/>
              </a:rPr>
              <a:t>תעודות הצטיינות </a:t>
            </a:r>
            <a:r>
              <a:rPr lang="he-IL" sz="3000" dirty="0">
                <a:solidFill>
                  <a:srgbClr val="670F17"/>
                </a:solidFill>
                <a:latin typeface="Fb Monopoly Heb" pitchFamily="50" charset="-79"/>
                <a:cs typeface="Fb Monopoly Heb" pitchFamily="50" charset="-79"/>
              </a:rPr>
              <a:t>לחלוקה לתלמידים על הניקוד שצברו במהלך המבצע.</a:t>
            </a:r>
          </a:p>
          <a:p>
            <a:pPr>
              <a:lnSpc>
                <a:spcPts val="3400"/>
              </a:lnSpc>
              <a:spcAft>
                <a:spcPts val="1200"/>
              </a:spcAft>
            </a:pPr>
            <a:r>
              <a:rPr lang="he-IL" sz="3000" dirty="0">
                <a:solidFill>
                  <a:srgbClr val="670F17"/>
                </a:solidFill>
                <a:latin typeface="Fb Monopoly Heb" pitchFamily="50" charset="-79"/>
                <a:cs typeface="Fb Monopoly Heb" pitchFamily="50" charset="-79"/>
              </a:rPr>
              <a:t>בנוסף, תוכלו להיעזר בחומרים הקיימים באתר נרות להאיר, להתוועדויות כיתתיות בנושא חג הגאולה וראש השנה לחסידות.</a:t>
            </a:r>
          </a:p>
        </p:txBody>
      </p:sp>
      <p:pic>
        <p:nvPicPr>
          <p:cNvPr id="2" name="תמונה 1"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45A414A4-ECD3-C98D-6A0B-87842CBC9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2300" y="5955380"/>
            <a:ext cx="1352550" cy="826419"/>
          </a:xfrm>
          <a:prstGeom prst="rect">
            <a:avLst/>
          </a:prstGeom>
        </p:spPr>
      </p:pic>
    </p:spTree>
    <p:extLst>
      <p:ext uri="{BB962C8B-B14F-4D97-AF65-F5344CB8AC3E}">
        <p14:creationId xmlns:p14="http://schemas.microsoft.com/office/powerpoint/2010/main" val="1899937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8B994-0D54-A758-4EBB-825607BE8D8C}"/>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A2E618D7-6FF3-9FD9-3011-B2E4C6DA1C22}"/>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1E326D8F-A7C7-616B-5F94-8E38B5C75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sp>
        <p:nvSpPr>
          <p:cNvPr id="7" name="תיבת טקסט 6">
            <a:extLst>
              <a:ext uri="{FF2B5EF4-FFF2-40B4-BE49-F238E27FC236}">
                <a16:creationId xmlns:a16="http://schemas.microsoft.com/office/drawing/2014/main" id="{B73A4691-753E-F729-CCEC-175C7DA0D78A}"/>
              </a:ext>
            </a:extLst>
          </p:cNvPr>
          <p:cNvSpPr txBox="1"/>
          <p:nvPr/>
        </p:nvSpPr>
        <p:spPr>
          <a:xfrm>
            <a:off x="3035041" y="1190289"/>
            <a:ext cx="8668203" cy="4401205"/>
          </a:xfrm>
          <a:prstGeom prst="rect">
            <a:avLst/>
          </a:prstGeom>
          <a:noFill/>
        </p:spPr>
        <p:txBody>
          <a:bodyPr wrap="square" rtlCol="1">
            <a:spAutoFit/>
          </a:bodyPr>
          <a:lstStyle/>
          <a:p>
            <a:pPr>
              <a:lnSpc>
                <a:spcPts val="3900"/>
              </a:lnSpc>
              <a:spcAft>
                <a:spcPts val="1200"/>
              </a:spcAft>
            </a:pPr>
            <a:r>
              <a:rPr lang="he-IL" sz="3000" dirty="0">
                <a:solidFill>
                  <a:srgbClr val="670F17"/>
                </a:solidFill>
                <a:latin typeface="Fb Monopoly Heb" pitchFamily="50" charset="-79"/>
                <a:cs typeface="Fb Monopoly Heb" pitchFamily="50" charset="-79"/>
              </a:rPr>
              <a:t>במוסדות החינוך, התלמידים מתפללים בכל יום, לעיתים ברצון ובחשק, לעיתים בכבדות. </a:t>
            </a:r>
          </a:p>
          <a:p>
            <a:pPr>
              <a:lnSpc>
                <a:spcPts val="3900"/>
              </a:lnSpc>
              <a:spcAft>
                <a:spcPts val="1200"/>
              </a:spcAft>
            </a:pPr>
            <a:r>
              <a:rPr lang="he-IL" sz="3000" dirty="0">
                <a:solidFill>
                  <a:srgbClr val="670F17"/>
                </a:solidFill>
                <a:latin typeface="Fb Monopoly Heb" pitchFamily="50" charset="-79"/>
                <a:cs typeface="Fb Monopoly Heb" pitchFamily="50" charset="-79"/>
              </a:rPr>
              <a:t>אתגר התפילה עומד לפתחם של ציבור המחנכים ודורש מחשבה והשקעה מתמדת.</a:t>
            </a:r>
          </a:p>
          <a:p>
            <a:pPr>
              <a:lnSpc>
                <a:spcPts val="3900"/>
              </a:lnSpc>
            </a:pPr>
            <a:r>
              <a:rPr lang="he-IL" sz="3000" dirty="0">
                <a:solidFill>
                  <a:srgbClr val="670F17"/>
                </a:solidFill>
                <a:latin typeface="Fb Monopoly Heb" pitchFamily="50" charset="-79"/>
                <a:cs typeface="Fb Monopoly Heb" pitchFamily="50" charset="-79"/>
              </a:rPr>
              <a:t>במהלך שבוע החסידות ה'תשפ"ו,</a:t>
            </a:r>
          </a:p>
          <a:p>
            <a:pPr>
              <a:lnSpc>
                <a:spcPts val="3900"/>
              </a:lnSpc>
              <a:spcAft>
                <a:spcPts val="1200"/>
              </a:spcAft>
            </a:pPr>
            <a:r>
              <a:rPr lang="he-IL" sz="3000" dirty="0">
                <a:solidFill>
                  <a:srgbClr val="670F17"/>
                </a:solidFill>
                <a:latin typeface="Fb Monopoly Heb" pitchFamily="50" charset="-79"/>
                <a:cs typeface="Fb Monopoly Heb" pitchFamily="50" charset="-79"/>
              </a:rPr>
              <a:t>ננסה להטעים לילדים מעט מהאור והטוב שמשפיעה החסידות על התפילה. כך נשתדל לחזק בליבם את הרגש של </a:t>
            </a:r>
            <a:r>
              <a:rPr lang="he-IL" sz="3000" dirty="0">
                <a:solidFill>
                  <a:srgbClr val="670F17"/>
                </a:solidFill>
                <a:latin typeface="Fb Monopoly Heb Bold" pitchFamily="50" charset="-79"/>
                <a:cs typeface="Fb Monopoly Heb Bold" pitchFamily="50" charset="-79"/>
              </a:rPr>
              <a:t>"כעומד לפני המלך". </a:t>
            </a:r>
          </a:p>
        </p:txBody>
      </p:sp>
      <p:pic>
        <p:nvPicPr>
          <p:cNvPr id="2" name="תמונה 1"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DE6AEE1C-5EF6-59B8-4F31-E092301AB9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8306" y="5867400"/>
            <a:ext cx="1496544" cy="914400"/>
          </a:xfrm>
          <a:prstGeom prst="rect">
            <a:avLst/>
          </a:prstGeom>
        </p:spPr>
      </p:pic>
    </p:spTree>
    <p:extLst>
      <p:ext uri="{BB962C8B-B14F-4D97-AF65-F5344CB8AC3E}">
        <p14:creationId xmlns:p14="http://schemas.microsoft.com/office/powerpoint/2010/main" val="1297238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6F05A-3B11-DA13-A0FC-83360C656B2A}"/>
            </a:ext>
          </a:extLst>
        </p:cNvPr>
        <p:cNvGrpSpPr/>
        <p:nvPr/>
      </p:nvGrpSpPr>
      <p:grpSpPr>
        <a:xfrm>
          <a:off x="0" y="0"/>
          <a:ext cx="0" cy="0"/>
          <a:chOff x="0" y="0"/>
          <a:chExt cx="0" cy="0"/>
        </a:xfrm>
      </p:grpSpPr>
      <p:pic>
        <p:nvPicPr>
          <p:cNvPr id="5" name="תמונה 4" descr="תמונה שמכילה רהיטים, וילון, בתוך מבנה, קיר&#10;&#10;תוכן בינה מלאכותית גנרטיבית עשוי להיות שגוי.">
            <a:extLst>
              <a:ext uri="{FF2B5EF4-FFF2-40B4-BE49-F238E27FC236}">
                <a16:creationId xmlns:a16="http://schemas.microsoft.com/office/drawing/2014/main" id="{A2A5E3D3-8610-677D-1975-86AD5B0923B0}"/>
              </a:ext>
            </a:extLst>
          </p:cNvPr>
          <p:cNvPicPr>
            <a:picLocks noChangeAspect="1"/>
          </p:cNvPicPr>
          <p:nvPr/>
        </p:nvPicPr>
        <p:blipFill>
          <a:blip r:embed="rId2">
            <a:extLst>
              <a:ext uri="{28A0092B-C50C-407E-A947-70E740481C1C}">
                <a14:useLocalDpi xmlns:a14="http://schemas.microsoft.com/office/drawing/2010/main" val="0"/>
              </a:ext>
            </a:extLst>
          </a:blip>
          <a:srcRect l="4865" t="11053" r="13188" b="29382"/>
          <a:stretch>
            <a:fillRect/>
          </a:stretch>
        </p:blipFill>
        <p:spPr>
          <a:xfrm>
            <a:off x="0" y="0"/>
            <a:ext cx="12192000" cy="6858000"/>
          </a:xfrm>
          <a:prstGeom prst="rect">
            <a:avLst/>
          </a:prstGeom>
        </p:spPr>
      </p:pic>
      <p:pic>
        <p:nvPicPr>
          <p:cNvPr id="7" name="תמונה 6" descr="תמונה שמכילה טקסט, גופן, גרפיקה, כתב יד&#10;&#10;תוכן בינה מלאכותית גנרטיבית עשוי להיות שגוי.">
            <a:extLst>
              <a:ext uri="{FF2B5EF4-FFF2-40B4-BE49-F238E27FC236}">
                <a16:creationId xmlns:a16="http://schemas.microsoft.com/office/drawing/2014/main" id="{70AB7F91-9212-0B91-3A9A-F6E376C25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815604"/>
            <a:ext cx="5588000" cy="4061934"/>
          </a:xfrm>
          <a:prstGeom prst="rect">
            <a:avLst/>
          </a:prstGeom>
        </p:spPr>
      </p:pic>
      <p:pic>
        <p:nvPicPr>
          <p:cNvPr id="9" name="תמונה 8"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CE4DD529-B3AE-6041-BEE4-3B370E722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500" y="181337"/>
            <a:ext cx="1397000" cy="853578"/>
          </a:xfrm>
          <a:prstGeom prst="rect">
            <a:avLst/>
          </a:prstGeom>
        </p:spPr>
      </p:pic>
      <p:grpSp>
        <p:nvGrpSpPr>
          <p:cNvPr id="2" name="קבוצה 1">
            <a:extLst>
              <a:ext uri="{FF2B5EF4-FFF2-40B4-BE49-F238E27FC236}">
                <a16:creationId xmlns:a16="http://schemas.microsoft.com/office/drawing/2014/main" id="{B2A48D5F-6592-8DE6-56FA-31C420D598BA}"/>
              </a:ext>
            </a:extLst>
          </p:cNvPr>
          <p:cNvGrpSpPr/>
          <p:nvPr/>
        </p:nvGrpSpPr>
        <p:grpSpPr>
          <a:xfrm>
            <a:off x="2473569" y="4863230"/>
            <a:ext cx="7244862" cy="1364022"/>
            <a:chOff x="2780326" y="4736654"/>
            <a:chExt cx="7244862" cy="1364022"/>
          </a:xfrm>
        </p:grpSpPr>
        <p:pic>
          <p:nvPicPr>
            <p:cNvPr id="3" name="תמונה 2" descr="תמונה שמכילה זהב, בז’, שיזוף, חום&#10;&#10;תוכן בינה מלאכותית גנרטיבית עשוי להיות שגוי.">
              <a:extLst>
                <a:ext uri="{FF2B5EF4-FFF2-40B4-BE49-F238E27FC236}">
                  <a16:creationId xmlns:a16="http://schemas.microsoft.com/office/drawing/2014/main" id="{87B49E1B-51D5-EA5F-C241-58DE3C78F456}"/>
                </a:ext>
              </a:extLst>
            </p:cNvPr>
            <p:cNvPicPr>
              <a:picLocks noChangeAspect="1"/>
            </p:cNvPicPr>
            <p:nvPr/>
          </p:nvPicPr>
          <p:blipFill>
            <a:blip r:embed="rId5">
              <a:extLst>
                <a:ext uri="{28A0092B-C50C-407E-A947-70E740481C1C}">
                  <a14:useLocalDpi xmlns:a14="http://schemas.microsoft.com/office/drawing/2010/main" val="0"/>
                </a:ext>
              </a:extLst>
            </a:blip>
            <a:srcRect l="2361" t="6367" r="20278" b="73744"/>
            <a:stretch>
              <a:fillRect/>
            </a:stretch>
          </p:blipFill>
          <p:spPr>
            <a:xfrm>
              <a:off x="2865775" y="4736654"/>
              <a:ext cx="7073965" cy="1364022"/>
            </a:xfrm>
            <a:prstGeom prst="plaque">
              <a:avLst>
                <a:gd name="adj" fmla="val 15000"/>
              </a:avLst>
            </a:prstGeom>
            <a:effectLst>
              <a:outerShdw blurRad="50800" dist="38100" dir="8100000" algn="tr" rotWithShape="0">
                <a:prstClr val="black">
                  <a:alpha val="40000"/>
                </a:prstClr>
              </a:outerShdw>
            </a:effectLst>
          </p:spPr>
        </p:pic>
        <p:sp>
          <p:nvSpPr>
            <p:cNvPr id="4" name="תיבת טקסט 3">
              <a:extLst>
                <a:ext uri="{FF2B5EF4-FFF2-40B4-BE49-F238E27FC236}">
                  <a16:creationId xmlns:a16="http://schemas.microsoft.com/office/drawing/2014/main" id="{54CF4752-1F4D-7365-2345-40E416D4D0D8}"/>
                </a:ext>
              </a:extLst>
            </p:cNvPr>
            <p:cNvSpPr txBox="1"/>
            <p:nvPr/>
          </p:nvSpPr>
          <p:spPr>
            <a:xfrm>
              <a:off x="2780326" y="5163333"/>
              <a:ext cx="7244862" cy="862800"/>
            </a:xfrm>
            <a:prstGeom prst="rect">
              <a:avLst/>
            </a:prstGeom>
            <a:noFill/>
          </p:spPr>
          <p:txBody>
            <a:bodyPr wrap="square" rtlCol="1">
              <a:spAutoFit/>
            </a:bodyPr>
            <a:lstStyle/>
            <a:p>
              <a:pPr algn="ctr">
                <a:lnSpc>
                  <a:spcPts val="4900"/>
                </a:lnSpc>
              </a:pPr>
              <a:r>
                <a:rPr lang="he-IL" sz="8000" dirty="0">
                  <a:solidFill>
                    <a:srgbClr val="670F17"/>
                  </a:solidFill>
                  <a:latin typeface="SKF Ateret 3.0 Medium" pitchFamily="50" charset="-79"/>
                  <a:cs typeface="SKF Ateret 3.0 Medium" pitchFamily="50" charset="-79"/>
                </a:rPr>
                <a:t>התוועדות משפחתית</a:t>
              </a:r>
            </a:p>
          </p:txBody>
        </p:sp>
      </p:grpSp>
    </p:spTree>
    <p:extLst>
      <p:ext uri="{BB962C8B-B14F-4D97-AF65-F5344CB8AC3E}">
        <p14:creationId xmlns:p14="http://schemas.microsoft.com/office/powerpoint/2010/main" val="1942952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D2369-C5E0-BC82-809B-A1090F0A167F}"/>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3FFA0CD0-DCA6-8C11-EAD2-6AB3B6136E53}"/>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4" name="תמונה 3"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CD5A598C-2128-E210-B233-97C6BA9D6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55380"/>
            <a:ext cx="1352550" cy="826419"/>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4859EF9B-C622-4821-CDE2-32750F7E2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grpSp>
        <p:nvGrpSpPr>
          <p:cNvPr id="5" name="קבוצה 4">
            <a:extLst>
              <a:ext uri="{FF2B5EF4-FFF2-40B4-BE49-F238E27FC236}">
                <a16:creationId xmlns:a16="http://schemas.microsoft.com/office/drawing/2014/main" id="{001A370A-A382-9F3D-315F-91CB7E887AF3}"/>
              </a:ext>
            </a:extLst>
          </p:cNvPr>
          <p:cNvGrpSpPr/>
          <p:nvPr/>
        </p:nvGrpSpPr>
        <p:grpSpPr>
          <a:xfrm>
            <a:off x="4187294" y="1752249"/>
            <a:ext cx="7309829" cy="4213077"/>
            <a:chOff x="2605564" y="2168809"/>
            <a:chExt cx="6535046" cy="3766525"/>
          </a:xfrm>
          <a:effectLst/>
        </p:grpSpPr>
        <p:pic>
          <p:nvPicPr>
            <p:cNvPr id="16" name="תמונה 15" descr="תמונה שמכילה סגול, פרח, אגרטל, לבנדר&#10;&#10;תוכן בינה מלאכותית גנרטיבית עשוי להיות שגוי.">
              <a:extLst>
                <a:ext uri="{FF2B5EF4-FFF2-40B4-BE49-F238E27FC236}">
                  <a16:creationId xmlns:a16="http://schemas.microsoft.com/office/drawing/2014/main" id="{CDEB22A6-EA82-2F9B-C770-9ECAC54EAF8C}"/>
                </a:ext>
              </a:extLst>
            </p:cNvPr>
            <p:cNvPicPr>
              <a:picLocks noChangeAspect="1"/>
            </p:cNvPicPr>
            <p:nvPr/>
          </p:nvPicPr>
          <p:blipFill>
            <a:blip r:embed="rId5">
              <a:extLst>
                <a:ext uri="{28A0092B-C50C-407E-A947-70E740481C1C}">
                  <a14:useLocalDpi xmlns:a14="http://schemas.microsoft.com/office/drawing/2010/main" val="0"/>
                </a:ext>
              </a:extLst>
            </a:blip>
            <a:srcRect t="12677"/>
            <a:stretch>
              <a:fillRect/>
            </a:stretch>
          </p:blipFill>
          <p:spPr>
            <a:xfrm>
              <a:off x="6096000" y="2168809"/>
              <a:ext cx="3044610" cy="3761095"/>
            </a:xfrm>
            <a:prstGeom prst="rect">
              <a:avLst/>
            </a:prstGeom>
            <a:effectLst>
              <a:outerShdw blurRad="50800" dist="38100" dir="2700000" algn="tl" rotWithShape="0">
                <a:prstClr val="black">
                  <a:alpha val="40000"/>
                </a:prstClr>
              </a:outerShdw>
            </a:effectLst>
          </p:spPr>
        </p:pic>
        <p:pic>
          <p:nvPicPr>
            <p:cNvPr id="17" name="תמונה 16" descr="תמונה שמכילה סגול, פרח, אגרטל, לבנדר&#10;&#10;תוכן בינה מלאכותית גנרטיבית עשוי להיות שגוי.">
              <a:extLst>
                <a:ext uri="{FF2B5EF4-FFF2-40B4-BE49-F238E27FC236}">
                  <a16:creationId xmlns:a16="http://schemas.microsoft.com/office/drawing/2014/main" id="{7F0F949F-B9B9-2AD5-CF9F-4B341F225BAD}"/>
                </a:ext>
              </a:extLst>
            </p:cNvPr>
            <p:cNvPicPr>
              <a:picLocks noChangeAspect="1"/>
            </p:cNvPicPr>
            <p:nvPr/>
          </p:nvPicPr>
          <p:blipFill>
            <a:blip r:embed="rId6">
              <a:extLst>
                <a:ext uri="{28A0092B-C50C-407E-A947-70E740481C1C}">
                  <a14:useLocalDpi xmlns:a14="http://schemas.microsoft.com/office/drawing/2010/main" val="0"/>
                </a:ext>
              </a:extLst>
            </a:blip>
            <a:srcRect t="12897"/>
            <a:stretch>
              <a:fillRect/>
            </a:stretch>
          </p:blipFill>
          <p:spPr>
            <a:xfrm>
              <a:off x="2605564" y="2174239"/>
              <a:ext cx="3052286" cy="3761095"/>
            </a:xfrm>
            <a:prstGeom prst="rect">
              <a:avLst/>
            </a:prstGeom>
            <a:effectLst>
              <a:outerShdw blurRad="50800" dist="38100" dir="2700000" algn="tl" rotWithShape="0">
                <a:prstClr val="black">
                  <a:alpha val="40000"/>
                </a:prstClr>
              </a:outerShdw>
            </a:effectLst>
          </p:spPr>
        </p:pic>
      </p:grpSp>
      <p:sp>
        <p:nvSpPr>
          <p:cNvPr id="18" name="מלבן: פינות מעוגלות 17">
            <a:extLst>
              <a:ext uri="{FF2B5EF4-FFF2-40B4-BE49-F238E27FC236}">
                <a16:creationId xmlns:a16="http://schemas.microsoft.com/office/drawing/2014/main" id="{E1314298-A85C-DE7D-B46A-F319EBE4EAB1}"/>
              </a:ext>
            </a:extLst>
          </p:cNvPr>
          <p:cNvSpPr/>
          <p:nvPr/>
        </p:nvSpPr>
        <p:spPr>
          <a:xfrm>
            <a:off x="3948722" y="512822"/>
            <a:ext cx="9094178" cy="1017308"/>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תיבת טקסט 18">
            <a:extLst>
              <a:ext uri="{FF2B5EF4-FFF2-40B4-BE49-F238E27FC236}">
                <a16:creationId xmlns:a16="http://schemas.microsoft.com/office/drawing/2014/main" id="{550C26E3-F8CA-DF20-0F66-0F31DE817F74}"/>
              </a:ext>
            </a:extLst>
          </p:cNvPr>
          <p:cNvSpPr txBox="1"/>
          <p:nvPr/>
        </p:nvSpPr>
        <p:spPr>
          <a:xfrm>
            <a:off x="4296726" y="589488"/>
            <a:ext cx="7309829" cy="940642"/>
          </a:xfrm>
          <a:prstGeom prst="rect">
            <a:avLst/>
          </a:prstGeom>
          <a:noFill/>
        </p:spPr>
        <p:txBody>
          <a:bodyPr wrap="square" rtlCol="1">
            <a:spAutoFit/>
          </a:bodyPr>
          <a:lstStyle/>
          <a:p>
            <a:pPr>
              <a:lnSpc>
                <a:spcPts val="3300"/>
              </a:lnSpc>
              <a:spcAft>
                <a:spcPts val="1200"/>
              </a:spcAft>
            </a:pPr>
            <a:r>
              <a:rPr lang="he-IL" sz="2800" dirty="0">
                <a:solidFill>
                  <a:srgbClr val="FAD3C8"/>
                </a:solidFill>
                <a:latin typeface="Fb Monopoly Heb" pitchFamily="50" charset="-79"/>
                <a:cs typeface="Fb Monopoly Heb" pitchFamily="50" charset="-79"/>
              </a:rPr>
              <a:t>במשלוח תקבלו ערכה מיוחדת לכל תלמיד, עבור התוועדות משפחתית בי"ט כסלו.</a:t>
            </a:r>
          </a:p>
        </p:txBody>
      </p:sp>
    </p:spTree>
    <p:extLst>
      <p:ext uri="{BB962C8B-B14F-4D97-AF65-F5344CB8AC3E}">
        <p14:creationId xmlns:p14="http://schemas.microsoft.com/office/powerpoint/2010/main" val="2353064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7827D-C4C9-361D-82A5-8F9641D4A7BC}"/>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EB99020C-99EB-BCFB-7160-E0069C5E020E}"/>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30661" t="22521" r="2837" b="29140"/>
          <a:stretch>
            <a:fillRect/>
          </a:stretch>
        </p:blipFill>
        <p:spPr>
          <a:xfrm>
            <a:off x="-1" y="0"/>
            <a:ext cx="12192001" cy="6858000"/>
          </a:xfrm>
          <a:prstGeom prst="rect">
            <a:avLst/>
          </a:prstGeom>
        </p:spPr>
      </p:pic>
      <p:sp>
        <p:nvSpPr>
          <p:cNvPr id="16" name="מלבן 15">
            <a:extLst>
              <a:ext uri="{FF2B5EF4-FFF2-40B4-BE49-F238E27FC236}">
                <a16:creationId xmlns:a16="http://schemas.microsoft.com/office/drawing/2014/main" id="{638093ED-307B-5B52-1993-0B952A61E465}"/>
              </a:ext>
            </a:extLst>
          </p:cNvPr>
          <p:cNvSpPr/>
          <p:nvPr/>
        </p:nvSpPr>
        <p:spPr>
          <a:xfrm>
            <a:off x="677774" y="673424"/>
            <a:ext cx="10836451" cy="2033555"/>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תיבת טקסט 16">
            <a:extLst>
              <a:ext uri="{FF2B5EF4-FFF2-40B4-BE49-F238E27FC236}">
                <a16:creationId xmlns:a16="http://schemas.microsoft.com/office/drawing/2014/main" id="{2825978C-AB4C-91CB-C3D6-4A31F846AD0C}"/>
              </a:ext>
            </a:extLst>
          </p:cNvPr>
          <p:cNvSpPr txBox="1"/>
          <p:nvPr/>
        </p:nvSpPr>
        <p:spPr>
          <a:xfrm>
            <a:off x="1092201" y="901438"/>
            <a:ext cx="10007598" cy="1738938"/>
          </a:xfrm>
          <a:prstGeom prst="rect">
            <a:avLst/>
          </a:prstGeom>
          <a:noFill/>
        </p:spPr>
        <p:txBody>
          <a:bodyPr wrap="square" rtlCol="1">
            <a:spAutoFit/>
          </a:bodyPr>
          <a:lstStyle/>
          <a:p>
            <a:pPr algn="ctr">
              <a:lnSpc>
                <a:spcPts val="3200"/>
              </a:lnSpc>
            </a:pPr>
            <a:r>
              <a:rPr lang="he-IL" sz="2800" dirty="0">
                <a:solidFill>
                  <a:srgbClr val="670F17"/>
                </a:solidFill>
                <a:latin typeface="Fb Monopoly Heb Bold" pitchFamily="50" charset="-79"/>
                <a:cs typeface="Fb Monopoly Heb Bold" pitchFamily="50" charset="-79"/>
              </a:rPr>
              <a:t>סט אלמנטים תלת </a:t>
            </a:r>
            <a:r>
              <a:rPr lang="he-IL" sz="2800" dirty="0" err="1">
                <a:solidFill>
                  <a:srgbClr val="670F17"/>
                </a:solidFill>
                <a:latin typeface="Fb Monopoly Heb Bold" pitchFamily="50" charset="-79"/>
                <a:cs typeface="Fb Monopoly Heb Bold" pitchFamily="50" charset="-79"/>
              </a:rPr>
              <a:t>מימדיים</a:t>
            </a:r>
            <a:r>
              <a:rPr lang="he-IL" sz="2800" dirty="0">
                <a:solidFill>
                  <a:srgbClr val="670F17"/>
                </a:solidFill>
                <a:latin typeface="Fb Monopoly Heb Bold" pitchFamily="50" charset="-79"/>
                <a:cs typeface="Fb Monopoly Heb Bold" pitchFamily="50" charset="-79"/>
              </a:rPr>
              <a:t>,</a:t>
            </a:r>
          </a:p>
          <a:p>
            <a:pPr algn="ctr">
              <a:lnSpc>
                <a:spcPts val="3200"/>
              </a:lnSpc>
            </a:pPr>
            <a:r>
              <a:rPr lang="he-IL" sz="2800" dirty="0">
                <a:solidFill>
                  <a:srgbClr val="670F17"/>
                </a:solidFill>
                <a:latin typeface="Fb Monopoly Heb Bold" pitchFamily="50" charset="-79"/>
                <a:cs typeface="Fb Monopoly Heb Bold" pitchFamily="50" charset="-79"/>
              </a:rPr>
              <a:t>יבלטו בנוכחותם החגיגית על השולחן המשפחתי,</a:t>
            </a:r>
          </a:p>
          <a:p>
            <a:pPr algn="ctr">
              <a:lnSpc>
                <a:spcPts val="3200"/>
              </a:lnSpc>
            </a:pPr>
            <a:r>
              <a:rPr lang="he-IL" sz="2800" dirty="0">
                <a:solidFill>
                  <a:srgbClr val="670F17"/>
                </a:solidFill>
                <a:latin typeface="Fb Monopoly Heb" pitchFamily="50" charset="-79"/>
                <a:cs typeface="Fb Monopoly Heb" pitchFamily="50" charset="-79"/>
              </a:rPr>
              <a:t>ויובילו את מהלך ההתוועדות עם מסרים חסידיים</a:t>
            </a:r>
          </a:p>
          <a:p>
            <a:pPr algn="ctr">
              <a:lnSpc>
                <a:spcPts val="3200"/>
              </a:lnSpc>
            </a:pPr>
            <a:r>
              <a:rPr lang="he-IL" sz="2800" dirty="0">
                <a:solidFill>
                  <a:srgbClr val="670F17"/>
                </a:solidFill>
                <a:latin typeface="Fb Monopoly Heb" pitchFamily="50" charset="-79"/>
                <a:cs typeface="Fb Monopoly Heb" pitchFamily="50" charset="-79"/>
              </a:rPr>
              <a:t>והנחיות מפעילות.</a:t>
            </a:r>
          </a:p>
        </p:txBody>
      </p:sp>
      <p:pic>
        <p:nvPicPr>
          <p:cNvPr id="7" name="תמונה 6" descr="תמונה שמכילה בקבוק זכוכית, משקה, אוכל, אלכוהול&#10;&#10;תוכן בינה מלאכותית גנרטיבית עשוי להיות שגוי.">
            <a:extLst>
              <a:ext uri="{FF2B5EF4-FFF2-40B4-BE49-F238E27FC236}">
                <a16:creationId xmlns:a16="http://schemas.microsoft.com/office/drawing/2014/main" id="{5EE018EE-02CE-38DA-524C-B7267B41271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136831">
            <a:off x="9189970" y="3985643"/>
            <a:ext cx="1824339" cy="2580023"/>
          </a:xfrm>
          <a:prstGeom prst="rect">
            <a:avLst/>
          </a:prstGeom>
          <a:effectLst>
            <a:outerShdw blurRad="50800" dist="38100" dir="8100000" algn="tr" rotWithShape="0">
              <a:prstClr val="black">
                <a:alpha val="40000"/>
              </a:prstClr>
            </a:outerShdw>
          </a:effectLst>
        </p:spPr>
      </p:pic>
      <p:pic>
        <p:nvPicPr>
          <p:cNvPr id="8" name="תמונה 7" descr="תמונה שמכילה קנקן, טקסט, זורק, בקבוק&#10;&#10;תוכן בינה מלאכותית גנרטיבית עשוי להיות שגוי.">
            <a:extLst>
              <a:ext uri="{FF2B5EF4-FFF2-40B4-BE49-F238E27FC236}">
                <a16:creationId xmlns:a16="http://schemas.microsoft.com/office/drawing/2014/main" id="{DAF64675-FCCA-EE5B-859F-FE64A6147F8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58755">
            <a:off x="7330319" y="3877728"/>
            <a:ext cx="1731034" cy="2447588"/>
          </a:xfrm>
          <a:prstGeom prst="rect">
            <a:avLst/>
          </a:prstGeom>
          <a:effectLst>
            <a:outerShdw blurRad="50800" dist="38100" dir="8100000" algn="tr" rotWithShape="0">
              <a:prstClr val="black">
                <a:alpha val="40000"/>
              </a:prstClr>
            </a:outerShdw>
          </a:effectLst>
        </p:spPr>
      </p:pic>
      <p:pic>
        <p:nvPicPr>
          <p:cNvPr id="10" name="תמונה 9" descr="תמונה שמכילה טקסט, שרטוט, עיצוב, סיכת בטיחות&#10;&#10;תוכן בינה מלאכותית גנרטיבית עשוי להיות שגוי.">
            <a:extLst>
              <a:ext uri="{FF2B5EF4-FFF2-40B4-BE49-F238E27FC236}">
                <a16:creationId xmlns:a16="http://schemas.microsoft.com/office/drawing/2014/main" id="{80BA626E-B232-895E-9A5F-3B002E3AD078}"/>
              </a:ext>
            </a:extLst>
          </p:cNvPr>
          <p:cNvPicPr>
            <a:picLocks noChangeAspect="1"/>
          </p:cNvPicPr>
          <p:nvPr/>
        </p:nvPicPr>
        <p:blipFill>
          <a:blip r:embed="rId5">
            <a:extLst>
              <a:ext uri="{28A0092B-C50C-407E-A947-70E740481C1C}">
                <a14:useLocalDpi xmlns:a14="http://schemas.microsoft.com/office/drawing/2010/main" val="0"/>
              </a:ext>
            </a:extLst>
          </a:blip>
          <a:srcRect t="26393" b="22199"/>
          <a:stretch>
            <a:fillRect/>
          </a:stretch>
        </p:blipFill>
        <p:spPr>
          <a:xfrm rot="643681">
            <a:off x="358017" y="4068676"/>
            <a:ext cx="2334551" cy="1696922"/>
          </a:xfrm>
          <a:prstGeom prst="wave">
            <a:avLst>
              <a:gd name="adj1" fmla="val 8764"/>
              <a:gd name="adj2" fmla="val 0"/>
            </a:avLst>
          </a:prstGeom>
          <a:effectLst>
            <a:outerShdw blurRad="50800" dist="38100" dir="8100000" algn="tr" rotWithShape="0">
              <a:prstClr val="black">
                <a:alpha val="40000"/>
              </a:prstClr>
            </a:outerShdw>
          </a:effectLst>
        </p:spPr>
      </p:pic>
      <p:pic>
        <p:nvPicPr>
          <p:cNvPr id="11" name="תמונה 10" descr="תמונה שמכילה נשנוש, עוגיה, קינוח, מאפים&#10;&#10;תוכן בינה מלאכותית גנרטיבית עשוי להיות שגוי.">
            <a:extLst>
              <a:ext uri="{FF2B5EF4-FFF2-40B4-BE49-F238E27FC236}">
                <a16:creationId xmlns:a16="http://schemas.microsoft.com/office/drawing/2014/main" id="{ED418B5E-93D3-94DF-84BA-9D50688DE48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84" b="89976" l="3202" r="91252">
                        <a14:foregroundMark x1="17553" y1="42522" x2="17095" y2="58529"/>
                        <a14:foregroundMark x1="8290" y1="72595" x2="7318" y2="79588"/>
                        <a14:foregroundMark x1="7318" y1="79588" x2="7490" y2="79871"/>
                        <a14:foregroundMark x1="3259" y1="78092" x2="4746" y2="75424"/>
                        <a14:foregroundMark x1="4746" y1="81770" x2="9548" y2="83832"/>
                        <a14:foregroundMark x1="91252" y1="79547" x2="88565" y2="71544"/>
                        <a14:foregroundMark x1="88565" y1="71544" x2="88565" y2="71544"/>
                        <a14:foregroundMark x1="25901" y1="20736" x2="21326" y2="22797"/>
                        <a14:foregroundMark x1="62550" y1="16168" x2="60892" y2="16613"/>
                      </a14:backgroundRemoval>
                    </a14:imgEffect>
                  </a14:imgLayer>
                </a14:imgProps>
              </a:ext>
              <a:ext uri="{28A0092B-C50C-407E-A947-70E740481C1C}">
                <a14:useLocalDpi xmlns:a14="http://schemas.microsoft.com/office/drawing/2010/main" val="0"/>
              </a:ext>
            </a:extLst>
          </a:blip>
          <a:stretch>
            <a:fillRect/>
          </a:stretch>
        </p:blipFill>
        <p:spPr>
          <a:xfrm rot="21024229">
            <a:off x="3987247" y="4074541"/>
            <a:ext cx="1906790" cy="2696098"/>
          </a:xfrm>
          <a:prstGeom prst="rect">
            <a:avLst/>
          </a:prstGeom>
          <a:effectLst>
            <a:outerShdw blurRad="50800" dist="38100" dir="8100000" algn="tr" rotWithShape="0">
              <a:prstClr val="black">
                <a:alpha val="40000"/>
              </a:prstClr>
            </a:outerShdw>
          </a:effectLst>
        </p:spPr>
      </p:pic>
      <p:pic>
        <p:nvPicPr>
          <p:cNvPr id="12" name="תמונה 11" descr="תמונה שמכילה טקסט, תווית, קרם לעור&#10;&#10;תוכן בינה מלאכותית גנרטיבית עשוי להיות שגוי.">
            <a:extLst>
              <a:ext uri="{FF2B5EF4-FFF2-40B4-BE49-F238E27FC236}">
                <a16:creationId xmlns:a16="http://schemas.microsoft.com/office/drawing/2014/main" id="{438AEFB1-F414-4763-C634-462D1DE78AED}"/>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22498" b="35942"/>
          <a:stretch>
            <a:fillRect/>
          </a:stretch>
        </p:blipFill>
        <p:spPr>
          <a:xfrm rot="852810">
            <a:off x="8908433" y="2411399"/>
            <a:ext cx="2755637" cy="1619771"/>
          </a:xfrm>
          <a:prstGeom prst="rect">
            <a:avLst/>
          </a:prstGeom>
          <a:effectLst>
            <a:outerShdw blurRad="50800" dist="38100" dir="8100000" algn="tr" rotWithShape="0">
              <a:prstClr val="black">
                <a:alpha val="40000"/>
              </a:prstClr>
            </a:outerShdw>
          </a:effectLst>
        </p:spPr>
      </p:pic>
      <p:pic>
        <p:nvPicPr>
          <p:cNvPr id="14" name="תמונה 13">
            <a:extLst>
              <a:ext uri="{FF2B5EF4-FFF2-40B4-BE49-F238E27FC236}">
                <a16:creationId xmlns:a16="http://schemas.microsoft.com/office/drawing/2014/main" id="{B2C94F80-FF37-0496-6919-3EAAA5CB8FB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449351" y="2745079"/>
            <a:ext cx="1803823" cy="2033555"/>
          </a:xfrm>
          <a:prstGeom prst="rect">
            <a:avLst/>
          </a:prstGeom>
          <a:effectLst>
            <a:outerShdw blurRad="50800" dist="38100" dir="8100000" algn="tr" rotWithShape="0">
              <a:prstClr val="black">
                <a:alpha val="40000"/>
              </a:prstClr>
            </a:outerShdw>
          </a:effectLst>
        </p:spPr>
      </p:pic>
      <p:pic>
        <p:nvPicPr>
          <p:cNvPr id="15" name="תמונה 14" descr="תמונה שמכילה סגול, טקסט, לבנדר, פרח&#10;&#10;תוכן בינה מלאכותית גנרטיבית עשוי להיות שגוי.">
            <a:extLst>
              <a:ext uri="{FF2B5EF4-FFF2-40B4-BE49-F238E27FC236}">
                <a16:creationId xmlns:a16="http://schemas.microsoft.com/office/drawing/2014/main" id="{FADD4A18-8F0D-80BD-6188-6A90A71E0E47}"/>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88051">
            <a:off x="2463085" y="2198668"/>
            <a:ext cx="1795844" cy="2539527"/>
          </a:xfrm>
          <a:prstGeom prst="rect">
            <a:avLst/>
          </a:prstGeom>
          <a:effectLst>
            <a:outerShdw blurRad="50800" dist="38100" dir="8100000" algn="tr" rotWithShape="0">
              <a:prstClr val="black">
                <a:alpha val="40000"/>
              </a:prstClr>
            </a:outerShdw>
          </a:effectLst>
        </p:spPr>
      </p:pic>
      <p:pic>
        <p:nvPicPr>
          <p:cNvPr id="6" name="תמונה 5"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1793C69A-F49B-C6A6-63FF-B0D54090E3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473" y="76000"/>
            <a:ext cx="1217196" cy="743716"/>
          </a:xfrm>
          <a:prstGeom prst="rect">
            <a:avLst/>
          </a:prstGeom>
        </p:spPr>
      </p:pic>
    </p:spTree>
    <p:extLst>
      <p:ext uri="{BB962C8B-B14F-4D97-AF65-F5344CB8AC3E}">
        <p14:creationId xmlns:p14="http://schemas.microsoft.com/office/powerpoint/2010/main" val="101692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EEED5-8A30-F9F1-41CF-4D0A11E6AA37}"/>
            </a:ext>
          </a:extLst>
        </p:cNvPr>
        <p:cNvGrpSpPr/>
        <p:nvPr/>
      </p:nvGrpSpPr>
      <p:grpSpPr>
        <a:xfrm>
          <a:off x="0" y="0"/>
          <a:ext cx="0" cy="0"/>
          <a:chOff x="0" y="0"/>
          <a:chExt cx="0" cy="0"/>
        </a:xfrm>
      </p:grpSpPr>
      <p:pic>
        <p:nvPicPr>
          <p:cNvPr id="5" name="תמונה 4" descr="תמונה שמכילה רהיטים, וילון, בתוך מבנה, קיר&#10;&#10;תוכן בינה מלאכותית גנרטיבית עשוי להיות שגוי.">
            <a:extLst>
              <a:ext uri="{FF2B5EF4-FFF2-40B4-BE49-F238E27FC236}">
                <a16:creationId xmlns:a16="http://schemas.microsoft.com/office/drawing/2014/main" id="{03B02E39-793F-863E-020D-E5AA3561E2F0}"/>
              </a:ext>
            </a:extLst>
          </p:cNvPr>
          <p:cNvPicPr>
            <a:picLocks noChangeAspect="1"/>
          </p:cNvPicPr>
          <p:nvPr/>
        </p:nvPicPr>
        <p:blipFill>
          <a:blip r:embed="rId2">
            <a:extLst>
              <a:ext uri="{28A0092B-C50C-407E-A947-70E740481C1C}">
                <a14:useLocalDpi xmlns:a14="http://schemas.microsoft.com/office/drawing/2010/main" val="0"/>
              </a:ext>
            </a:extLst>
          </a:blip>
          <a:srcRect l="4865" t="11053" r="13188" b="29382"/>
          <a:stretch>
            <a:fillRect/>
          </a:stretch>
        </p:blipFill>
        <p:spPr>
          <a:xfrm>
            <a:off x="0" y="0"/>
            <a:ext cx="12192000" cy="6858000"/>
          </a:xfrm>
          <a:prstGeom prst="rect">
            <a:avLst/>
          </a:prstGeom>
        </p:spPr>
      </p:pic>
      <p:pic>
        <p:nvPicPr>
          <p:cNvPr id="7" name="תמונה 6" descr="תמונה שמכילה טקסט, גופן, גרפיקה, כתב יד&#10;&#10;תוכן בינה מלאכותית גנרטיבית עשוי להיות שגוי.">
            <a:extLst>
              <a:ext uri="{FF2B5EF4-FFF2-40B4-BE49-F238E27FC236}">
                <a16:creationId xmlns:a16="http://schemas.microsoft.com/office/drawing/2014/main" id="{88B0F21E-FBF9-DC1D-43ED-3D269377D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350" y="1136668"/>
            <a:ext cx="7353300" cy="5345136"/>
          </a:xfrm>
          <a:prstGeom prst="rect">
            <a:avLst/>
          </a:prstGeom>
        </p:spPr>
      </p:pic>
      <p:pic>
        <p:nvPicPr>
          <p:cNvPr id="9" name="תמונה 8"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87F194A1-94E0-6A59-1F27-8F4C357FC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850" y="259965"/>
            <a:ext cx="1638300" cy="1001014"/>
          </a:xfrm>
          <a:prstGeom prst="rect">
            <a:avLst/>
          </a:prstGeom>
        </p:spPr>
      </p:pic>
    </p:spTree>
    <p:extLst>
      <p:ext uri="{BB962C8B-B14F-4D97-AF65-F5344CB8AC3E}">
        <p14:creationId xmlns:p14="http://schemas.microsoft.com/office/powerpoint/2010/main" val="2120825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19028-CF68-C339-2A86-6A8E93B702C1}"/>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E33521AD-77A7-2DFF-EE83-D84260ED6619}"/>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flipH="1">
            <a:off x="1" y="0"/>
            <a:ext cx="12192000" cy="68580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40CB7F6E-DCF8-9730-F99D-5AF8A155E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1676" y="436622"/>
            <a:ext cx="2413260" cy="1754206"/>
          </a:xfrm>
          <a:prstGeom prst="rect">
            <a:avLst/>
          </a:prstGeom>
        </p:spPr>
      </p:pic>
      <p:sp>
        <p:nvSpPr>
          <p:cNvPr id="7" name="תיבת טקסט 6">
            <a:extLst>
              <a:ext uri="{FF2B5EF4-FFF2-40B4-BE49-F238E27FC236}">
                <a16:creationId xmlns:a16="http://schemas.microsoft.com/office/drawing/2014/main" id="{D10CC875-B706-20BF-D922-5C71C0C62E27}"/>
              </a:ext>
            </a:extLst>
          </p:cNvPr>
          <p:cNvSpPr txBox="1"/>
          <p:nvPr/>
        </p:nvSpPr>
        <p:spPr>
          <a:xfrm>
            <a:off x="1012928" y="720389"/>
            <a:ext cx="7422122" cy="592470"/>
          </a:xfrm>
          <a:prstGeom prst="rect">
            <a:avLst/>
          </a:prstGeom>
          <a:noFill/>
        </p:spPr>
        <p:txBody>
          <a:bodyPr wrap="square" rtlCol="1">
            <a:spAutoFit/>
          </a:bodyPr>
          <a:lstStyle/>
          <a:p>
            <a:pPr>
              <a:lnSpc>
                <a:spcPts val="3900"/>
              </a:lnSpc>
              <a:spcAft>
                <a:spcPts val="1200"/>
              </a:spcAft>
            </a:pPr>
            <a:r>
              <a:rPr lang="he-IL" sz="3000" dirty="0">
                <a:solidFill>
                  <a:srgbClr val="670F17"/>
                </a:solidFill>
                <a:latin typeface="Fb Monopoly Heb" pitchFamily="50" charset="-79"/>
                <a:cs typeface="Fb Monopoly Heb" pitchFamily="50" charset="-79"/>
              </a:rPr>
              <a:t>במהלך הלימוד היומי, נעסוק בין היתר:</a:t>
            </a:r>
            <a:endParaRPr lang="he-IL" sz="3000" dirty="0">
              <a:solidFill>
                <a:srgbClr val="670F17"/>
              </a:solidFill>
              <a:latin typeface="Fb Monopoly Heb Bold" pitchFamily="50" charset="-79"/>
              <a:cs typeface="Fb Monopoly Heb Bold" pitchFamily="50" charset="-79"/>
            </a:endParaRPr>
          </a:p>
        </p:txBody>
      </p:sp>
      <p:pic>
        <p:nvPicPr>
          <p:cNvPr id="2" name="תמונה 1"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DB9A35E3-9169-A26B-CC17-B321BB17E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12" y="82440"/>
            <a:ext cx="1288998" cy="787588"/>
          </a:xfrm>
          <a:prstGeom prst="rect">
            <a:avLst/>
          </a:prstGeom>
        </p:spPr>
      </p:pic>
      <p:sp>
        <p:nvSpPr>
          <p:cNvPr id="3" name="מלבן: פינות מעוגלות 2">
            <a:extLst>
              <a:ext uri="{FF2B5EF4-FFF2-40B4-BE49-F238E27FC236}">
                <a16:creationId xmlns:a16="http://schemas.microsoft.com/office/drawing/2014/main" id="{BD415E34-6DFB-5A71-137C-CC0BA2F801BD}"/>
              </a:ext>
            </a:extLst>
          </p:cNvPr>
          <p:cNvSpPr/>
          <p:nvPr/>
        </p:nvSpPr>
        <p:spPr>
          <a:xfrm>
            <a:off x="1044511" y="1393942"/>
            <a:ext cx="7422122" cy="603172"/>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5D5A7C31-588A-94D4-2089-68FBEFAFE0FD}"/>
              </a:ext>
            </a:extLst>
          </p:cNvPr>
          <p:cNvSpPr txBox="1"/>
          <p:nvPr/>
        </p:nvSpPr>
        <p:spPr>
          <a:xfrm>
            <a:off x="1155700" y="1411993"/>
            <a:ext cx="7156644" cy="559769"/>
          </a:xfrm>
          <a:prstGeom prst="rect">
            <a:avLst/>
          </a:prstGeom>
          <a:noFill/>
        </p:spPr>
        <p:txBody>
          <a:bodyPr wrap="square" rtlCol="1">
            <a:spAutoFit/>
          </a:bodyPr>
          <a:lstStyle/>
          <a:p>
            <a:pPr>
              <a:lnSpc>
                <a:spcPts val="3900"/>
              </a:lnSpc>
              <a:spcAft>
                <a:spcPts val="1200"/>
              </a:spcAft>
            </a:pPr>
            <a:r>
              <a:rPr lang="he-IL" sz="2400" dirty="0">
                <a:solidFill>
                  <a:schemeClr val="bg1"/>
                </a:solidFill>
                <a:latin typeface="Fb Monopoly Heb" pitchFamily="50" charset="-79"/>
                <a:cs typeface="Fb Monopoly Heb" pitchFamily="50" charset="-79"/>
              </a:rPr>
              <a:t>בחשיבות קביעות התפילה </a:t>
            </a:r>
            <a:r>
              <a:rPr lang="he-IL" sz="2400" dirty="0" err="1">
                <a:solidFill>
                  <a:schemeClr val="bg1"/>
                </a:solidFill>
                <a:latin typeface="Fb Monopoly Heb" pitchFamily="50" charset="-79"/>
                <a:cs typeface="Fb Monopoly Heb" pitchFamily="50" charset="-79"/>
              </a:rPr>
              <a:t>כ"תמידין</a:t>
            </a:r>
            <a:r>
              <a:rPr lang="he-IL" sz="2400" dirty="0">
                <a:solidFill>
                  <a:schemeClr val="bg1"/>
                </a:solidFill>
                <a:latin typeface="Fb Monopoly Heb" pitchFamily="50" charset="-79"/>
                <a:cs typeface="Fb Monopoly Heb" pitchFamily="50" charset="-79"/>
              </a:rPr>
              <a:t>"</a:t>
            </a:r>
            <a:endParaRPr lang="he-IL" sz="2400" dirty="0">
              <a:solidFill>
                <a:schemeClr val="bg1"/>
              </a:solidFill>
              <a:latin typeface="Fb Monopoly Heb Bold" pitchFamily="50" charset="-79"/>
              <a:cs typeface="Fb Monopoly Heb Bold" pitchFamily="50" charset="-79"/>
            </a:endParaRPr>
          </a:p>
        </p:txBody>
      </p:sp>
      <p:sp>
        <p:nvSpPr>
          <p:cNvPr id="5" name="מלבן: פינות מעוגלות 4">
            <a:extLst>
              <a:ext uri="{FF2B5EF4-FFF2-40B4-BE49-F238E27FC236}">
                <a16:creationId xmlns:a16="http://schemas.microsoft.com/office/drawing/2014/main" id="{5D672A13-6C37-A085-258E-5E985C5C7D4B}"/>
              </a:ext>
            </a:extLst>
          </p:cNvPr>
          <p:cNvSpPr/>
          <p:nvPr/>
        </p:nvSpPr>
        <p:spPr>
          <a:xfrm>
            <a:off x="1044511" y="2285079"/>
            <a:ext cx="7422122" cy="603172"/>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יבת טקסט 7">
            <a:extLst>
              <a:ext uri="{FF2B5EF4-FFF2-40B4-BE49-F238E27FC236}">
                <a16:creationId xmlns:a16="http://schemas.microsoft.com/office/drawing/2014/main" id="{365A5F32-141E-8557-7F2E-69A12BEC6ECB}"/>
              </a:ext>
            </a:extLst>
          </p:cNvPr>
          <p:cNvSpPr txBox="1"/>
          <p:nvPr/>
        </p:nvSpPr>
        <p:spPr>
          <a:xfrm>
            <a:off x="1044511" y="2303130"/>
            <a:ext cx="7267833" cy="559769"/>
          </a:xfrm>
          <a:prstGeom prst="rect">
            <a:avLst/>
          </a:prstGeom>
          <a:noFill/>
        </p:spPr>
        <p:txBody>
          <a:bodyPr wrap="square" rtlCol="1">
            <a:spAutoFit/>
          </a:bodyPr>
          <a:lstStyle/>
          <a:p>
            <a:pPr>
              <a:lnSpc>
                <a:spcPts val="3900"/>
              </a:lnSpc>
              <a:spcAft>
                <a:spcPts val="1200"/>
              </a:spcAft>
            </a:pPr>
            <a:r>
              <a:rPr lang="he-IL" sz="2400" dirty="0">
                <a:solidFill>
                  <a:schemeClr val="bg1"/>
                </a:solidFill>
                <a:latin typeface="Fb Monopoly Heb" pitchFamily="50" charset="-79"/>
                <a:cs typeface="Fb Monopoly Heb" pitchFamily="50" charset="-79"/>
              </a:rPr>
              <a:t>במשמעות הבקשות בתפילה המבטאות בטחון בה'</a:t>
            </a:r>
            <a:endParaRPr lang="he-IL" sz="2400" dirty="0">
              <a:solidFill>
                <a:schemeClr val="bg1"/>
              </a:solidFill>
              <a:latin typeface="Fb Monopoly Heb Bold" pitchFamily="50" charset="-79"/>
              <a:cs typeface="Fb Monopoly Heb Bold" pitchFamily="50" charset="-79"/>
            </a:endParaRPr>
          </a:p>
        </p:txBody>
      </p:sp>
      <p:sp>
        <p:nvSpPr>
          <p:cNvPr id="10" name="מלבן: פינות מעוגלות 9">
            <a:extLst>
              <a:ext uri="{FF2B5EF4-FFF2-40B4-BE49-F238E27FC236}">
                <a16:creationId xmlns:a16="http://schemas.microsoft.com/office/drawing/2014/main" id="{40AA42A1-E787-D6B5-1C71-6D84588B45BA}"/>
              </a:ext>
            </a:extLst>
          </p:cNvPr>
          <p:cNvSpPr/>
          <p:nvPr/>
        </p:nvSpPr>
        <p:spPr>
          <a:xfrm>
            <a:off x="1044511" y="3176216"/>
            <a:ext cx="7422122" cy="909188"/>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AB8D8BC2-BAA7-A3EC-301F-B2F3813224B8}"/>
              </a:ext>
            </a:extLst>
          </p:cNvPr>
          <p:cNvSpPr txBox="1"/>
          <p:nvPr/>
        </p:nvSpPr>
        <p:spPr>
          <a:xfrm>
            <a:off x="1155700" y="3194267"/>
            <a:ext cx="7156644" cy="964367"/>
          </a:xfrm>
          <a:prstGeom prst="rect">
            <a:avLst/>
          </a:prstGeom>
          <a:noFill/>
        </p:spPr>
        <p:txBody>
          <a:bodyPr wrap="square" rtlCol="1">
            <a:spAutoFit/>
          </a:bodyPr>
          <a:lstStyle/>
          <a:p>
            <a:pPr>
              <a:lnSpc>
                <a:spcPts val="3300"/>
              </a:lnSpc>
              <a:spcAft>
                <a:spcPts val="1200"/>
              </a:spcAft>
            </a:pPr>
            <a:r>
              <a:rPr lang="he-IL" sz="2400" dirty="0">
                <a:solidFill>
                  <a:schemeClr val="bg1"/>
                </a:solidFill>
                <a:latin typeface="Fb Monopoly Heb" pitchFamily="50" charset="-79"/>
                <a:cs typeface="Fb Monopoly Heb" pitchFamily="50" charset="-79"/>
              </a:rPr>
              <a:t>נלמד על התפילה כמגנה מפני טרדות העולם - "בא אל התיבה"</a:t>
            </a:r>
            <a:endParaRPr lang="he-IL" sz="2400" dirty="0">
              <a:solidFill>
                <a:schemeClr val="bg1"/>
              </a:solidFill>
              <a:latin typeface="Fb Monopoly Heb Bold" pitchFamily="50" charset="-79"/>
              <a:cs typeface="Fb Monopoly Heb Bold" pitchFamily="50" charset="-79"/>
            </a:endParaRPr>
          </a:p>
        </p:txBody>
      </p:sp>
      <p:sp>
        <p:nvSpPr>
          <p:cNvPr id="12" name="מלבן: פינות מעוגלות 11">
            <a:extLst>
              <a:ext uri="{FF2B5EF4-FFF2-40B4-BE49-F238E27FC236}">
                <a16:creationId xmlns:a16="http://schemas.microsoft.com/office/drawing/2014/main" id="{D74D81C1-4621-9730-9F3C-9135C8EA9077}"/>
              </a:ext>
            </a:extLst>
          </p:cNvPr>
          <p:cNvSpPr/>
          <p:nvPr/>
        </p:nvSpPr>
        <p:spPr>
          <a:xfrm>
            <a:off x="1044511" y="4384853"/>
            <a:ext cx="7422122" cy="603172"/>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תיבת טקסט 12">
            <a:extLst>
              <a:ext uri="{FF2B5EF4-FFF2-40B4-BE49-F238E27FC236}">
                <a16:creationId xmlns:a16="http://schemas.microsoft.com/office/drawing/2014/main" id="{4D7109F8-8A16-F291-1FFC-44792598B8E2}"/>
              </a:ext>
            </a:extLst>
          </p:cNvPr>
          <p:cNvSpPr txBox="1"/>
          <p:nvPr/>
        </p:nvSpPr>
        <p:spPr>
          <a:xfrm>
            <a:off x="1155700" y="4402904"/>
            <a:ext cx="7156644" cy="559769"/>
          </a:xfrm>
          <a:prstGeom prst="rect">
            <a:avLst/>
          </a:prstGeom>
          <a:noFill/>
        </p:spPr>
        <p:txBody>
          <a:bodyPr wrap="square" rtlCol="1">
            <a:spAutoFit/>
          </a:bodyPr>
          <a:lstStyle/>
          <a:p>
            <a:pPr>
              <a:lnSpc>
                <a:spcPts val="3900"/>
              </a:lnSpc>
              <a:spcAft>
                <a:spcPts val="1200"/>
              </a:spcAft>
            </a:pPr>
            <a:r>
              <a:rPr lang="he-IL" sz="2400" dirty="0">
                <a:solidFill>
                  <a:schemeClr val="bg1"/>
                </a:solidFill>
                <a:latin typeface="Fb Monopoly Heb" pitchFamily="50" charset="-79"/>
                <a:cs typeface="Fb Monopoly Heb" pitchFamily="50" charset="-79"/>
              </a:rPr>
              <a:t>נלמד על התודה לה' בכל ברכה - "ברוך אתה". </a:t>
            </a:r>
          </a:p>
        </p:txBody>
      </p:sp>
      <p:sp>
        <p:nvSpPr>
          <p:cNvPr id="14" name="מלבן: פינות מעוגלות 13">
            <a:extLst>
              <a:ext uri="{FF2B5EF4-FFF2-40B4-BE49-F238E27FC236}">
                <a16:creationId xmlns:a16="http://schemas.microsoft.com/office/drawing/2014/main" id="{448C10B0-D5CC-E9A7-AC83-44C9CE711B7D}"/>
              </a:ext>
            </a:extLst>
          </p:cNvPr>
          <p:cNvSpPr/>
          <p:nvPr/>
        </p:nvSpPr>
        <p:spPr>
          <a:xfrm>
            <a:off x="1044511" y="5275989"/>
            <a:ext cx="7422122" cy="938719"/>
          </a:xfrm>
          <a:prstGeom prst="roundRect">
            <a:avLst>
              <a:gd name="adj" fmla="val 50000"/>
            </a:avLst>
          </a:prstGeom>
          <a:solidFill>
            <a:srgbClr val="670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תיבת טקסט 14">
            <a:extLst>
              <a:ext uri="{FF2B5EF4-FFF2-40B4-BE49-F238E27FC236}">
                <a16:creationId xmlns:a16="http://schemas.microsoft.com/office/drawing/2014/main" id="{CBDADA71-79AD-A15D-5CBB-7B2C95C86247}"/>
              </a:ext>
            </a:extLst>
          </p:cNvPr>
          <p:cNvSpPr txBox="1"/>
          <p:nvPr/>
        </p:nvSpPr>
        <p:spPr>
          <a:xfrm>
            <a:off x="1155700" y="5294041"/>
            <a:ext cx="7156644" cy="938719"/>
          </a:xfrm>
          <a:prstGeom prst="rect">
            <a:avLst/>
          </a:prstGeom>
          <a:noFill/>
        </p:spPr>
        <p:txBody>
          <a:bodyPr wrap="square" rtlCol="1">
            <a:spAutoFit/>
          </a:bodyPr>
          <a:lstStyle/>
          <a:p>
            <a:pPr>
              <a:lnSpc>
                <a:spcPts val="3300"/>
              </a:lnSpc>
              <a:spcAft>
                <a:spcPts val="1200"/>
              </a:spcAft>
            </a:pPr>
            <a:r>
              <a:rPr lang="he-IL" sz="2400" dirty="0">
                <a:solidFill>
                  <a:schemeClr val="bg1"/>
                </a:solidFill>
                <a:latin typeface="Fb Monopoly Heb" pitchFamily="50" charset="-79"/>
                <a:cs typeface="Fb Monopoly Heb" pitchFamily="50" charset="-79"/>
              </a:rPr>
              <a:t>נבחן גם כמה כלים מעשיים המסייעים להתרכזות בתפילה.</a:t>
            </a:r>
          </a:p>
        </p:txBody>
      </p:sp>
    </p:spTree>
    <p:extLst>
      <p:ext uri="{BB962C8B-B14F-4D97-AF65-F5344CB8AC3E}">
        <p14:creationId xmlns:p14="http://schemas.microsoft.com/office/powerpoint/2010/main" val="2098667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CF033-888A-084F-324E-8FE8B4D5E8B9}"/>
            </a:ext>
          </a:extLst>
        </p:cNvPr>
        <p:cNvGrpSpPr/>
        <p:nvPr/>
      </p:nvGrpSpPr>
      <p:grpSpPr>
        <a:xfrm>
          <a:off x="0" y="0"/>
          <a:ext cx="0" cy="0"/>
          <a:chOff x="0" y="0"/>
          <a:chExt cx="0" cy="0"/>
        </a:xfrm>
      </p:grpSpPr>
      <p:pic>
        <p:nvPicPr>
          <p:cNvPr id="5" name="תמונה 4" descr="תמונה שמכילה רהיטים, וילון, בתוך מבנה, קיר&#10;&#10;תוכן בינה מלאכותית גנרטיבית עשוי להיות שגוי.">
            <a:extLst>
              <a:ext uri="{FF2B5EF4-FFF2-40B4-BE49-F238E27FC236}">
                <a16:creationId xmlns:a16="http://schemas.microsoft.com/office/drawing/2014/main" id="{1478ABA6-BA88-B088-103B-AF215F151050}"/>
              </a:ext>
            </a:extLst>
          </p:cNvPr>
          <p:cNvPicPr>
            <a:picLocks noChangeAspect="1"/>
          </p:cNvPicPr>
          <p:nvPr/>
        </p:nvPicPr>
        <p:blipFill>
          <a:blip r:embed="rId2">
            <a:extLst>
              <a:ext uri="{28A0092B-C50C-407E-A947-70E740481C1C}">
                <a14:useLocalDpi xmlns:a14="http://schemas.microsoft.com/office/drawing/2010/main" val="0"/>
              </a:ext>
            </a:extLst>
          </a:blip>
          <a:srcRect l="4865" t="11053" r="13188" b="29382"/>
          <a:stretch>
            <a:fillRect/>
          </a:stretch>
        </p:blipFill>
        <p:spPr>
          <a:xfrm>
            <a:off x="0" y="0"/>
            <a:ext cx="12192000" cy="6858000"/>
          </a:xfrm>
          <a:prstGeom prst="rect">
            <a:avLst/>
          </a:prstGeom>
        </p:spPr>
      </p:pic>
      <p:pic>
        <p:nvPicPr>
          <p:cNvPr id="7" name="תמונה 6" descr="תמונה שמכילה טקסט, גופן, גרפיקה, כתב יד&#10;&#10;תוכן בינה מלאכותית גנרטיבית עשוי להיות שגוי.">
            <a:extLst>
              <a:ext uri="{FF2B5EF4-FFF2-40B4-BE49-F238E27FC236}">
                <a16:creationId xmlns:a16="http://schemas.microsoft.com/office/drawing/2014/main" id="{AF35B309-63C1-94F6-D773-181DDA317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815604"/>
            <a:ext cx="5588000" cy="4061934"/>
          </a:xfrm>
          <a:prstGeom prst="rect">
            <a:avLst/>
          </a:prstGeom>
        </p:spPr>
      </p:pic>
      <p:pic>
        <p:nvPicPr>
          <p:cNvPr id="9" name="תמונה 8"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BE693C3C-10B4-C16F-580E-7E68D18C9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500" y="181337"/>
            <a:ext cx="1397000" cy="853578"/>
          </a:xfrm>
          <a:prstGeom prst="rect">
            <a:avLst/>
          </a:prstGeom>
        </p:spPr>
      </p:pic>
      <p:grpSp>
        <p:nvGrpSpPr>
          <p:cNvPr id="2" name="קבוצה 1">
            <a:extLst>
              <a:ext uri="{FF2B5EF4-FFF2-40B4-BE49-F238E27FC236}">
                <a16:creationId xmlns:a16="http://schemas.microsoft.com/office/drawing/2014/main" id="{AAEEDD1F-09F1-EDCF-E89A-228A6E5C74C4}"/>
              </a:ext>
            </a:extLst>
          </p:cNvPr>
          <p:cNvGrpSpPr/>
          <p:nvPr/>
        </p:nvGrpSpPr>
        <p:grpSpPr>
          <a:xfrm>
            <a:off x="2559018" y="4863230"/>
            <a:ext cx="7073965" cy="1364022"/>
            <a:chOff x="2865775" y="4736654"/>
            <a:chExt cx="7073965" cy="1364022"/>
          </a:xfrm>
        </p:grpSpPr>
        <p:pic>
          <p:nvPicPr>
            <p:cNvPr id="3" name="תמונה 2" descr="תמונה שמכילה זהב, בז’, שיזוף, חום&#10;&#10;תוכן בינה מלאכותית גנרטיבית עשוי להיות שגוי.">
              <a:extLst>
                <a:ext uri="{FF2B5EF4-FFF2-40B4-BE49-F238E27FC236}">
                  <a16:creationId xmlns:a16="http://schemas.microsoft.com/office/drawing/2014/main" id="{5BEDF9B1-7055-FD50-C5AA-0906CC247C42}"/>
                </a:ext>
              </a:extLst>
            </p:cNvPr>
            <p:cNvPicPr>
              <a:picLocks noChangeAspect="1"/>
            </p:cNvPicPr>
            <p:nvPr/>
          </p:nvPicPr>
          <p:blipFill>
            <a:blip r:embed="rId5">
              <a:extLst>
                <a:ext uri="{28A0092B-C50C-407E-A947-70E740481C1C}">
                  <a14:useLocalDpi xmlns:a14="http://schemas.microsoft.com/office/drawing/2010/main" val="0"/>
                </a:ext>
              </a:extLst>
            </a:blip>
            <a:srcRect l="2361" t="6367" r="20278" b="73744"/>
            <a:stretch>
              <a:fillRect/>
            </a:stretch>
          </p:blipFill>
          <p:spPr>
            <a:xfrm>
              <a:off x="2865775" y="4736654"/>
              <a:ext cx="7073965" cy="1364022"/>
            </a:xfrm>
            <a:prstGeom prst="plaque">
              <a:avLst>
                <a:gd name="adj" fmla="val 15000"/>
              </a:avLst>
            </a:prstGeom>
            <a:effectLst>
              <a:outerShdw blurRad="50800" dist="38100" dir="8100000" algn="tr" rotWithShape="0">
                <a:prstClr val="black">
                  <a:alpha val="40000"/>
                </a:prstClr>
              </a:outerShdw>
            </a:effectLst>
          </p:spPr>
        </p:pic>
        <p:sp>
          <p:nvSpPr>
            <p:cNvPr id="4" name="תיבת טקסט 3">
              <a:extLst>
                <a:ext uri="{FF2B5EF4-FFF2-40B4-BE49-F238E27FC236}">
                  <a16:creationId xmlns:a16="http://schemas.microsoft.com/office/drawing/2014/main" id="{9A779ADE-7B58-545D-9A9D-99B44C3BF3C4}"/>
                </a:ext>
              </a:extLst>
            </p:cNvPr>
            <p:cNvSpPr txBox="1"/>
            <p:nvPr/>
          </p:nvSpPr>
          <p:spPr>
            <a:xfrm>
              <a:off x="3500807" y="5151610"/>
              <a:ext cx="5803900" cy="892680"/>
            </a:xfrm>
            <a:prstGeom prst="rect">
              <a:avLst/>
            </a:prstGeom>
            <a:noFill/>
          </p:spPr>
          <p:txBody>
            <a:bodyPr wrap="square" rtlCol="1">
              <a:spAutoFit/>
            </a:bodyPr>
            <a:lstStyle/>
            <a:p>
              <a:pPr algn="ctr">
                <a:lnSpc>
                  <a:spcPts val="4900"/>
                </a:lnSpc>
              </a:pPr>
              <a:r>
                <a:rPr lang="he-IL" sz="8800" dirty="0">
                  <a:solidFill>
                    <a:srgbClr val="670F17"/>
                  </a:solidFill>
                  <a:latin typeface="SKF Ateret 3.0 Medium" pitchFamily="50" charset="-79"/>
                  <a:cs typeface="SKF Ateret 3.0 Medium" pitchFamily="50" charset="-79"/>
                </a:rPr>
                <a:t>צוותי החינוך</a:t>
              </a:r>
            </a:p>
          </p:txBody>
        </p:sp>
      </p:grpSp>
    </p:spTree>
    <p:extLst>
      <p:ext uri="{BB962C8B-B14F-4D97-AF65-F5344CB8AC3E}">
        <p14:creationId xmlns:p14="http://schemas.microsoft.com/office/powerpoint/2010/main" val="2693738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FB45D-5529-0FBC-C698-EE2D0F1FCD1D}"/>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D5AA1439-A420-7B64-9A88-0484840D6FBA}"/>
              </a:ext>
            </a:extLst>
          </p:cNvPr>
          <p:cNvPicPr>
            <a:picLocks noChangeAspect="1"/>
          </p:cNvPicPr>
          <p:nvPr/>
        </p:nvPicPr>
        <p:blipFill>
          <a:blip r:embed="rId2">
            <a:alphaModFix/>
            <a:extLst>
              <a:ext uri="{28A0092B-C50C-407E-A947-70E740481C1C}">
                <a14:useLocalDpi xmlns:a14="http://schemas.microsoft.com/office/drawing/2010/main" val="0"/>
              </a:ext>
            </a:extLst>
          </a:blip>
          <a:srcRect l="5292" t="4081" r="2837" b="29140"/>
          <a:stretch>
            <a:fillRect/>
          </a:stretch>
        </p:blipFill>
        <p:spPr>
          <a:xfrm>
            <a:off x="1" y="0"/>
            <a:ext cx="12192000" cy="6858000"/>
          </a:xfrm>
          <a:prstGeom prst="rect">
            <a:avLst/>
          </a:prstGeom>
        </p:spPr>
      </p:pic>
      <p:pic>
        <p:nvPicPr>
          <p:cNvPr id="4" name="תמונה 3"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315C4FCF-DE52-0179-10B5-8CD3FFEE8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306" y="5867400"/>
            <a:ext cx="1496544" cy="914400"/>
          </a:xfrm>
          <a:prstGeom prst="rect">
            <a:avLst/>
          </a:prstGeom>
        </p:spPr>
      </p:pic>
      <p:pic>
        <p:nvPicPr>
          <p:cNvPr id="6" name="תמונה 5" descr="תמונה שמכילה טקסט, גופן, גרפיקה, עיצוב גרפי&#10;&#10;תוכן בינה מלאכותית גנרטיבית עשוי להיות שגוי.">
            <a:extLst>
              <a:ext uri="{FF2B5EF4-FFF2-40B4-BE49-F238E27FC236}">
                <a16:creationId xmlns:a16="http://schemas.microsoft.com/office/drawing/2014/main" id="{86488743-6CA4-11B6-11FD-B245A378B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1" y="436622"/>
            <a:ext cx="2413260" cy="1754206"/>
          </a:xfrm>
          <a:prstGeom prst="rect">
            <a:avLst/>
          </a:prstGeom>
        </p:spPr>
      </p:pic>
      <p:sp>
        <p:nvSpPr>
          <p:cNvPr id="7" name="תיבת טקסט 6">
            <a:extLst>
              <a:ext uri="{FF2B5EF4-FFF2-40B4-BE49-F238E27FC236}">
                <a16:creationId xmlns:a16="http://schemas.microsoft.com/office/drawing/2014/main" id="{3B115174-6EEE-37B3-5CC5-B0BF91810C80}"/>
              </a:ext>
            </a:extLst>
          </p:cNvPr>
          <p:cNvSpPr txBox="1"/>
          <p:nvPr/>
        </p:nvSpPr>
        <p:spPr>
          <a:xfrm>
            <a:off x="3035041" y="957322"/>
            <a:ext cx="8351537" cy="2708434"/>
          </a:xfrm>
          <a:prstGeom prst="rect">
            <a:avLst/>
          </a:prstGeom>
          <a:noFill/>
        </p:spPr>
        <p:txBody>
          <a:bodyPr wrap="square" rtlCol="1">
            <a:spAutoFit/>
          </a:bodyPr>
          <a:lstStyle/>
          <a:p>
            <a:r>
              <a:rPr lang="he-IL" sz="3200" dirty="0">
                <a:solidFill>
                  <a:srgbClr val="670F17"/>
                </a:solidFill>
                <a:latin typeface="Fb Monopoly Heb" pitchFamily="50" charset="-79"/>
                <a:cs typeface="Fb Monopoly Heb" pitchFamily="50" charset="-79"/>
              </a:rPr>
              <a:t>לקראת פתיחת התוכנית,</a:t>
            </a:r>
          </a:p>
          <a:p>
            <a:pPr>
              <a:spcAft>
                <a:spcPts val="1200"/>
              </a:spcAft>
            </a:pPr>
            <a:r>
              <a:rPr lang="he-IL" sz="3200" dirty="0">
                <a:solidFill>
                  <a:srgbClr val="670F17"/>
                </a:solidFill>
                <a:latin typeface="Fb Monopoly Heb" pitchFamily="50" charset="-79"/>
                <a:cs typeface="Fb Monopoly Heb" pitchFamily="50" charset="-79"/>
              </a:rPr>
              <a:t>נתוועד ונתחזק שלוחי ושלוחות החינוך בנושא התפילה.</a:t>
            </a:r>
          </a:p>
          <a:p>
            <a:r>
              <a:rPr lang="he-IL" sz="3200" dirty="0">
                <a:solidFill>
                  <a:srgbClr val="670F17"/>
                </a:solidFill>
                <a:latin typeface="Fb Monopoly Heb Bold" pitchFamily="50" charset="-79"/>
                <a:cs typeface="Fb Monopoly Heb Bold" pitchFamily="50" charset="-79"/>
              </a:rPr>
              <a:t>תוכנית מיוחדת להתוועדות הצוות</a:t>
            </a:r>
          </a:p>
          <a:p>
            <a:r>
              <a:rPr lang="he-IL" sz="3200" dirty="0">
                <a:solidFill>
                  <a:srgbClr val="670F17"/>
                </a:solidFill>
                <a:latin typeface="Fb Monopoly Heb Bold" pitchFamily="50" charset="-79"/>
                <a:cs typeface="Fb Monopoly Heb Bold" pitchFamily="50" charset="-79"/>
              </a:rPr>
              <a:t>תעלה לאתר בהקדם.</a:t>
            </a:r>
          </a:p>
        </p:txBody>
      </p:sp>
    </p:spTree>
    <p:extLst>
      <p:ext uri="{BB962C8B-B14F-4D97-AF65-F5344CB8AC3E}">
        <p14:creationId xmlns:p14="http://schemas.microsoft.com/office/powerpoint/2010/main" val="26952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4C7E3-A604-FB61-5731-1BFAC40533F9}"/>
            </a:ext>
          </a:extLst>
        </p:cNvPr>
        <p:cNvGrpSpPr/>
        <p:nvPr/>
      </p:nvGrpSpPr>
      <p:grpSpPr>
        <a:xfrm>
          <a:off x="0" y="0"/>
          <a:ext cx="0" cy="0"/>
          <a:chOff x="0" y="0"/>
          <a:chExt cx="0" cy="0"/>
        </a:xfrm>
      </p:grpSpPr>
      <p:pic>
        <p:nvPicPr>
          <p:cNvPr id="5" name="תמונה 4" descr="תמונה שמכילה רהיטים, וילון, בתוך מבנה, קיר&#10;&#10;תוכן בינה מלאכותית גנרטיבית עשוי להיות שגוי.">
            <a:extLst>
              <a:ext uri="{FF2B5EF4-FFF2-40B4-BE49-F238E27FC236}">
                <a16:creationId xmlns:a16="http://schemas.microsoft.com/office/drawing/2014/main" id="{6BE6AFC6-440C-B993-E4B7-188FFB145AAD}"/>
              </a:ext>
            </a:extLst>
          </p:cNvPr>
          <p:cNvPicPr>
            <a:picLocks noChangeAspect="1"/>
          </p:cNvPicPr>
          <p:nvPr/>
        </p:nvPicPr>
        <p:blipFill>
          <a:blip r:embed="rId2">
            <a:extLst>
              <a:ext uri="{28A0092B-C50C-407E-A947-70E740481C1C}">
                <a14:useLocalDpi xmlns:a14="http://schemas.microsoft.com/office/drawing/2010/main" val="0"/>
              </a:ext>
            </a:extLst>
          </a:blip>
          <a:srcRect l="4865" t="11053" r="13188" b="29382"/>
          <a:stretch>
            <a:fillRect/>
          </a:stretch>
        </p:blipFill>
        <p:spPr>
          <a:xfrm>
            <a:off x="0" y="0"/>
            <a:ext cx="12192000" cy="6858000"/>
          </a:xfrm>
          <a:prstGeom prst="rect">
            <a:avLst/>
          </a:prstGeom>
        </p:spPr>
      </p:pic>
      <p:pic>
        <p:nvPicPr>
          <p:cNvPr id="7" name="תמונה 6" descr="תמונה שמכילה טקסט, גופן, גרפיקה, כתב יד&#10;&#10;תוכן בינה מלאכותית גנרטיבית עשוי להיות שגוי.">
            <a:extLst>
              <a:ext uri="{FF2B5EF4-FFF2-40B4-BE49-F238E27FC236}">
                <a16:creationId xmlns:a16="http://schemas.microsoft.com/office/drawing/2014/main" id="{EBF95058-BB79-E791-BA47-2F6AF9C49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815604"/>
            <a:ext cx="5588000" cy="4061934"/>
          </a:xfrm>
          <a:prstGeom prst="rect">
            <a:avLst/>
          </a:prstGeom>
        </p:spPr>
      </p:pic>
      <p:pic>
        <p:nvPicPr>
          <p:cNvPr id="9" name="תמונה 8"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9BE1D716-9FAA-77A8-EA19-60DDFDBB7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500" y="181337"/>
            <a:ext cx="1397000" cy="853578"/>
          </a:xfrm>
          <a:prstGeom prst="rect">
            <a:avLst/>
          </a:prstGeom>
        </p:spPr>
      </p:pic>
      <p:grpSp>
        <p:nvGrpSpPr>
          <p:cNvPr id="2" name="קבוצה 1">
            <a:extLst>
              <a:ext uri="{FF2B5EF4-FFF2-40B4-BE49-F238E27FC236}">
                <a16:creationId xmlns:a16="http://schemas.microsoft.com/office/drawing/2014/main" id="{FE66614C-FA4E-2920-6772-FB4426504AE2}"/>
              </a:ext>
            </a:extLst>
          </p:cNvPr>
          <p:cNvGrpSpPr/>
          <p:nvPr/>
        </p:nvGrpSpPr>
        <p:grpSpPr>
          <a:xfrm>
            <a:off x="2559018" y="4863230"/>
            <a:ext cx="7073965" cy="1364022"/>
            <a:chOff x="2865775" y="4736654"/>
            <a:chExt cx="7073965" cy="1364022"/>
          </a:xfrm>
        </p:grpSpPr>
        <p:pic>
          <p:nvPicPr>
            <p:cNvPr id="3" name="תמונה 2" descr="תמונה שמכילה זהב, בז’, שיזוף, חום&#10;&#10;תוכן בינה מלאכותית גנרטיבית עשוי להיות שגוי.">
              <a:extLst>
                <a:ext uri="{FF2B5EF4-FFF2-40B4-BE49-F238E27FC236}">
                  <a16:creationId xmlns:a16="http://schemas.microsoft.com/office/drawing/2014/main" id="{CC694DE4-AFC0-48B7-1720-942CA5621AAD}"/>
                </a:ext>
              </a:extLst>
            </p:cNvPr>
            <p:cNvPicPr>
              <a:picLocks noChangeAspect="1"/>
            </p:cNvPicPr>
            <p:nvPr/>
          </p:nvPicPr>
          <p:blipFill>
            <a:blip r:embed="rId5">
              <a:extLst>
                <a:ext uri="{28A0092B-C50C-407E-A947-70E740481C1C}">
                  <a14:useLocalDpi xmlns:a14="http://schemas.microsoft.com/office/drawing/2010/main" val="0"/>
                </a:ext>
              </a:extLst>
            </a:blip>
            <a:srcRect l="2361" t="6367" r="20278" b="73744"/>
            <a:stretch>
              <a:fillRect/>
            </a:stretch>
          </p:blipFill>
          <p:spPr>
            <a:xfrm>
              <a:off x="2865775" y="4736654"/>
              <a:ext cx="7073965" cy="1364022"/>
            </a:xfrm>
            <a:prstGeom prst="plaque">
              <a:avLst>
                <a:gd name="adj" fmla="val 15000"/>
              </a:avLst>
            </a:prstGeom>
            <a:effectLst>
              <a:outerShdw blurRad="50800" dist="38100" dir="8100000" algn="tr" rotWithShape="0">
                <a:prstClr val="black">
                  <a:alpha val="40000"/>
                </a:prstClr>
              </a:outerShdw>
            </a:effectLst>
          </p:spPr>
        </p:pic>
        <p:sp>
          <p:nvSpPr>
            <p:cNvPr id="4" name="תיבת טקסט 3">
              <a:extLst>
                <a:ext uri="{FF2B5EF4-FFF2-40B4-BE49-F238E27FC236}">
                  <a16:creationId xmlns:a16="http://schemas.microsoft.com/office/drawing/2014/main" id="{576DFC15-A275-4179-3B56-4DCE79ED2762}"/>
                </a:ext>
              </a:extLst>
            </p:cNvPr>
            <p:cNvSpPr txBox="1"/>
            <p:nvPr/>
          </p:nvSpPr>
          <p:spPr>
            <a:xfrm>
              <a:off x="3500807" y="5151610"/>
              <a:ext cx="5803900" cy="892680"/>
            </a:xfrm>
            <a:prstGeom prst="rect">
              <a:avLst/>
            </a:prstGeom>
            <a:noFill/>
          </p:spPr>
          <p:txBody>
            <a:bodyPr wrap="square" rtlCol="1">
              <a:spAutoFit/>
            </a:bodyPr>
            <a:lstStyle/>
            <a:p>
              <a:pPr algn="ctr">
                <a:lnSpc>
                  <a:spcPts val="4900"/>
                </a:lnSpc>
              </a:pPr>
              <a:r>
                <a:rPr lang="he-IL" sz="8800" dirty="0">
                  <a:solidFill>
                    <a:srgbClr val="670F17"/>
                  </a:solidFill>
                  <a:latin typeface="SKF Ateret 3.0 Medium" pitchFamily="50" charset="-79"/>
                  <a:cs typeface="SKF Ateret 3.0 Medium" pitchFamily="50" charset="-79"/>
                </a:rPr>
                <a:t>תוכנית פתיחה</a:t>
              </a:r>
            </a:p>
          </p:txBody>
        </p:sp>
      </p:grpSp>
    </p:spTree>
    <p:extLst>
      <p:ext uri="{BB962C8B-B14F-4D97-AF65-F5344CB8AC3E}">
        <p14:creationId xmlns:p14="http://schemas.microsoft.com/office/powerpoint/2010/main" val="4009032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DDBFD-50F0-DAC9-6143-11CE03209FF6}"/>
            </a:ext>
          </a:extLst>
        </p:cNvPr>
        <p:cNvGrpSpPr/>
        <p:nvPr/>
      </p:nvGrpSpPr>
      <p:grpSpPr>
        <a:xfrm>
          <a:off x="0" y="0"/>
          <a:ext cx="0" cy="0"/>
          <a:chOff x="0" y="0"/>
          <a:chExt cx="0" cy="0"/>
        </a:xfrm>
      </p:grpSpPr>
      <p:pic>
        <p:nvPicPr>
          <p:cNvPr id="9" name="תמונה 8" descr="תמונה שמכילה אגרטל, בתוך מבנה, קיר, אדום&#10;&#10;תוכן בינה מלאכותית גנרטיבית עשוי להיות שגוי.">
            <a:extLst>
              <a:ext uri="{FF2B5EF4-FFF2-40B4-BE49-F238E27FC236}">
                <a16:creationId xmlns:a16="http://schemas.microsoft.com/office/drawing/2014/main" id="{472F3D49-8BAA-66CD-3DD2-D67507D754E2}"/>
              </a:ext>
            </a:extLst>
          </p:cNvPr>
          <p:cNvPicPr>
            <a:picLocks noChangeAspect="1"/>
          </p:cNvPicPr>
          <p:nvPr/>
        </p:nvPicPr>
        <p:blipFill>
          <a:blip r:embed="rId2">
            <a:alphaModFix/>
            <a:extLst>
              <a:ext uri="{28A0092B-C50C-407E-A947-70E740481C1C}">
                <a14:useLocalDpi xmlns:a14="http://schemas.microsoft.com/office/drawing/2010/main" val="0"/>
              </a:ext>
            </a:extLst>
          </a:blip>
          <a:srcRect l="30661" t="22521" r="2837" b="29140"/>
          <a:stretch>
            <a:fillRect/>
          </a:stretch>
        </p:blipFill>
        <p:spPr>
          <a:xfrm>
            <a:off x="-1" y="0"/>
            <a:ext cx="12192001" cy="6858000"/>
          </a:xfrm>
          <a:prstGeom prst="rect">
            <a:avLst/>
          </a:prstGeom>
        </p:spPr>
      </p:pic>
      <p:sp>
        <p:nvSpPr>
          <p:cNvPr id="3" name="מלבן 2">
            <a:extLst>
              <a:ext uri="{FF2B5EF4-FFF2-40B4-BE49-F238E27FC236}">
                <a16:creationId xmlns:a16="http://schemas.microsoft.com/office/drawing/2014/main" id="{F0036323-2B6A-9F62-C053-07F5E98CCDDE}"/>
              </a:ext>
            </a:extLst>
          </p:cNvPr>
          <p:cNvSpPr/>
          <p:nvPr/>
        </p:nvSpPr>
        <p:spPr>
          <a:xfrm>
            <a:off x="368299" y="1259853"/>
            <a:ext cx="11379201" cy="5075178"/>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תיבת טקסט 6">
            <a:extLst>
              <a:ext uri="{FF2B5EF4-FFF2-40B4-BE49-F238E27FC236}">
                <a16:creationId xmlns:a16="http://schemas.microsoft.com/office/drawing/2014/main" id="{B40FA969-D9FF-3070-44D4-F30658E9984B}"/>
              </a:ext>
            </a:extLst>
          </p:cNvPr>
          <p:cNvSpPr txBox="1"/>
          <p:nvPr/>
        </p:nvSpPr>
        <p:spPr>
          <a:xfrm>
            <a:off x="618610" y="263042"/>
            <a:ext cx="10954778" cy="954107"/>
          </a:xfrm>
          <a:prstGeom prst="rect">
            <a:avLst/>
          </a:prstGeom>
          <a:noFill/>
        </p:spPr>
        <p:txBody>
          <a:bodyPr wrap="square" rtlCol="1">
            <a:spAutoFit/>
          </a:bodyPr>
          <a:lstStyle/>
          <a:p>
            <a:r>
              <a:rPr lang="he-IL" sz="2800" dirty="0">
                <a:solidFill>
                  <a:srgbClr val="670F17"/>
                </a:solidFill>
                <a:latin typeface="Fb Monopoly Heb" pitchFamily="50" charset="-79"/>
                <a:cs typeface="Fb Monopoly Heb" pitchFamily="50" charset="-79"/>
              </a:rPr>
              <a:t>את התוכנית נפתח בהמחשת משל חסידי מהבעל שם טוב, שילווה אותנו במהלך שבוע החסידות:</a:t>
            </a:r>
            <a:endParaRPr lang="he-IL" sz="2800" dirty="0">
              <a:solidFill>
                <a:srgbClr val="670F17"/>
              </a:solidFill>
              <a:latin typeface="Fb Monopoly Heb Bold" pitchFamily="50" charset="-79"/>
              <a:cs typeface="Fb Monopoly Heb Bold" pitchFamily="50" charset="-79"/>
            </a:endParaRPr>
          </a:p>
        </p:txBody>
      </p:sp>
      <p:sp>
        <p:nvSpPr>
          <p:cNvPr id="2" name="תיבת טקסט 1">
            <a:extLst>
              <a:ext uri="{FF2B5EF4-FFF2-40B4-BE49-F238E27FC236}">
                <a16:creationId xmlns:a16="http://schemas.microsoft.com/office/drawing/2014/main" id="{0C6D97A3-6501-0AF8-6CFD-1AA6D9557DA7}"/>
              </a:ext>
            </a:extLst>
          </p:cNvPr>
          <p:cNvSpPr txBox="1"/>
          <p:nvPr/>
        </p:nvSpPr>
        <p:spPr>
          <a:xfrm>
            <a:off x="618610" y="1452622"/>
            <a:ext cx="10954778" cy="4742709"/>
          </a:xfrm>
          <a:prstGeom prst="rect">
            <a:avLst/>
          </a:prstGeom>
          <a:noFill/>
        </p:spPr>
        <p:txBody>
          <a:bodyPr wrap="square" rtlCol="1">
            <a:spAutoFit/>
          </a:bodyPr>
          <a:lstStyle/>
          <a:p>
            <a:pPr algn="just">
              <a:lnSpc>
                <a:spcPts val="3600"/>
              </a:lnSpc>
            </a:pPr>
            <a:r>
              <a:rPr lang="he-IL" sz="4200" dirty="0">
                <a:solidFill>
                  <a:srgbClr val="503897"/>
                </a:solidFill>
                <a:latin typeface="SKF Ateret 3.0" pitchFamily="50" charset="-79"/>
                <a:cs typeface="SKF Ateret 3.0" pitchFamily="50" charset="-79"/>
              </a:rPr>
              <a:t>"פירוש הפסוק תפלה לעני כי יעטוף ולפני ה׳ ישפוך שיחו,</a:t>
            </a:r>
          </a:p>
          <a:p>
            <a:pPr algn="just">
              <a:lnSpc>
                <a:spcPts val="3600"/>
              </a:lnSpc>
            </a:pPr>
            <a:r>
              <a:rPr lang="he-IL" sz="4200" dirty="0">
                <a:solidFill>
                  <a:srgbClr val="503897"/>
                </a:solidFill>
                <a:latin typeface="SKF Ateret 3.0" pitchFamily="50" charset="-79"/>
                <a:cs typeface="SKF Ateret 3.0" pitchFamily="50" charset="-79"/>
              </a:rPr>
              <a:t>על פי משל שהכריז המלך ביום שמחתו כל מי שיבקש דבר מן המלך ימלאו (לו בקשתו), ויש מי שביקש שררה וכבוד, ויש שביקש עושר, ונתנו לכל אחד מבוקשו.</a:t>
            </a:r>
          </a:p>
          <a:p>
            <a:pPr algn="just">
              <a:lnSpc>
                <a:spcPts val="3600"/>
              </a:lnSpc>
            </a:pPr>
            <a:r>
              <a:rPr lang="he-IL" sz="4200" dirty="0">
                <a:solidFill>
                  <a:srgbClr val="503897"/>
                </a:solidFill>
                <a:latin typeface="SKF Ateret 3.0" pitchFamily="50" charset="-79"/>
                <a:cs typeface="SKF Ateret 3.0" pitchFamily="50" charset="-79"/>
              </a:rPr>
              <a:t>והיה (שם) חכם אחד שאמר ששאלתו ומבוקשו שידבר המלך בעצמו עמו ג׳ פעמים ביום, והוטב מאד בעיני המלך מאחר שדיבורו חביב עליו מן עושר וכבוד, לכן ימולא בקשתו שיתנו לו רשות </a:t>
            </a:r>
            <a:r>
              <a:rPr lang="he-IL" sz="4200" dirty="0" err="1">
                <a:solidFill>
                  <a:srgbClr val="503897"/>
                </a:solidFill>
                <a:latin typeface="SKF Ateret 3.0" pitchFamily="50" charset="-79"/>
                <a:cs typeface="SKF Ateret 3.0" pitchFamily="50" charset="-79"/>
              </a:rPr>
              <a:t>ליכנס</a:t>
            </a:r>
            <a:r>
              <a:rPr lang="he-IL" sz="4200" dirty="0">
                <a:solidFill>
                  <a:srgbClr val="503897"/>
                </a:solidFill>
                <a:latin typeface="SKF Ateret 3.0" pitchFamily="50" charset="-79"/>
                <a:cs typeface="SKF Ateret 3.0" pitchFamily="50" charset="-79"/>
              </a:rPr>
              <a:t> בהיכלו לדבר עמו ושם יפתחו לו האוצרות </a:t>
            </a:r>
            <a:r>
              <a:rPr lang="he-IL" sz="4200" dirty="0" err="1">
                <a:solidFill>
                  <a:srgbClr val="503897"/>
                </a:solidFill>
                <a:latin typeface="SKF Ateret 3.0" pitchFamily="50" charset="-79"/>
                <a:cs typeface="SKF Ateret 3.0" pitchFamily="50" charset="-79"/>
              </a:rPr>
              <a:t>שיקח</a:t>
            </a:r>
            <a:r>
              <a:rPr lang="he-IL" sz="4200" dirty="0">
                <a:solidFill>
                  <a:srgbClr val="503897"/>
                </a:solidFill>
                <a:latin typeface="SKF Ateret 3.0" pitchFamily="50" charset="-79"/>
                <a:cs typeface="SKF Ateret 3.0" pitchFamily="50" charset="-79"/>
              </a:rPr>
              <a:t> מן עושר וכבוד גם כן.</a:t>
            </a:r>
          </a:p>
          <a:p>
            <a:pPr algn="just">
              <a:lnSpc>
                <a:spcPts val="3600"/>
              </a:lnSpc>
            </a:pPr>
            <a:r>
              <a:rPr lang="he-IL" sz="4200" dirty="0">
                <a:solidFill>
                  <a:srgbClr val="503897"/>
                </a:solidFill>
                <a:latin typeface="SKF Ateret 3.0" pitchFamily="50" charset="-79"/>
                <a:cs typeface="SKF Ateret 3.0" pitchFamily="50" charset="-79"/>
              </a:rPr>
              <a:t>וזה שכתוב תפלה לעני וגו׳ לפני ה׳ ישפוך שיחו, שזה מבוקשו"</a:t>
            </a:r>
          </a:p>
        </p:txBody>
      </p:sp>
      <p:sp>
        <p:nvSpPr>
          <p:cNvPr id="5" name="תיבת טקסט 4">
            <a:extLst>
              <a:ext uri="{FF2B5EF4-FFF2-40B4-BE49-F238E27FC236}">
                <a16:creationId xmlns:a16="http://schemas.microsoft.com/office/drawing/2014/main" id="{D62584D0-3E95-D7BB-9A9C-7D86DEEB276A}"/>
              </a:ext>
            </a:extLst>
          </p:cNvPr>
          <p:cNvSpPr txBox="1"/>
          <p:nvPr/>
        </p:nvSpPr>
        <p:spPr>
          <a:xfrm>
            <a:off x="253999" y="6424196"/>
            <a:ext cx="2667000" cy="338554"/>
          </a:xfrm>
          <a:prstGeom prst="rect">
            <a:avLst/>
          </a:prstGeom>
          <a:noFill/>
        </p:spPr>
        <p:txBody>
          <a:bodyPr wrap="square" rtlCol="1">
            <a:spAutoFit/>
          </a:bodyPr>
          <a:lstStyle/>
          <a:p>
            <a:pPr algn="l"/>
            <a:r>
              <a:rPr lang="he-IL" sz="1600" dirty="0">
                <a:solidFill>
                  <a:srgbClr val="670F17"/>
                </a:solidFill>
                <a:latin typeface="Fb Monopoly Heb" pitchFamily="50" charset="-79"/>
                <a:cs typeface="Fb Monopoly Heb" pitchFamily="50" charset="-79"/>
              </a:rPr>
              <a:t>(כתר שם טוב עמ' ח')</a:t>
            </a:r>
            <a:endParaRPr lang="he-IL" sz="1600" dirty="0">
              <a:solidFill>
                <a:srgbClr val="670F17"/>
              </a:solidFill>
              <a:latin typeface="Fb Monopoly Heb Bold" pitchFamily="50" charset="-79"/>
              <a:cs typeface="Fb Monopoly Heb Bold" pitchFamily="50" charset="-79"/>
            </a:endParaRPr>
          </a:p>
        </p:txBody>
      </p:sp>
    </p:spTree>
    <p:extLst>
      <p:ext uri="{BB962C8B-B14F-4D97-AF65-F5344CB8AC3E}">
        <p14:creationId xmlns:p14="http://schemas.microsoft.com/office/powerpoint/2010/main" val="9158187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388</TotalTime>
  <Words>1475</Words>
  <Application>Microsoft Office PowerPoint</Application>
  <PresentationFormat>מסך רחב</PresentationFormat>
  <Paragraphs>206</Paragraphs>
  <Slides>43</Slides>
  <Notes>0</Notes>
  <HiddenSlides>0</HiddenSlides>
  <MMClips>0</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43</vt:i4>
      </vt:variant>
    </vt:vector>
  </HeadingPairs>
  <TitlesOfParts>
    <vt:vector size="53" baseType="lpstr">
      <vt:lpstr>Fb Monopoly Heb Bold</vt:lpstr>
      <vt:lpstr>Arial</vt:lpstr>
      <vt:lpstr>Aptos</vt:lpstr>
      <vt:lpstr>Fb Monopoly Heb Medium</vt:lpstr>
      <vt:lpstr>Fb Monopoly Heb</vt:lpstr>
      <vt:lpstr>SKF Ateret 3.0 Medium</vt:lpstr>
      <vt:lpstr>Aptos Display</vt:lpstr>
      <vt:lpstr>Fb Matritsa Bold</vt:lpstr>
      <vt:lpstr>SKF Ateret 3.0</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שטערני פש</dc:creator>
  <cp:lastModifiedBy>שטערני פש</cp:lastModifiedBy>
  <cp:revision>53</cp:revision>
  <dcterms:created xsi:type="dcterms:W3CDTF">2025-11-25T09:08:32Z</dcterms:created>
  <dcterms:modified xsi:type="dcterms:W3CDTF">2025-11-25T16:15:34Z</dcterms:modified>
</cp:coreProperties>
</file>