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notesMasterIdLst>
    <p:notesMasterId r:id="rId34"/>
  </p:notesMasterIdLst>
  <p:sldIdLst>
    <p:sldId id="256" r:id="rId2"/>
    <p:sldId id="259" r:id="rId3"/>
    <p:sldId id="260" r:id="rId4"/>
    <p:sldId id="261" r:id="rId5"/>
    <p:sldId id="257" r:id="rId6"/>
    <p:sldId id="262" r:id="rId7"/>
    <p:sldId id="258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8" r:id="rId21"/>
    <p:sldId id="277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embeddedFontLst>
    <p:embeddedFont>
      <p:font typeface="Almoni ML v5 AAA Light" panose="00000400000000000000" pitchFamily="50" charset="-79"/>
      <p:regular r:id="rId35"/>
    </p:embeddedFont>
    <p:embeddedFont>
      <p:font typeface="Almoni Neue DL 4.0 AAA" panose="00000500000000000000" pitchFamily="50" charset="-79"/>
      <p:regular r:id="rId36"/>
      <p:bold r:id="rId37"/>
    </p:embeddedFont>
    <p:embeddedFont>
      <p:font typeface="Almoni Neue DL 4.0 AAA Light" panose="00000400000000000000" pitchFamily="50" charset="-79"/>
      <p:regular r:id="rId38"/>
    </p:embeddedFont>
    <p:embeddedFont>
      <p:font typeface="Karma DL v1 AAA Light" pitchFamily="50" charset="-79"/>
      <p:regular r:id="rId39"/>
    </p:embeddedFont>
    <p:embeddedFont>
      <p:font typeface="Karma DL v1 AAA Medium" pitchFamily="50" charset="-79"/>
      <p:regular r:id="rId4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B59"/>
    <a:srgbClr val="AA514C"/>
    <a:srgbClr val="9C4C42"/>
    <a:srgbClr val="B74D81"/>
    <a:srgbClr val="EE7B74"/>
    <a:srgbClr val="D89319"/>
    <a:srgbClr val="1E347C"/>
    <a:srgbClr val="132150"/>
    <a:srgbClr val="090816"/>
    <a:srgbClr val="1917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030254E-4CA9-42E7-AADD-FC8FBDFD327A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482ADA-DE38-439B-8947-6EFD650C867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325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477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13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982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2458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0227-44E4-7D73-9373-9FEAC179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4EF28569-AAB6-45E2-80AA-61D5B89F8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D6BC8F5-53A1-E770-30CF-7E98685058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DBAB0757-EB9A-68C2-C446-1EAD1AD72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2507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D7FF2-C64F-6821-959E-119F87424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DA028625-818E-77AC-5B77-C421A9C03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CAA43DC6-74BF-1638-5ACE-FDB3FD2E1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3647E96-F36F-1EB8-44C5-7D8F81C55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24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194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E3CAA-66CC-FE00-6499-7ABAFD90A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96642666-67A9-9D42-DF86-F89C07171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08071E83-C970-45E9-9C23-2305D31AD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CCC12BEE-AA6C-5379-125C-F08A6286D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5289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3569A-B81F-AD4A-1531-A68AD0FBB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01A23924-21A0-D452-A335-D77F028E4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56F740A0-DF3A-56C8-7301-D767A3244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EB10777-0332-85DF-2F3A-7DC0952A8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28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47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6A06-B968-82C7-A6AE-56F95CE66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9414B66D-889B-4A1B-340A-5FEDA320D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261CBB66-35BF-6A65-2327-56A0DEB62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31AAA841-3888-4AE0-0353-19A2B5914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82ADA-DE38-439B-8947-6EFD650C8674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613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193EF6-E470-E7C1-7552-1281C58AC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8C00C67-0B4D-3632-E0F3-D089A4FA4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BCFC61B-436A-E7A6-3B8D-A27454D78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5E400B-CD52-117D-CC1F-6EC37773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652388C-6214-A6A9-9F73-1B5C5CC2B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78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4E1AAD-541A-E862-B220-59361F010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DDF4840-CE4A-53BD-B52B-FB3E70FE2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2E3D22B-FBF2-8047-3792-379AF9C87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D99B3D1-48F8-58D0-8CDA-FDAEC411E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2FBA05-745A-6857-4413-EAC5398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389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28F90F6-49C6-D4A2-7402-2C8CFC454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C1300E5-0B09-74DE-0610-B17F9DB28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E8CD966-AC41-25F6-1FFF-90CC3B2A3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8C7A6EC-8A32-179E-7C81-AFBE4079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A7C1322-D66E-9CB2-E898-6923C08D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61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8FC5979-4FE0-A7AF-47AD-E12EA259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4F8AA33-BF63-B198-3613-76C1C15E1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5EA1812-CA64-876C-D67C-79EC4C3F0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C6C933-346D-D9BB-ABD0-45CC1658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22F97D6-14C1-3906-488D-8B258902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605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E826BC-056B-D5F5-C1A7-9B573B81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6818B82-E5F1-0500-AB22-BC5AEB177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474A937-FADB-0780-BC3D-C937FF11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0621EF-DEAF-C528-9C65-21DBEF94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34CC32-171C-3310-E65D-ED094D542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3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6B07B5-A919-61BD-593C-7426BE97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02A2067-E54C-5C48-020A-52F055C03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CDF1808-B088-1F15-6F63-170947BC4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559FE49-8BC4-AFA3-F755-E687197A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EDDCB68-663C-D816-56FF-9F8E5121C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675AF1C-3BFE-DE55-3D1C-993B9E523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324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C92CEB-464F-AF1C-98AB-293C1B01B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5353F04-9650-EFEA-7BAD-4C684A0E5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8C8852C-853B-3464-5813-C0DCB703F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A2AD448-775E-F800-C52D-A7975BC76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39105B4-4C7C-BB93-6110-555779163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BF4C5BFF-8CBF-0C75-708B-F0A8098F7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46D1930-83E0-B4E3-43E3-C9BF01B2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8611D902-2678-07FE-DDFA-0D1B8E53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622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564FE3-12EF-FA61-801C-2F1563BE4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68B43507-547B-AD14-D4E7-A0CBC7A8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72C3C60-7421-CD4F-CE11-52E324895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31BFC80C-D101-BA92-0904-138532B5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247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5C17B4EA-2754-C9B1-CB08-17A778E6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A19839D3-F37A-4DEE-AE5C-82FDAFF2F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78407EB5-12F6-9F69-51D4-1E9ABDD29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64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05ACCB-5F36-70CD-C222-8600770B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70D2442-5ADC-683F-55D0-01CED1BA0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07A142D-AE0F-5338-48B3-F5F4D589A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0B128E3-321F-4069-B12A-87D2024C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6972C87-87FF-2B34-A95F-B52058DF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DD6DA75-DD50-9E4E-47CA-088767265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41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284CE7-82B9-9E53-EC62-D71FA2F9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B11B5A2-01DF-6BFC-CDE8-D5A8EA024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7C4F381-0880-9EC4-8B34-623264BF4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0EAF4B7-F55B-3985-3050-175A311C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410693A-84B6-50B7-B3E5-A27DCF3D5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6418682-0A67-E552-AEA9-15017548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52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47F2280-6948-D965-EE1A-B3390246A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73771EA-2A4B-F7F3-F246-49915014E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124DEAD-1699-DC29-744B-56A8A1595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0CADAB-EBC5-403D-AD4D-C7D01AF33A04}" type="datetimeFigureOut">
              <a:rPr lang="he-IL" smtClean="0"/>
              <a:t>כ"ו/אייר/תשפ"ו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A540760-EA20-D5A1-3945-6D67F901B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0DC8635-F793-8940-A7C6-9DB5CC180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73B03F-4204-4027-BBF0-028D1E8A93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8202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microsoft.com/office/2007/relationships/hdphoto" Target="../media/hdphoto1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28.png"/><Relationship Id="rId4" Type="http://schemas.microsoft.com/office/2007/relationships/hdphoto" Target="../media/hdphoto4.wdp"/><Relationship Id="rId9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microsoft.com/office/2007/relationships/hdphoto" Target="../media/hdphoto1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microsoft.com/office/2007/relationships/hdphoto" Target="../media/hdphoto1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microsoft.com/office/2007/relationships/hdphoto" Target="../media/hdphoto4.wdp"/><Relationship Id="rId9" Type="http://schemas.microsoft.com/office/2007/relationships/hdphoto" Target="../media/hdphoto17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g"/><Relationship Id="rId7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microsoft.com/office/2007/relationships/hdphoto" Target="../media/hdphoto15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microsoft.com/office/2007/relationships/hdphoto" Target="../media/hdphoto16.wdp"/><Relationship Id="rId4" Type="http://schemas.microsoft.com/office/2007/relationships/hdphoto" Target="../media/hdphoto11.wdp"/><Relationship Id="rId9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6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7.png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1.jp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A5F73B4F-448B-7840-B3AF-1255E7BF3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0A944C0-CFC4-BE98-93B8-FCA0E45D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54" y="608403"/>
            <a:ext cx="5346843" cy="577540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9A69517-FFC7-BF9E-DF23-28BAB6206E42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14D62-D82E-7FF6-C801-1FAD324FA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1C86DFD-4EDD-2BD4-F7E5-6ED848EE0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5001908-7A6E-7A23-D779-7B0988686340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  <p:pic>
        <p:nvPicPr>
          <p:cNvPr id="7" name="WhatsApp Video 2026-05-11 at 02.03.20">
            <a:hlinkClick r:id="" action="ppaction://media"/>
            <a:extLst>
              <a:ext uri="{FF2B5EF4-FFF2-40B4-BE49-F238E27FC236}">
                <a16:creationId xmlns:a16="http://schemas.microsoft.com/office/drawing/2014/main" id="{B58EE39A-5CB6-6B42-BAA7-091B01A95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4957" y="368413"/>
            <a:ext cx="10882086" cy="6121173"/>
          </a:xfrm>
          <a:prstGeom prst="roundRect">
            <a:avLst>
              <a:gd name="adj" fmla="val 5131"/>
            </a:avLst>
          </a:prstGeom>
        </p:spPr>
      </p:pic>
    </p:spTree>
    <p:extLst>
      <p:ext uri="{BB962C8B-B14F-4D97-AF65-F5344CB8AC3E}">
        <p14:creationId xmlns:p14="http://schemas.microsoft.com/office/powerpoint/2010/main" val="9135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F7081-A17E-BD1E-6DDD-74A7CB5B1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5B18028-0990-0180-BCB1-FEB7C1AD9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67AF4910-E0F0-8C4A-F8A7-28231234F08F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E6E1A33-3645-86FD-2FFB-AC94B5EBF0E0}"/>
              </a:ext>
            </a:extLst>
          </p:cNvPr>
          <p:cNvSpPr txBox="1"/>
          <p:nvPr/>
        </p:nvSpPr>
        <p:spPr>
          <a:xfrm>
            <a:off x="1092200" y="1926068"/>
            <a:ext cx="10007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גם אנחנו חווינו השנה </a:t>
            </a:r>
            <a:br>
              <a:rPr lang="en-US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ניסים גדולים ומיוחדים. </a:t>
            </a:r>
          </a:p>
          <a:p>
            <a:pPr algn="ctr"/>
            <a:br>
              <a:rPr lang="en-US" sz="3600" dirty="0">
                <a:solidFill>
                  <a:schemeClr val="bg1"/>
                </a:solidFill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מדברי הרבי אנחנו מבינים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איך נכון להגיב עליהם,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כיצד עלינו להתנהג.</a:t>
            </a:r>
          </a:p>
          <a:p>
            <a:pPr algn="ctr"/>
            <a:endParaRPr lang="he-IL" sz="3600" i="0" u="none" strike="noStrike" dirty="0">
              <a:solidFill>
                <a:schemeClr val="bg1"/>
              </a:solidFill>
              <a:effectLst/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406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1F837-EB70-DE18-8550-8036724AD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56AA619-1065-D3C3-3AAC-63ACB4A3A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806F3F5-D367-05E1-922E-F35A7FA7E9B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5244CBCA-94E2-82C3-EEAA-D56ABF1F39BB}"/>
              </a:ext>
            </a:extLst>
          </p:cNvPr>
          <p:cNvSpPr/>
          <p:nvPr/>
        </p:nvSpPr>
        <p:spPr>
          <a:xfrm>
            <a:off x="6932983" y="2007376"/>
            <a:ext cx="6593482" cy="739347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26" name="Picture 2" descr="רבי מנחם מענדל שניאורסון (כ&quot;ק אדמו&quot;ר שליט&quot;א) – חב&quot;דפדיה">
            <a:extLst>
              <a:ext uri="{FF2B5EF4-FFF2-40B4-BE49-F238E27FC236}">
                <a16:creationId xmlns:a16="http://schemas.microsoft.com/office/drawing/2014/main" id="{79084306-2D23-6D2E-7F6D-C432C97CF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0" b="90000" l="9657" r="91202">
                        <a14:foregroundMark x1="55365" y1="9500" x2="48283" y2="9667"/>
                        <a14:foregroundMark x1="88841" y1="41667" x2="91202" y2="63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978" y="2988128"/>
            <a:ext cx="4438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A61C4E2-48E1-D520-A7D5-6ED7D98FD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757">
            <a:off x="506021" y="3521767"/>
            <a:ext cx="4126013" cy="4126013"/>
          </a:xfrm>
          <a:prstGeom prst="rect">
            <a:avLst/>
          </a:prstGeom>
          <a:effectLst>
            <a:outerShdw blurRad="317500" dist="38100" dir="8100000" sx="103000" sy="103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A82CF2F-7D02-F936-5899-45781B705A51}"/>
              </a:ext>
            </a:extLst>
          </p:cNvPr>
          <p:cNvSpPr txBox="1"/>
          <p:nvPr/>
        </p:nvSpPr>
        <p:spPr>
          <a:xfrm>
            <a:off x="-2976646" y="4904368"/>
            <a:ext cx="10007600" cy="986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he-IL" sz="4000" i="0" u="none" strike="noStrike" dirty="0">
                <a:solidFill>
                  <a:srgbClr val="FBDB59"/>
                </a:solidFill>
                <a:effectLst/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הרבי נוגע במכתב </a:t>
            </a:r>
            <a:br>
              <a:rPr lang="en-US" sz="4000" b="1" i="0" u="none" strike="noStrike" dirty="0">
                <a:solidFill>
                  <a:srgbClr val="FBDB59"/>
                </a:solidFill>
                <a:effectLst/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</a:br>
            <a:r>
              <a:rPr lang="he-IL" sz="4000" b="1" i="0" u="none" strike="noStrike" dirty="0">
                <a:gradFill>
                  <a:gsLst>
                    <a:gs pos="100000">
                      <a:srgbClr val="D89319"/>
                    </a:gs>
                    <a:gs pos="54000">
                      <a:srgbClr val="EE7B74"/>
                    </a:gs>
                    <a:gs pos="0">
                      <a:srgbClr val="B74D81"/>
                    </a:gs>
                  </a:gsLst>
                  <a:lin ang="0" scaled="1"/>
                </a:gradFill>
                <a:effectLst/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במספר נקודות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66D80BB-73BD-F4A2-3E10-B755391F7056}"/>
              </a:ext>
            </a:extLst>
          </p:cNvPr>
          <p:cNvSpPr txBox="1"/>
          <p:nvPr/>
        </p:nvSpPr>
        <p:spPr>
          <a:xfrm>
            <a:off x="-384628" y="1612887"/>
            <a:ext cx="10007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במכתב מיוחד מהרבי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בהמשך לניסים ולנפלאות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שראינו במלחמת המפרץ,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הרבי כותב לנו ברור איך עלינו </a:t>
            </a:r>
            <a:br>
              <a:rPr lang="en-US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להתנהג בזמן מיוחד שכזה.</a:t>
            </a:r>
          </a:p>
        </p:txBody>
      </p:sp>
    </p:spTree>
    <p:extLst>
      <p:ext uri="{BB962C8B-B14F-4D97-AF65-F5344CB8AC3E}">
        <p14:creationId xmlns:p14="http://schemas.microsoft.com/office/powerpoint/2010/main" val="416696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2D604-D0F6-A192-3C6A-B1819A8E8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EA01A69C-D5CF-4347-7002-A30297043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מלבן: פינות מעוגלות 4">
            <a:extLst>
              <a:ext uri="{FF2B5EF4-FFF2-40B4-BE49-F238E27FC236}">
                <a16:creationId xmlns:a16="http://schemas.microsoft.com/office/drawing/2014/main" id="{25E682B1-663B-6179-222F-559BF63ED221}"/>
              </a:ext>
            </a:extLst>
          </p:cNvPr>
          <p:cNvSpPr/>
          <p:nvPr/>
        </p:nvSpPr>
        <p:spPr>
          <a:xfrm>
            <a:off x="8745016" y="820177"/>
            <a:ext cx="2467270" cy="13505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C228F728-3DC7-E512-696D-ED4B59BDE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428" y="-3644904"/>
            <a:ext cx="10007217" cy="14147807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73F2807-B3FD-B272-5499-8F85B6F5CBAD}"/>
              </a:ext>
            </a:extLst>
          </p:cNvPr>
          <p:cNvSpPr txBox="1"/>
          <p:nvPr/>
        </p:nvSpPr>
        <p:spPr>
          <a:xfrm>
            <a:off x="778944" y="1370835"/>
            <a:ext cx="10007600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he-IL" sz="6000" b="1" i="0" u="none" strike="noStrike" dirty="0">
                <a:gradFill>
                  <a:gsLst>
                    <a:gs pos="100000">
                      <a:srgbClr val="D89319"/>
                    </a:gs>
                    <a:gs pos="54000">
                      <a:srgbClr val="EE7B74"/>
                    </a:gs>
                    <a:gs pos="0">
                      <a:srgbClr val="B74D81"/>
                    </a:gs>
                  </a:gsLst>
                  <a:lin ang="0" scaled="1"/>
                </a:gradFill>
                <a:effectLst>
                  <a:outerShdw blurRad="1524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א'</a:t>
            </a:r>
            <a:endParaRPr lang="he-IL" sz="6000" i="0" u="none" strike="noStrike" dirty="0">
              <a:solidFill>
                <a:schemeClr val="bg1"/>
              </a:solidFill>
              <a:effectLst>
                <a:outerShdw blurRad="152400" dist="38100" dir="2700000" sx="102000" sy="102000" algn="tl" rotWithShape="0">
                  <a:prstClr val="black">
                    <a:alpha val="40000"/>
                  </a:prstClr>
                </a:outerShdw>
              </a:effectLst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52754CF-F6BD-0DEA-AE0F-638B43ED873E}"/>
              </a:ext>
            </a:extLst>
          </p:cNvPr>
          <p:cNvSpPr txBox="1"/>
          <p:nvPr/>
        </p:nvSpPr>
        <p:spPr>
          <a:xfrm>
            <a:off x="-2136644" y="1314498"/>
            <a:ext cx="106095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אנחנו זוכים לחיות בתקופה מיוחדת שבה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קורים ניסים גדולים, ניסים גלויים.</a:t>
            </a:r>
          </a:p>
          <a:p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למרות הסכנה הגדולה והטילים הרבים ששונאי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ישראל שלחו –</a:t>
            </a:r>
            <a:br>
              <a:rPr lang="en-US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בחסדי ה', רוב הטילים כלל לא פגעו ביהודים.</a:t>
            </a:r>
          </a:p>
          <a:p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המלחמה הייתה מלאה בניסים ובנפלאות, </a:t>
            </a:r>
            <a:br>
              <a:rPr lang="en-US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והעולם כולו ראה איך ה' שומר ומציל את </a:t>
            </a:r>
            <a:br>
              <a:rPr lang="en-US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  עמו ישראל בצורה מופלאה</a:t>
            </a:r>
            <a:r>
              <a:rPr lang="he-IL" sz="36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.</a:t>
            </a:r>
            <a:endParaRPr lang="he-IL" sz="4800" b="1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94878885-536C-1676-48AC-A3257E092C8C}"/>
              </a:ext>
            </a:extLst>
          </p:cNvPr>
          <p:cNvGrpSpPr/>
          <p:nvPr/>
        </p:nvGrpSpPr>
        <p:grpSpPr>
          <a:xfrm>
            <a:off x="7879860" y="3078803"/>
            <a:ext cx="5459312" cy="5715000"/>
            <a:chOff x="7726108" y="3105775"/>
            <a:chExt cx="5459312" cy="5715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A5FFD413-006F-370B-76E0-8510952C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72" b="89988" l="8841" r="91966">
                          <a14:foregroundMark x1="90795" y1="18732" x2="89059" y2="74929"/>
                          <a14:foregroundMark x1="89059" y1="74929" x2="92006" y2="58256"/>
                          <a14:foregroundMark x1="92006" y1="58256" x2="91885" y2="57771"/>
                          <a14:foregroundMark x1="9043" y1="26524" x2="12071" y2="47881"/>
                          <a14:foregroundMark x1="12071" y1="47881" x2="8841" y2="71215"/>
                          <a14:foregroundMark x1="8841" y1="71215" x2="9851" y2="788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66">
              <a:off x="7726108" y="3802082"/>
              <a:ext cx="3825692" cy="3246770"/>
            </a:xfrm>
            <a:prstGeom prst="rect">
              <a:avLst/>
            </a:prstGeom>
            <a:effectLst>
              <a:outerShdw blurRad="508000" sx="103000" sy="103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2" descr="רבי מנחם מענדל שניאורסון (כ&quot;ק אדמו&quot;ר שליט&quot;א) – חב&quot;דפדיה">
              <a:extLst>
                <a:ext uri="{FF2B5EF4-FFF2-40B4-BE49-F238E27FC236}">
                  <a16:creationId xmlns:a16="http://schemas.microsoft.com/office/drawing/2014/main" id="{1B5E5D2E-2B4F-0EBB-6E25-62B778A80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00" b="90000" l="9657" r="91202">
                          <a14:foregroundMark x1="55365" y1="9500" x2="48283" y2="9667"/>
                          <a14:foregroundMark x1="88841" y1="41667" x2="91202" y2="6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770" y="3105775"/>
              <a:ext cx="443865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6D48A6B-6024-77AC-C7C4-E24E818540B8}"/>
              </a:ext>
            </a:extLst>
          </p:cNvPr>
          <p:cNvSpPr txBox="1"/>
          <p:nvPr/>
        </p:nvSpPr>
        <p:spPr>
          <a:xfrm>
            <a:off x="0" y="5938694"/>
            <a:ext cx="3673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מכ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תב הרבי, כ"ה אדר </a:t>
            </a:r>
            <a:r>
              <a:rPr lang="he-IL" sz="20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endParaRPr lang="he-IL" sz="3200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782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0A836-7FE0-74F1-F666-C702D4C69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175568B6-7332-41E0-90CA-5A86FB9FE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819DEA9-7930-F85D-7E30-947626F3E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5" r="15734" b="20022"/>
          <a:stretch>
            <a:fillRect/>
          </a:stretch>
        </p:blipFill>
        <p:spPr>
          <a:xfrm rot="5400000">
            <a:off x="2228539" y="-2228541"/>
            <a:ext cx="6858003" cy="11315084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3B4AE69-0D41-88AC-4FCE-03EAF19E3EE0}"/>
              </a:ext>
            </a:extLst>
          </p:cNvPr>
          <p:cNvSpPr txBox="1"/>
          <p:nvPr/>
        </p:nvSpPr>
        <p:spPr>
          <a:xfrm>
            <a:off x="-982765" y="1820295"/>
            <a:ext cx="10609516" cy="2736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Neue DL 4.0 AAA Light" panose="00000400000000000000" pitchFamily="50" charset="-79"/>
                <a:ea typeface="Karma DL v1 AAA Medium" pitchFamily="50" charset="-79"/>
                <a:cs typeface="Almoni Neue DL 4.0 AAA Light" panose="00000400000000000000" pitchFamily="50" charset="-79"/>
              </a:rPr>
            </a:br>
            <a:r>
              <a:rPr lang="he-IL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עלינו להכיר בניסים, "הכרת הטוב", </a:t>
            </a:r>
            <a:br>
              <a:rPr lang="en-US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ולהודות עליהם לה' מכל הלב.</a:t>
            </a:r>
          </a:p>
          <a:p>
            <a:pPr algn="ctr">
              <a:lnSpc>
                <a:spcPts val="4000"/>
              </a:lnSpc>
            </a:pPr>
            <a:r>
              <a:rPr lang="he-IL" sz="40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ההכרה בניסים וההודיה עליהם – </a:t>
            </a:r>
            <a:br>
              <a:rPr lang="en-US" sz="40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endParaRPr lang="he-IL" sz="5400" i="0" u="none" strike="noStrike" dirty="0">
              <a:solidFill>
                <a:srgbClr val="19173E"/>
              </a:solidFill>
              <a:effectLst/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BD2F065C-99DD-96B2-1686-1B2F527D9C6E}"/>
              </a:ext>
            </a:extLst>
          </p:cNvPr>
          <p:cNvSpPr/>
          <p:nvPr/>
        </p:nvSpPr>
        <p:spPr>
          <a:xfrm>
            <a:off x="-1705963" y="4160978"/>
            <a:ext cx="9868751" cy="1446550"/>
          </a:xfrm>
          <a:prstGeom prst="rect">
            <a:avLst/>
          </a:pr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F5D101B-70E4-1D27-4325-CA68458291EF}"/>
              </a:ext>
            </a:extLst>
          </p:cNvPr>
          <p:cNvGrpSpPr/>
          <p:nvPr/>
        </p:nvGrpSpPr>
        <p:grpSpPr>
          <a:xfrm>
            <a:off x="7178005" y="2897594"/>
            <a:ext cx="5459312" cy="5715000"/>
            <a:chOff x="7726108" y="3105775"/>
            <a:chExt cx="5459312" cy="5715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3CA4D49F-C8F9-3602-91DE-688D9098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2" b="89988" l="8841" r="91966">
                          <a14:foregroundMark x1="90795" y1="18732" x2="89059" y2="74929"/>
                          <a14:foregroundMark x1="89059" y1="74929" x2="92006" y2="58256"/>
                          <a14:foregroundMark x1="92006" y1="58256" x2="91885" y2="57771"/>
                          <a14:foregroundMark x1="9043" y1="26524" x2="12071" y2="47881"/>
                          <a14:foregroundMark x1="12071" y1="47881" x2="8841" y2="71215"/>
                          <a14:foregroundMark x1="8841" y1="71215" x2="9851" y2="788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66">
              <a:off x="7726108" y="3802082"/>
              <a:ext cx="3825692" cy="3246770"/>
            </a:xfrm>
            <a:prstGeom prst="rect">
              <a:avLst/>
            </a:prstGeom>
            <a:effectLst>
              <a:outerShdw blurRad="508000" sx="103000" sy="103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2" descr="רבי מנחם מענדל שניאורסון (כ&quot;ק אדמו&quot;ר שליט&quot;א) – חב&quot;דפדיה">
              <a:extLst>
                <a:ext uri="{FF2B5EF4-FFF2-40B4-BE49-F238E27FC236}">
                  <a16:creationId xmlns:a16="http://schemas.microsoft.com/office/drawing/2014/main" id="{6E4404B2-A5A0-4129-8410-AD49E0DF2D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9657" r="91202">
                          <a14:foregroundMark x1="55365" y1="9500" x2="48283" y2="9667"/>
                          <a14:foregroundMark x1="88841" y1="41667" x2="91202" y2="6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770" y="3105775"/>
              <a:ext cx="443865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92A2D8B-FFE1-1158-2D10-066512E54CFA}"/>
              </a:ext>
            </a:extLst>
          </p:cNvPr>
          <p:cNvSpPr txBox="1"/>
          <p:nvPr/>
        </p:nvSpPr>
        <p:spPr>
          <a:xfrm>
            <a:off x="-1205424" y="4326917"/>
            <a:ext cx="106095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מקרבת את ניסי הגאולה 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שאנו כה מצפים לה!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9FFF598-EFBE-34B8-A940-1A0837F65B86}"/>
              </a:ext>
            </a:extLst>
          </p:cNvPr>
          <p:cNvSpPr txBox="1"/>
          <p:nvPr/>
        </p:nvSpPr>
        <p:spPr>
          <a:xfrm>
            <a:off x="0" y="5938694"/>
            <a:ext cx="3673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מכ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תב הרבי, כ"ה אדר </a:t>
            </a:r>
            <a:r>
              <a:rPr lang="he-IL" sz="20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endParaRPr lang="he-IL" sz="3200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477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D533-9579-87C0-7852-C08041F6D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3D1FC450-9D52-C651-B133-2A2B1FAB4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7F96A0C7-99A9-01F5-99D8-A2B5B744D0F2}"/>
              </a:ext>
            </a:extLst>
          </p:cNvPr>
          <p:cNvSpPr/>
          <p:nvPr/>
        </p:nvSpPr>
        <p:spPr>
          <a:xfrm>
            <a:off x="8745016" y="820177"/>
            <a:ext cx="2467270" cy="13505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487F188-D3D6-8D7B-EFA5-37C279218D4C}"/>
              </a:ext>
            </a:extLst>
          </p:cNvPr>
          <p:cNvSpPr txBox="1"/>
          <p:nvPr/>
        </p:nvSpPr>
        <p:spPr>
          <a:xfrm>
            <a:off x="778944" y="1370835"/>
            <a:ext cx="10007600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he-IL" sz="6000" b="1" i="0" u="none" strike="noStrike" dirty="0">
                <a:gradFill>
                  <a:gsLst>
                    <a:gs pos="100000">
                      <a:srgbClr val="D89319"/>
                    </a:gs>
                    <a:gs pos="54000">
                      <a:srgbClr val="EE7B74"/>
                    </a:gs>
                    <a:gs pos="0">
                      <a:srgbClr val="B74D81"/>
                    </a:gs>
                  </a:gsLst>
                  <a:lin ang="0" scaled="1"/>
                </a:gradFill>
                <a:effectLst>
                  <a:outerShdw blurRad="1524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ב'</a:t>
            </a:r>
            <a:endParaRPr lang="he-IL" sz="6000" i="0" u="none" strike="noStrike" dirty="0">
              <a:solidFill>
                <a:schemeClr val="bg1"/>
              </a:solidFill>
              <a:effectLst>
                <a:outerShdw blurRad="152400" dist="38100" dir="2700000" sx="102000" sy="102000" algn="tl" rotWithShape="0">
                  <a:prstClr val="black">
                    <a:alpha val="40000"/>
                  </a:prstClr>
                </a:outerShdw>
              </a:effectLst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CAA5648D-8379-1222-D44B-47B5C9198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8797">
            <a:off x="-3880976" y="-5220735"/>
            <a:ext cx="13714869" cy="19389539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F68C0BE-609B-479E-AE4D-730DF08E43EB}"/>
              </a:ext>
            </a:extLst>
          </p:cNvPr>
          <p:cNvSpPr txBox="1"/>
          <p:nvPr/>
        </p:nvSpPr>
        <p:spPr>
          <a:xfrm>
            <a:off x="-2629541" y="3222610"/>
            <a:ext cx="10609516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e-IL" sz="40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נס הוא דבר לא רגיל, </a:t>
            </a:r>
            <a:br>
              <a:rPr lang="en-US" sz="40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שפורץ את גבולות הטבע.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80C67A8-4033-19BE-9B21-E12D757CC722}"/>
              </a:ext>
            </a:extLst>
          </p:cNvPr>
          <p:cNvSpPr txBox="1"/>
          <p:nvPr/>
        </p:nvSpPr>
        <p:spPr>
          <a:xfrm>
            <a:off x="-2629541" y="2068610"/>
            <a:ext cx="10609516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e-IL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ה' עושה לנו ניסים, וגם אנחנו </a:t>
            </a:r>
            <a:br>
              <a:rPr lang="en-US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צריכים להתנהג בצורה של "נס".</a:t>
            </a:r>
            <a:endParaRPr lang="he-IL" sz="4000" dirty="0">
              <a:solidFill>
                <a:srgbClr val="19173E"/>
              </a:solidFill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DB0C05A-CFDB-7A83-51DA-647C4053B954}"/>
              </a:ext>
            </a:extLst>
          </p:cNvPr>
          <p:cNvSpPr txBox="1"/>
          <p:nvPr/>
        </p:nvSpPr>
        <p:spPr>
          <a:xfrm>
            <a:off x="-12520672" y="3926906"/>
            <a:ext cx="106095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e-IL" sz="4400" dirty="0">
              <a:solidFill>
                <a:srgbClr val="19173E"/>
              </a:solidFill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1570C0F3-C919-A5B9-140E-A616A0EE6D54}"/>
              </a:ext>
            </a:extLst>
          </p:cNvPr>
          <p:cNvSpPr/>
          <p:nvPr/>
        </p:nvSpPr>
        <p:spPr>
          <a:xfrm>
            <a:off x="-1343247" y="4557848"/>
            <a:ext cx="9868751" cy="1143903"/>
          </a:xfrm>
          <a:prstGeom prst="rect">
            <a:avLst/>
          </a:prstGeom>
          <a:solidFill>
            <a:srgbClr val="1917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5941EB1-713F-A70C-C741-C469C08322DB}"/>
              </a:ext>
            </a:extLst>
          </p:cNvPr>
          <p:cNvSpPr txBox="1"/>
          <p:nvPr/>
        </p:nvSpPr>
        <p:spPr>
          <a:xfrm>
            <a:off x="-1215990" y="4823200"/>
            <a:ext cx="10609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איך נוכל לעשות נס בעצמנו? 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24472218-3A06-E5D9-83A0-B2077E1D6C9C}"/>
              </a:ext>
            </a:extLst>
          </p:cNvPr>
          <p:cNvGrpSpPr/>
          <p:nvPr/>
        </p:nvGrpSpPr>
        <p:grpSpPr>
          <a:xfrm>
            <a:off x="7723762" y="2778231"/>
            <a:ext cx="6163658" cy="6452334"/>
            <a:chOff x="7726108" y="3105775"/>
            <a:chExt cx="5459312" cy="5715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5B4BB735-85AD-B581-44DA-75C7944D6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2" b="89988" l="8841" r="91966">
                          <a14:foregroundMark x1="90795" y1="18732" x2="89059" y2="74929"/>
                          <a14:foregroundMark x1="89059" y1="74929" x2="92006" y2="58256"/>
                          <a14:foregroundMark x1="92006" y1="58256" x2="91885" y2="57771"/>
                          <a14:foregroundMark x1="9043" y1="26524" x2="12071" y2="47881"/>
                          <a14:foregroundMark x1="12071" y1="47881" x2="8841" y2="71215"/>
                          <a14:foregroundMark x1="8841" y1="71215" x2="9851" y2="788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66">
              <a:off x="7726108" y="3802082"/>
              <a:ext cx="3825692" cy="3246770"/>
            </a:xfrm>
            <a:prstGeom prst="rect">
              <a:avLst/>
            </a:prstGeom>
            <a:effectLst>
              <a:outerShdw blurRad="508000" sx="103000" sy="103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2" descr="רבי מנחם מענדל שניאורסון (כ&quot;ק אדמו&quot;ר שליט&quot;א) – חב&quot;דפדיה">
              <a:extLst>
                <a:ext uri="{FF2B5EF4-FFF2-40B4-BE49-F238E27FC236}">
                  <a16:creationId xmlns:a16="http://schemas.microsoft.com/office/drawing/2014/main" id="{4D74F509-F6BC-5494-8004-BEB24D17E5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9657" r="91202">
                          <a14:foregroundMark x1="55365" y1="9500" x2="48283" y2="9667"/>
                          <a14:foregroundMark x1="88841" y1="41667" x2="91202" y2="6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770" y="3105775"/>
              <a:ext cx="443865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721D82C-5673-C1F2-2F1A-B4E3F0EDC8CC}"/>
              </a:ext>
            </a:extLst>
          </p:cNvPr>
          <p:cNvSpPr txBox="1"/>
          <p:nvPr/>
        </p:nvSpPr>
        <p:spPr>
          <a:xfrm>
            <a:off x="0" y="5938694"/>
            <a:ext cx="3673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מכ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תב הרבי, כ"ה אדר </a:t>
            </a:r>
            <a:r>
              <a:rPr lang="he-IL" sz="20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endParaRPr lang="he-IL" sz="3200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11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08AF-4419-1438-E906-25A7828F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87FD15BF-055D-3043-158E-EB81E2337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A806E66-F6AF-6A00-DEF8-FAED8B0F6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8797">
            <a:off x="-3880976" y="-5220735"/>
            <a:ext cx="13714869" cy="19389539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C00F2C8-A45F-5706-927B-54E213CE9153}"/>
              </a:ext>
            </a:extLst>
          </p:cNvPr>
          <p:cNvSpPr txBox="1"/>
          <p:nvPr/>
        </p:nvSpPr>
        <p:spPr>
          <a:xfrm>
            <a:off x="-1695420" y="2455065"/>
            <a:ext cx="106095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dirty="0">
                <a:gradFill>
                  <a:gsLst>
                    <a:gs pos="100000">
                      <a:srgbClr val="B74D81"/>
                    </a:gs>
                    <a:gs pos="50000">
                      <a:srgbClr val="EE7B74"/>
                    </a:gs>
                    <a:gs pos="0">
                      <a:srgbClr val="D89319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הנס שלנו הוא בתוכנו: 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ED3CBCE5-8FBA-11F5-B742-221D9CE17DEA}"/>
              </a:ext>
            </a:extLst>
          </p:cNvPr>
          <p:cNvGrpSpPr/>
          <p:nvPr/>
        </p:nvGrpSpPr>
        <p:grpSpPr>
          <a:xfrm>
            <a:off x="7723762" y="2778231"/>
            <a:ext cx="6163658" cy="6452334"/>
            <a:chOff x="7726108" y="3105775"/>
            <a:chExt cx="5459312" cy="5715000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E40C7679-E200-FBCB-FC76-E10470DB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2" b="89988" l="8841" r="91966">
                          <a14:foregroundMark x1="90795" y1="18732" x2="89059" y2="74929"/>
                          <a14:foregroundMark x1="89059" y1="74929" x2="92006" y2="58256"/>
                          <a14:foregroundMark x1="92006" y1="58256" x2="91885" y2="57771"/>
                          <a14:foregroundMark x1="9043" y1="26524" x2="12071" y2="47881"/>
                          <a14:foregroundMark x1="12071" y1="47881" x2="8841" y2="71215"/>
                          <a14:foregroundMark x1="8841" y1="71215" x2="9851" y2="788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66">
              <a:off x="7726108" y="3802082"/>
              <a:ext cx="3825692" cy="3246770"/>
            </a:xfrm>
            <a:prstGeom prst="rect">
              <a:avLst/>
            </a:prstGeom>
            <a:effectLst>
              <a:outerShdw blurRad="508000" sx="103000" sy="103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2" descr="רבי מנחם מענדל שניאורסון (כ&quot;ק אדמו&quot;ר שליט&quot;א) – חב&quot;דפדיה">
              <a:extLst>
                <a:ext uri="{FF2B5EF4-FFF2-40B4-BE49-F238E27FC236}">
                  <a16:creationId xmlns:a16="http://schemas.microsoft.com/office/drawing/2014/main" id="{C0DD2DE8-D7D3-CF49-665C-2F75F30F1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9657" r="91202">
                          <a14:foregroundMark x1="55365" y1="9500" x2="48283" y2="9667"/>
                          <a14:foregroundMark x1="88841" y1="41667" x2="91202" y2="6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770" y="3105775"/>
              <a:ext cx="443865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7658061D-347B-5559-A9AC-F2CD38A7E892}"/>
              </a:ext>
            </a:extLst>
          </p:cNvPr>
          <p:cNvSpPr txBox="1"/>
          <p:nvPr/>
        </p:nvSpPr>
        <p:spPr>
          <a:xfrm>
            <a:off x="-2994095" y="3088880"/>
            <a:ext cx="10609516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לצאת מההרגלים וההגבלות שלנו,</a:t>
            </a:r>
          </a:p>
          <a:p>
            <a:pPr>
              <a:lnSpc>
                <a:spcPts val="4000"/>
              </a:lnSpc>
            </a:pP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להתרומם ולעלות, להוסיף יותר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ממה שהיינו רגילים,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בלימוד התורה ובקיום מצוות בהידור.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1E54AC4-7C32-1FA5-0D0B-D97141A823BE}"/>
              </a:ext>
            </a:extLst>
          </p:cNvPr>
          <p:cNvSpPr txBox="1"/>
          <p:nvPr/>
        </p:nvSpPr>
        <p:spPr>
          <a:xfrm>
            <a:off x="0" y="5938694"/>
            <a:ext cx="3673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מכ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תב הרבי, כ"ה אדר </a:t>
            </a:r>
            <a:r>
              <a:rPr lang="he-IL" sz="20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endParaRPr lang="he-IL" sz="3200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89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65E65-77CC-540F-73B2-9579C32F4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30FAECFE-1499-2264-6B60-03989D433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: פינות מעוגלות 3">
            <a:extLst>
              <a:ext uri="{FF2B5EF4-FFF2-40B4-BE49-F238E27FC236}">
                <a16:creationId xmlns:a16="http://schemas.microsoft.com/office/drawing/2014/main" id="{9371869A-2AD2-F63A-228D-C923E093844E}"/>
              </a:ext>
            </a:extLst>
          </p:cNvPr>
          <p:cNvSpPr/>
          <p:nvPr/>
        </p:nvSpPr>
        <p:spPr>
          <a:xfrm>
            <a:off x="8745016" y="820177"/>
            <a:ext cx="2467270" cy="13505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AB075E7-D4EC-BC43-AF99-5F0470AACC3F}"/>
              </a:ext>
            </a:extLst>
          </p:cNvPr>
          <p:cNvSpPr txBox="1"/>
          <p:nvPr/>
        </p:nvSpPr>
        <p:spPr>
          <a:xfrm>
            <a:off x="778944" y="1370835"/>
            <a:ext cx="10007600" cy="64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he-IL" sz="6000" b="1" i="0" u="none" strike="noStrike" dirty="0">
                <a:gradFill>
                  <a:gsLst>
                    <a:gs pos="100000">
                      <a:srgbClr val="D89319"/>
                    </a:gs>
                    <a:gs pos="54000">
                      <a:srgbClr val="EE7B74"/>
                    </a:gs>
                    <a:gs pos="0">
                      <a:srgbClr val="B74D81"/>
                    </a:gs>
                  </a:gsLst>
                  <a:lin ang="0" scaled="1"/>
                </a:gradFill>
                <a:effectLst>
                  <a:outerShdw blurRad="1524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ג'</a:t>
            </a:r>
            <a:endParaRPr lang="he-IL" sz="6000" i="0" u="none" strike="noStrike" dirty="0">
              <a:solidFill>
                <a:schemeClr val="bg1"/>
              </a:solidFill>
              <a:effectLst>
                <a:outerShdw blurRad="152400" dist="38100" dir="2700000" sx="102000" sy="102000" algn="tl" rotWithShape="0">
                  <a:prstClr val="black">
                    <a:alpha val="40000"/>
                  </a:prstClr>
                </a:outerShdw>
              </a:effectLst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B1485706-3185-46E7-FEFE-BE97A4CB7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428" y="-3644904"/>
            <a:ext cx="10007217" cy="14147807"/>
          </a:xfrm>
          <a:prstGeom prst="rect">
            <a:avLst/>
          </a:prstGeom>
          <a:effectLst>
            <a:outerShdw blurRad="317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9E45365-3650-03F0-4768-10E18DF803C0}"/>
              </a:ext>
            </a:extLst>
          </p:cNvPr>
          <p:cNvSpPr txBox="1"/>
          <p:nvPr/>
        </p:nvSpPr>
        <p:spPr>
          <a:xfrm>
            <a:off x="-2195422" y="1295043"/>
            <a:ext cx="1060951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במילים: </a:t>
            </a:r>
          </a:p>
          <a:p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להודות לה', במילות התפילה </a:t>
            </a:r>
            <a:r>
              <a:rPr lang="he-IL" sz="36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והתהילים</a:t>
            </a: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וגם במילים שלנו – תודה לך ה' על הניסים!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</a:t>
            </a:r>
            <a:r>
              <a:rPr lang="he-IL" sz="3600" b="1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במעשים:</a:t>
            </a:r>
          </a:p>
          <a:p>
            <a:pPr fontAlgn="base"/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 - לעשות ''נס'' אישי - לצאת מההרגלים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 ולהוסיף בתורה ובמצוות. </a:t>
            </a:r>
          </a:p>
          <a:p>
            <a:pPr fontAlgn="base"/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  - לבטא את ההודיה בריקודי שמחה!</a:t>
            </a:r>
          </a:p>
          <a:p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</a:t>
            </a:r>
            <a:br>
              <a:rPr lang="en-US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</a:t>
            </a: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3E8686D5-E464-7C64-E9F7-5306CC232BCF}"/>
              </a:ext>
            </a:extLst>
          </p:cNvPr>
          <p:cNvGrpSpPr/>
          <p:nvPr/>
        </p:nvGrpSpPr>
        <p:grpSpPr>
          <a:xfrm>
            <a:off x="7879860" y="3078803"/>
            <a:ext cx="5459312" cy="5715000"/>
            <a:chOff x="7726108" y="3105775"/>
            <a:chExt cx="5459312" cy="5715000"/>
          </a:xfrm>
        </p:grpSpPr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E43DC693-B2A4-1874-4BD2-C33E3B4B1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72" b="89988" l="8841" r="91966">
                          <a14:foregroundMark x1="90795" y1="18732" x2="89059" y2="74929"/>
                          <a14:foregroundMark x1="89059" y1="74929" x2="92006" y2="58256"/>
                          <a14:foregroundMark x1="92006" y1="58256" x2="91885" y2="57771"/>
                          <a14:foregroundMark x1="9043" y1="26524" x2="12071" y2="47881"/>
                          <a14:foregroundMark x1="12071" y1="47881" x2="8841" y2="71215"/>
                          <a14:foregroundMark x1="8841" y1="71215" x2="9851" y2="788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66">
              <a:off x="7726108" y="3802082"/>
              <a:ext cx="3825692" cy="3246770"/>
            </a:xfrm>
            <a:prstGeom prst="rect">
              <a:avLst/>
            </a:prstGeom>
            <a:effectLst>
              <a:outerShdw blurRad="508000" sx="103000" sy="103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2" descr="רבי מנחם מענדל שניאורסון (כ&quot;ק אדמו&quot;ר שליט&quot;א) – חב&quot;דפדיה">
              <a:extLst>
                <a:ext uri="{FF2B5EF4-FFF2-40B4-BE49-F238E27FC236}">
                  <a16:creationId xmlns:a16="http://schemas.microsoft.com/office/drawing/2014/main" id="{7DB1483B-76DA-44E7-0DA6-99CA5B7BD0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00" b="90000" l="9657" r="91202">
                          <a14:foregroundMark x1="55365" y1="9500" x2="48283" y2="9667"/>
                          <a14:foregroundMark x1="88841" y1="41667" x2="91202" y2="63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770" y="3105775"/>
              <a:ext cx="443865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מלבן 4">
            <a:extLst>
              <a:ext uri="{FF2B5EF4-FFF2-40B4-BE49-F238E27FC236}">
                <a16:creationId xmlns:a16="http://schemas.microsoft.com/office/drawing/2014/main" id="{CFCAB119-0207-714B-0E88-70E93F8EB260}"/>
              </a:ext>
            </a:extLst>
          </p:cNvPr>
          <p:cNvSpPr/>
          <p:nvPr/>
        </p:nvSpPr>
        <p:spPr>
          <a:xfrm>
            <a:off x="4639696" y="897785"/>
            <a:ext cx="4017612" cy="803184"/>
          </a:xfrm>
          <a:prstGeom prst="rect">
            <a:avLst/>
          </a:pr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9A7A699-9D4D-A915-2861-E9715057D95C}"/>
              </a:ext>
            </a:extLst>
          </p:cNvPr>
          <p:cNvSpPr txBox="1"/>
          <p:nvPr/>
        </p:nvSpPr>
        <p:spPr>
          <a:xfrm>
            <a:off x="2791448" y="1012280"/>
            <a:ext cx="58658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איך מודים לה'?</a:t>
            </a:r>
            <a:r>
              <a:rPr lang="he-IL" sz="36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  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40FA7B47-E554-5456-8668-0CC63D43A9DD}"/>
              </a:ext>
            </a:extLst>
          </p:cNvPr>
          <p:cNvSpPr txBox="1"/>
          <p:nvPr/>
        </p:nvSpPr>
        <p:spPr>
          <a:xfrm>
            <a:off x="-87086" y="6243494"/>
            <a:ext cx="3673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מכ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תב הרבי, כ"ה אדר </a:t>
            </a:r>
            <a:r>
              <a:rPr lang="he-IL" sz="2000" dirty="0" err="1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2000" dirty="0">
                <a:solidFill>
                  <a:srgbClr val="19173E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</a:t>
            </a:r>
            <a:endParaRPr lang="he-IL" sz="3200" i="0" u="none" strike="noStrike" dirty="0">
              <a:solidFill>
                <a:srgbClr val="19173E"/>
              </a:solidFill>
              <a:effectLst/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449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130E7-4DC2-26CA-14F9-4BE603B9F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1F3CB03-5A0F-8CC8-1013-271CE0D1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0DB543F-0F26-7314-7497-FBCB2C6854A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4FE815C-4358-F4E8-D00A-9C5BD819C7B1}"/>
              </a:ext>
            </a:extLst>
          </p:cNvPr>
          <p:cNvSpPr txBox="1"/>
          <p:nvPr/>
        </p:nvSpPr>
        <p:spPr>
          <a:xfrm>
            <a:off x="1092200" y="1789881"/>
            <a:ext cx="10007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וואו, עלינו להכיר בכך שיש ניסים </a:t>
            </a:r>
            <a:br>
              <a:rPr lang="en-US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ולהודות עליהם,</a:t>
            </a:r>
          </a:p>
          <a:p>
            <a:pPr algn="ctr"/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וההודיה עצמה תביא </a:t>
            </a:r>
            <a:br>
              <a:rPr lang="en-US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FBDB5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לניסים גדולים אף יותר!</a:t>
            </a:r>
          </a:p>
          <a:p>
            <a:pPr algn="ctr"/>
            <a:endParaRPr lang="he-IL" sz="3600" i="0" u="none" strike="noStrike" dirty="0">
              <a:solidFill>
                <a:srgbClr val="FBDB59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1B2AB1E-4E03-21D5-D2D3-73BC0F45B95B}"/>
              </a:ext>
            </a:extLst>
          </p:cNvPr>
          <p:cNvSpPr/>
          <p:nvPr/>
        </p:nvSpPr>
        <p:spPr>
          <a:xfrm>
            <a:off x="252920" y="4405982"/>
            <a:ext cx="11692646" cy="1644622"/>
          </a:xfrm>
          <a:prstGeom prst="rect">
            <a:avLst/>
          </a:pr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7685160-0668-CA03-922D-B8153CBA6506}"/>
              </a:ext>
            </a:extLst>
          </p:cNvPr>
          <p:cNvSpPr txBox="1"/>
          <p:nvPr/>
        </p:nvSpPr>
        <p:spPr>
          <a:xfrm>
            <a:off x="1092200" y="4652203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כעת, נעבור למשחק סיכום מוזיקלי,</a:t>
            </a:r>
          </a:p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הכינו את הידיים, אנחנו מתחילים!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6482C54-0D7C-C412-02C3-C74E77CFB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7" b="89967" l="3341" r="30159">
                        <a14:foregroundMark x1="22023" y1="7907" x2="21864" y2="10233"/>
                        <a14:foregroundMark x1="19636" y1="8372" x2="20591" y2="13023"/>
                        <a14:foregroundMark x1="17227" y1="13488" x2="18500" y2="13953"/>
                        <a14:foregroundMark x1="26659" y1="61528" x2="26159" y2="58738"/>
                        <a14:foregroundMark x1="28886" y1="57342" x2="27932" y2="55482"/>
                        <a14:foregroundMark x1="30000" y1="50365" x2="28886" y2="5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89"/>
          <a:stretch>
            <a:fillRect/>
          </a:stretch>
        </p:blipFill>
        <p:spPr>
          <a:xfrm>
            <a:off x="-609195" y="4367641"/>
            <a:ext cx="2909921" cy="296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CB43-FDAB-4181-BC59-5F9F32C45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5EA6A76-9B35-BD4C-AFB8-2AE0EE443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4ECA71D7-5CFF-4349-5E54-666CD885A12A}"/>
              </a:ext>
            </a:extLst>
          </p:cNvPr>
          <p:cNvSpPr/>
          <p:nvPr/>
        </p:nvSpPr>
        <p:spPr>
          <a:xfrm>
            <a:off x="249677" y="1138766"/>
            <a:ext cx="8614923" cy="1814996"/>
          </a:xfrm>
          <a:custGeom>
            <a:avLst/>
            <a:gdLst>
              <a:gd name="csX0" fmla="*/ 0 w 8716523"/>
              <a:gd name="csY0" fmla="*/ 0 h 1810762"/>
              <a:gd name="csX1" fmla="*/ 8716523 w 8716523"/>
              <a:gd name="csY1" fmla="*/ 0 h 1810762"/>
              <a:gd name="csX2" fmla="*/ 8716523 w 8716523"/>
              <a:gd name="csY2" fmla="*/ 1810762 h 1810762"/>
              <a:gd name="csX3" fmla="*/ 0 w 8716523"/>
              <a:gd name="csY3" fmla="*/ 1810762 h 1810762"/>
              <a:gd name="csX4" fmla="*/ 0 w 8716523"/>
              <a:gd name="csY4" fmla="*/ 0 h 1810762"/>
              <a:gd name="csX0" fmla="*/ 0 w 8716523"/>
              <a:gd name="csY0" fmla="*/ 4234 h 1814996"/>
              <a:gd name="csX1" fmla="*/ 8136557 w 8716523"/>
              <a:gd name="csY1" fmla="*/ 0 h 1814996"/>
              <a:gd name="csX2" fmla="*/ 8716523 w 8716523"/>
              <a:gd name="csY2" fmla="*/ 1814996 h 1814996"/>
              <a:gd name="csX3" fmla="*/ 0 w 8716523"/>
              <a:gd name="csY3" fmla="*/ 1814996 h 1814996"/>
              <a:gd name="csX4" fmla="*/ 0 w 8716523"/>
              <a:gd name="csY4" fmla="*/ 4234 h 1814996"/>
              <a:gd name="csX0" fmla="*/ 0 w 8614923"/>
              <a:gd name="csY0" fmla="*/ 4234 h 1814996"/>
              <a:gd name="csX1" fmla="*/ 8136557 w 8614923"/>
              <a:gd name="csY1" fmla="*/ 0 h 1814996"/>
              <a:gd name="csX2" fmla="*/ 8614923 w 8614923"/>
              <a:gd name="csY2" fmla="*/ 1814996 h 1814996"/>
              <a:gd name="csX3" fmla="*/ 0 w 8614923"/>
              <a:gd name="csY3" fmla="*/ 1814996 h 1814996"/>
              <a:gd name="csX4" fmla="*/ 0 w 8614923"/>
              <a:gd name="csY4" fmla="*/ 4234 h 181499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614923" h="1814996">
                <a:moveTo>
                  <a:pt x="0" y="4234"/>
                </a:moveTo>
                <a:lnTo>
                  <a:pt x="8136557" y="0"/>
                </a:lnTo>
                <a:lnTo>
                  <a:pt x="8614923" y="1814996"/>
                </a:lnTo>
                <a:lnTo>
                  <a:pt x="0" y="1814996"/>
                </a:lnTo>
                <a:lnTo>
                  <a:pt x="0" y="423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E9A9C1E-7C9C-5E9F-AAE4-827AF4CB9CD6}"/>
              </a:ext>
            </a:extLst>
          </p:cNvPr>
          <p:cNvSpPr txBox="1"/>
          <p:nvPr/>
        </p:nvSpPr>
        <p:spPr>
          <a:xfrm>
            <a:off x="1203478" y="3566919"/>
            <a:ext cx="10007600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36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התשובה תקנה לכם צליל/ מקצב </a:t>
            </a:r>
            <a:br>
              <a:rPr lang="en-US" sz="36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שעליכם לבצע. </a:t>
            </a:r>
          </a:p>
          <a:p>
            <a:r>
              <a:rPr lang="he-IL" sz="3200" b="1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בואו ונראה אתכם </a:t>
            </a:r>
            <a:br>
              <a:rPr lang="en-US" sz="3200" b="1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b="1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אומרים תודה, </a:t>
            </a:r>
            <a:br>
              <a:rPr lang="en-US" sz="3200" b="1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b="1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בכישרון מוזיקלי!</a:t>
            </a:r>
          </a:p>
          <a:p>
            <a:endParaRPr lang="he-IL" sz="3600" i="0" u="none" strike="noStrike" dirty="0">
              <a:solidFill>
                <a:srgbClr val="FBDB59"/>
              </a:solidFill>
              <a:effectLst/>
              <a:latin typeface="Almoni Neue DL 4.0 AAA" panose="00000500000000000000" pitchFamily="50" charset="-79"/>
              <a:ea typeface="Karma DL v1 AAA Medium" pitchFamily="50" charset="-79"/>
              <a:cs typeface="Almoni Neue DL 4.0 AAA" panose="00000500000000000000" pitchFamily="50" charset="-79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032C41E2-0D29-7BE0-2FF9-E96BB614B00B}"/>
              </a:ext>
            </a:extLst>
          </p:cNvPr>
          <p:cNvSpPr txBox="1"/>
          <p:nvPr/>
        </p:nvSpPr>
        <p:spPr>
          <a:xfrm>
            <a:off x="-395862" y="1312287"/>
            <a:ext cx="10007600" cy="1641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he-IL" sz="4000" dirty="0">
                <a:gradFill>
                  <a:gsLst>
                    <a:gs pos="100000">
                      <a:srgbClr val="B74D81"/>
                    </a:gs>
                    <a:gs pos="50000">
                      <a:srgbClr val="EE7B74"/>
                    </a:gs>
                    <a:gs pos="0">
                      <a:srgbClr val="D89319"/>
                    </a:gs>
                  </a:gsLst>
                  <a:lin ang="0" scaled="1"/>
                </a:gradFill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לפניכם יופיעו שאלות, </a:t>
            </a:r>
            <a:br>
              <a:rPr lang="en-US" sz="4000" dirty="0">
                <a:gradFill>
                  <a:gsLst>
                    <a:gs pos="100000">
                      <a:srgbClr val="B74D81"/>
                    </a:gs>
                    <a:gs pos="50000">
                      <a:srgbClr val="EE7B74"/>
                    </a:gs>
                    <a:gs pos="0">
                      <a:srgbClr val="D89319"/>
                    </a:gs>
                  </a:gsLst>
                  <a:lin ang="0" scaled="1"/>
                </a:gradFill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</a:br>
            <a:r>
              <a:rPr lang="he-IL" sz="4000" dirty="0">
                <a:gradFill>
                  <a:gsLst>
                    <a:gs pos="100000">
                      <a:srgbClr val="B74D81"/>
                    </a:gs>
                    <a:gs pos="50000">
                      <a:srgbClr val="EE7B74"/>
                    </a:gs>
                    <a:gs pos="0">
                      <a:srgbClr val="D89319"/>
                    </a:gs>
                  </a:gsLst>
                  <a:lin ang="0" scaled="1"/>
                </a:gradFill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לכל שאלה מספר תשובות.</a:t>
            </a:r>
          </a:p>
          <a:p>
            <a:pPr algn="ctr">
              <a:lnSpc>
                <a:spcPts val="4000"/>
              </a:lnSpc>
            </a:pPr>
            <a:r>
              <a:rPr lang="he-IL" sz="4000" b="1" dirty="0">
                <a:gradFill>
                  <a:gsLst>
                    <a:gs pos="100000">
                      <a:srgbClr val="B74D81"/>
                    </a:gs>
                    <a:gs pos="50000">
                      <a:srgbClr val="EE7B74"/>
                    </a:gs>
                    <a:gs pos="0">
                      <a:srgbClr val="D89319"/>
                    </a:gs>
                  </a:gsLst>
                  <a:lin ang="0" scaled="1"/>
                </a:gradFill>
                <a:latin typeface="Almoni Neue DL 4.0 AAA" panose="00000500000000000000" pitchFamily="50" charset="-79"/>
                <a:ea typeface="Karma DL v1 AAA Medium" pitchFamily="50" charset="-79"/>
                <a:cs typeface="Almoni Neue DL 4.0 AAA" panose="00000500000000000000" pitchFamily="50" charset="-79"/>
              </a:rPr>
              <a:t>עליכם לבחור את התשובה הנכונה.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93A80DDA-27AD-1A42-1393-4851D4EC1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7070317" y="497416"/>
            <a:ext cx="3101932" cy="3101932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3975184-4506-DB8F-724E-1E6243C5074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550" b="97776" l="37647" r="51112">
                        <a14:foregroundMark x1="38496" y1="88233" x2="38213" y2="91387"/>
                        <a14:foregroundMark x1="38455" y1="95512" x2="37647" y2="9535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78472" r="47222"/>
          <a:stretch>
            <a:fillRect/>
          </a:stretch>
        </p:blipFill>
        <p:spPr>
          <a:xfrm rot="18315717">
            <a:off x="4704456" y="3151684"/>
            <a:ext cx="1126403" cy="1505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56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09EA3-E2A2-DA4D-52CE-EF4AD30F5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BC0AB1DD-23E4-333D-7FE1-851C2AA5A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DFCC377-8E7A-E8E0-E87E-DE037FF97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0" y="402618"/>
            <a:ext cx="1355230" cy="1463855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64238A72-7107-5FCD-1CCC-0CA119EFCD49}"/>
              </a:ext>
            </a:extLst>
          </p:cNvPr>
          <p:cNvSpPr txBox="1"/>
          <p:nvPr/>
        </p:nvSpPr>
        <p:spPr>
          <a:xfrm>
            <a:off x="-159615" y="1484261"/>
            <a:ext cx="97826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3200" b="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אנו נמצאים בתקופה מיוחדת מאוד</a:t>
            </a:r>
            <a:br>
              <a:rPr lang="he-IL" sz="3200" b="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b="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עלינו לפתוח את העיניים ולראות!</a:t>
            </a:r>
            <a:br>
              <a:rPr lang="he-IL" sz="3200" b="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endParaRPr lang="he-IL" sz="3200" dirty="0">
              <a:solidFill>
                <a:schemeClr val="bg1"/>
              </a:solidFill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A00A1A64-F699-ACB4-5CBD-081B56B31189}"/>
              </a:ext>
            </a:extLst>
          </p:cNvPr>
          <p:cNvSpPr/>
          <p:nvPr/>
        </p:nvSpPr>
        <p:spPr>
          <a:xfrm>
            <a:off x="-347133" y="4064000"/>
            <a:ext cx="4309533" cy="148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C33655F3-3847-ADB3-5D54-7F3566572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94" b="94620" l="6041" r="919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15">
            <a:off x="2707481" y="2319420"/>
            <a:ext cx="9385234" cy="6256822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1253B1A-E954-5DDF-7D48-4716972ABD22}"/>
              </a:ext>
            </a:extLst>
          </p:cNvPr>
          <p:cNvSpPr txBox="1"/>
          <p:nvPr/>
        </p:nvSpPr>
        <p:spPr>
          <a:xfrm rot="157715">
            <a:off x="2344607" y="3423237"/>
            <a:ext cx="97826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אנו זוכים לגור ולחיות </a:t>
            </a:r>
            <a:br>
              <a:rPr lang="en-US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בארץ מיוחדת, </a:t>
            </a:r>
            <a:b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שה' שומר ומשגיח עליה </a:t>
            </a:r>
            <a:br>
              <a:rPr lang="en-US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באופן מיוחד, </a:t>
            </a:r>
            <a:br>
              <a:rPr lang="en-US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b="0" i="0" u="none" strike="noStrike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בשמירה מיוחדת, כל הזמן!</a:t>
            </a:r>
            <a:br>
              <a:rPr lang="he-IL" sz="3200" dirty="0">
                <a:solidFill>
                  <a:srgbClr val="14122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b="1" dirty="0">
                <a:gradFill flip="none" rotWithShape="1">
                  <a:gsLst>
                    <a:gs pos="51000">
                      <a:srgbClr val="1E347C"/>
                    </a:gs>
                    <a:gs pos="0">
                      <a:srgbClr val="19173E"/>
                    </a:gs>
                    <a:gs pos="100000">
                      <a:srgbClr val="090816"/>
                    </a:gs>
                  </a:gsLst>
                  <a:lin ang="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"ארץ אשר עיני ה' אלוקיך בה"</a:t>
            </a: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D2D1AD85-0458-A154-7C1D-5E876A35FA93}"/>
              </a:ext>
            </a:extLst>
          </p:cNvPr>
          <p:cNvSpPr txBox="1"/>
          <p:nvPr/>
        </p:nvSpPr>
        <p:spPr>
          <a:xfrm>
            <a:off x="246627" y="4445634"/>
            <a:ext cx="3122012" cy="1002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he-IL" sz="44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זה היה </a:t>
            </a:r>
            <a:br>
              <a:rPr lang="en-US" sz="44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400" b="1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כך תמיד?</a:t>
            </a:r>
            <a:endParaRPr lang="he-IL" sz="4400" b="1" dirty="0">
              <a:gradFill>
                <a:gsLst>
                  <a:gs pos="0">
                    <a:srgbClr val="B74D81"/>
                  </a:gs>
                  <a:gs pos="50000">
                    <a:srgbClr val="EE7B74"/>
                  </a:gs>
                  <a:gs pos="100000">
                    <a:srgbClr val="D89319"/>
                  </a:gs>
                </a:gsLst>
                <a:lin ang="0" scaled="1"/>
              </a:gradFill>
              <a:latin typeface="Almoni Neue DL 4.0 AAA" panose="00000500000000000000" pitchFamily="50" charset="-79"/>
              <a:ea typeface="Karma DL v1 AAA Medium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214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B7E2-526B-8B8B-4A47-2FBAFE386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23E7476-F571-0C4C-6EE9-17DC77B3DC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691DF347-4C01-EA65-C1FB-7EA3990AE082}"/>
              </a:ext>
            </a:extLst>
          </p:cNvPr>
          <p:cNvSpPr/>
          <p:nvPr/>
        </p:nvSpPr>
        <p:spPr>
          <a:xfrm>
            <a:off x="1939932" y="1651000"/>
            <a:ext cx="10002391" cy="1409700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2391" h="1409700">
                <a:moveTo>
                  <a:pt x="290945" y="0"/>
                </a:moveTo>
                <a:lnTo>
                  <a:pt x="10002391" y="0"/>
                </a:lnTo>
                <a:lnTo>
                  <a:pt x="10002391" y="1409700"/>
                </a:lnTo>
                <a:lnTo>
                  <a:pt x="0" y="1409700"/>
                </a:lnTo>
                <a:lnTo>
                  <a:pt x="290945" y="0"/>
                </a:lnTo>
                <a:close/>
              </a:path>
            </a:pathLst>
          </a:cu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F0AF7E7-A979-6B9D-A38F-9253456ABBE9}"/>
              </a:ext>
            </a:extLst>
          </p:cNvPr>
          <p:cNvSpPr txBox="1"/>
          <p:nvPr/>
        </p:nvSpPr>
        <p:spPr>
          <a:xfrm>
            <a:off x="1092200" y="1751158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מה פועלת ההכרה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בניסים וההודיה לה' עליהם?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D017C1BC-01FC-640E-8566-A50D32F12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202" y1="67771" x2="49798" y2="7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7">
            <a:off x="177943" y="853734"/>
            <a:ext cx="3523978" cy="3523978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B5886773-61C0-C24E-97E9-5D56F9B9007B}"/>
              </a:ext>
            </a:extLst>
          </p:cNvPr>
          <p:cNvSpPr txBox="1"/>
          <p:nvPr/>
        </p:nvSpPr>
        <p:spPr>
          <a:xfrm>
            <a:off x="7715271" y="3548976"/>
            <a:ext cx="34665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זירוז הגאולה</a:t>
            </a:r>
          </a:p>
        </p:txBody>
      </p: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45B15D94-4F71-5CAD-05C2-DB766F94D161}"/>
              </a:ext>
            </a:extLst>
          </p:cNvPr>
          <p:cNvSpPr/>
          <p:nvPr/>
        </p:nvSpPr>
        <p:spPr>
          <a:xfrm>
            <a:off x="7825339" y="3513821"/>
            <a:ext cx="3259902" cy="7166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D3814507-F205-CC9B-44AB-99A7A234C3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10342088" y="3298037"/>
            <a:ext cx="1212587" cy="1212587"/>
          </a:xfrm>
          <a:prstGeom prst="rect">
            <a:avLst/>
          </a:prstGeom>
        </p:spPr>
      </p:pic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0263FB0D-0C15-6094-C9A9-783D27C99153}"/>
              </a:ext>
            </a:extLst>
          </p:cNvPr>
          <p:cNvGrpSpPr/>
          <p:nvPr/>
        </p:nvGrpSpPr>
        <p:grpSpPr>
          <a:xfrm>
            <a:off x="2614649" y="3513821"/>
            <a:ext cx="4254300" cy="716643"/>
            <a:chOff x="4990518" y="4411625"/>
            <a:chExt cx="4496182" cy="716643"/>
          </a:xfrm>
        </p:grpSpPr>
        <p:sp>
          <p:nvSpPr>
            <p:cNvPr id="24" name="תיבת טקסט 23">
              <a:extLst>
                <a:ext uri="{FF2B5EF4-FFF2-40B4-BE49-F238E27FC236}">
                  <a16:creationId xmlns:a16="http://schemas.microsoft.com/office/drawing/2014/main" id="{BB9F95AC-9250-6454-89F9-09DC37041541}"/>
                </a:ext>
              </a:extLst>
            </p:cNvPr>
            <p:cNvSpPr txBox="1"/>
            <p:nvPr/>
          </p:nvSpPr>
          <p:spPr>
            <a:xfrm>
              <a:off x="5719287" y="4446780"/>
              <a:ext cx="34665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3600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סגולה לזיכרון טוב</a:t>
              </a:r>
            </a:p>
          </p:txBody>
        </p:sp>
        <p:sp>
          <p:nvSpPr>
            <p:cNvPr id="25" name="מלבן: פינות מעוגלות 24">
              <a:extLst>
                <a:ext uri="{FF2B5EF4-FFF2-40B4-BE49-F238E27FC236}">
                  <a16:creationId xmlns:a16="http://schemas.microsoft.com/office/drawing/2014/main" id="{AFE91249-B684-B42B-A221-5DD73291A388}"/>
                </a:ext>
              </a:extLst>
            </p:cNvPr>
            <p:cNvSpPr/>
            <p:nvPr/>
          </p:nvSpPr>
          <p:spPr>
            <a:xfrm>
              <a:off x="4990518" y="4411625"/>
              <a:ext cx="4496182" cy="71664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091031702">
                    <a:custGeom>
                      <a:avLst/>
                      <a:gdLst>
                        <a:gd name="csX0" fmla="*/ 0 w 5453743"/>
                        <a:gd name="csY0" fmla="*/ 358322 h 716643"/>
                        <a:gd name="csX1" fmla="*/ 358322 w 5453743"/>
                        <a:gd name="csY1" fmla="*/ 0 h 716643"/>
                        <a:gd name="csX2" fmla="*/ 5095422 w 5453743"/>
                        <a:gd name="csY2" fmla="*/ 0 h 716643"/>
                        <a:gd name="csX3" fmla="*/ 5453744 w 5453743"/>
                        <a:gd name="csY3" fmla="*/ 358322 h 716643"/>
                        <a:gd name="csX4" fmla="*/ 5453743 w 5453743"/>
                        <a:gd name="csY4" fmla="*/ 358322 h 716643"/>
                        <a:gd name="csX5" fmla="*/ 5095421 w 5453743"/>
                        <a:gd name="csY5" fmla="*/ 716644 h 716643"/>
                        <a:gd name="csX6" fmla="*/ 358322 w 5453743"/>
                        <a:gd name="csY6" fmla="*/ 716643 h 716643"/>
                        <a:gd name="csX7" fmla="*/ 0 w 5453743"/>
                        <a:gd name="csY7" fmla="*/ 358321 h 716643"/>
                        <a:gd name="csX8" fmla="*/ 0 w 5453743"/>
                        <a:gd name="csY8" fmla="*/ 358322 h 71664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5453743" h="716643" extrusionOk="0">
                          <a:moveTo>
                            <a:pt x="0" y="358322"/>
                          </a:moveTo>
                          <a:cubicBezTo>
                            <a:pt x="-24790" y="148794"/>
                            <a:pt x="161296" y="22673"/>
                            <a:pt x="358322" y="0"/>
                          </a:cubicBezTo>
                          <a:cubicBezTo>
                            <a:pt x="1158592" y="50446"/>
                            <a:pt x="3959247" y="-15336"/>
                            <a:pt x="5095422" y="0"/>
                          </a:cubicBezTo>
                          <a:cubicBezTo>
                            <a:pt x="5297056" y="3410"/>
                            <a:pt x="5484754" y="181213"/>
                            <a:pt x="5453744" y="358322"/>
                          </a:cubicBezTo>
                          <a:lnTo>
                            <a:pt x="5453743" y="358322"/>
                          </a:lnTo>
                          <a:cubicBezTo>
                            <a:pt x="5436918" y="571254"/>
                            <a:pt x="5284094" y="721451"/>
                            <a:pt x="5095421" y="716644"/>
                          </a:cubicBezTo>
                          <a:cubicBezTo>
                            <a:pt x="3810554" y="739104"/>
                            <a:pt x="1787291" y="599970"/>
                            <a:pt x="358322" y="716643"/>
                          </a:cubicBezTo>
                          <a:cubicBezTo>
                            <a:pt x="178944" y="703442"/>
                            <a:pt x="-25888" y="557700"/>
                            <a:pt x="0" y="358321"/>
                          </a:cubicBezTo>
                          <a:lnTo>
                            <a:pt x="0" y="358322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905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9332C5F0-7E94-D7FA-8E1A-1BE0BDB58A1E}"/>
              </a:ext>
            </a:extLst>
          </p:cNvPr>
          <p:cNvSpPr txBox="1"/>
          <p:nvPr/>
        </p:nvSpPr>
        <p:spPr>
          <a:xfrm>
            <a:off x="5674168" y="4647804"/>
            <a:ext cx="3182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שמירת השבת</a:t>
            </a:r>
          </a:p>
        </p:txBody>
      </p:sp>
      <p:sp>
        <p:nvSpPr>
          <p:cNvPr id="29" name="מלבן: פינות מעוגלות 28">
            <a:extLst>
              <a:ext uri="{FF2B5EF4-FFF2-40B4-BE49-F238E27FC236}">
                <a16:creationId xmlns:a16="http://schemas.microsoft.com/office/drawing/2014/main" id="{9818FA8A-2152-292F-882D-14853B0DD823}"/>
              </a:ext>
            </a:extLst>
          </p:cNvPr>
          <p:cNvSpPr/>
          <p:nvPr/>
        </p:nvSpPr>
        <p:spPr>
          <a:xfrm>
            <a:off x="5674167" y="4612649"/>
            <a:ext cx="3458593" cy="7166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7A0C918C-36E6-ABF8-D217-F8E944EEE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41466" y="4555623"/>
            <a:ext cx="980798" cy="980796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0FF7224A-7FCB-F3F4-52E9-F215F4BEB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12" y="3199757"/>
            <a:ext cx="1243266" cy="12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352FA-3FDB-6A27-8174-B3A6C85F5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20EA81D-EC1F-F579-58EE-D7EA360F2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C8DB4C76-1082-BFBB-F3FF-BA9294C4B3F5}"/>
              </a:ext>
            </a:extLst>
          </p:cNvPr>
          <p:cNvSpPr/>
          <p:nvPr/>
        </p:nvSpPr>
        <p:spPr>
          <a:xfrm>
            <a:off x="4336952" y="-34761"/>
            <a:ext cx="9887701" cy="4164198"/>
          </a:xfrm>
          <a:prstGeom prst="ellipse">
            <a:avLst/>
          </a:prstGeom>
          <a:solidFill>
            <a:srgbClr val="B74D81">
              <a:alpha val="5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ACD57B2-F500-C49B-8B92-2569401373E4}"/>
              </a:ext>
            </a:extLst>
          </p:cNvPr>
          <p:cNvSpPr txBox="1"/>
          <p:nvPr/>
        </p:nvSpPr>
        <p:spPr>
          <a:xfrm>
            <a:off x="6298130" y="1117344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והתשובה היא...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6967E26B-FD71-1F2E-A4A3-CDB916A1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68901" r="710"/>
          <a:stretch>
            <a:fillRect/>
          </a:stretch>
        </p:blipFill>
        <p:spPr>
          <a:xfrm rot="3284283" flipV="1">
            <a:off x="10752304" y="2341912"/>
            <a:ext cx="1099252" cy="2174174"/>
          </a:xfrm>
          <a:prstGeom prst="rect">
            <a:avLst/>
          </a:prstGeom>
          <a:effectLst/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B59EF58-F75D-7D86-E825-CD15256C5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473" y="1219135"/>
            <a:ext cx="5096457" cy="1872010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1D0130A-E047-AD92-5F77-6FC691363B9E}"/>
              </a:ext>
            </a:extLst>
          </p:cNvPr>
          <p:cNvSpPr txBox="1"/>
          <p:nvPr/>
        </p:nvSpPr>
        <p:spPr>
          <a:xfrm>
            <a:off x="6096000" y="3389969"/>
            <a:ext cx="5689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מו-</a:t>
            </a:r>
            <a:r>
              <a:rPr lang="he-IL" sz="7200" b="1" dirty="0" err="1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דים</a:t>
            </a:r>
            <a:endParaRPr lang="he-IL" sz="7200" b="1" dirty="0">
              <a:solidFill>
                <a:srgbClr val="D89319"/>
              </a:solidFill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E12A5885-238D-93F7-DC60-12EF86252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21066257">
            <a:off x="4519220" y="3351085"/>
            <a:ext cx="1809241" cy="1265170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7494F077-B4E3-3966-CB81-B05E5C58D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328" y1="42545" x2="29709" y2="77737"/>
                        <a14:foregroundMark x1="29709" y1="77737" x2="24584" y2="71798"/>
                        <a14:foregroundMark x1="24584" y1="71798" x2="23476" y2="49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18" y="3033411"/>
            <a:ext cx="2010222" cy="1723048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2ADBADC1-5051-419F-A09F-14393EC467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19368326">
            <a:off x="3838682" y="3957714"/>
            <a:ext cx="1809241" cy="1265170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578D5B7A-0C9A-8A00-9D1D-C9EC2B9D55C4}"/>
              </a:ext>
            </a:extLst>
          </p:cNvPr>
          <p:cNvSpPr/>
          <p:nvPr/>
        </p:nvSpPr>
        <p:spPr>
          <a:xfrm>
            <a:off x="4984595" y="4433530"/>
            <a:ext cx="6957728" cy="76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98FCDA9-A6BD-3D9D-81C8-786B8F7F81B2}"/>
              </a:ext>
            </a:extLst>
          </p:cNvPr>
          <p:cNvSpPr txBox="1"/>
          <p:nvPr/>
        </p:nvSpPr>
        <p:spPr>
          <a:xfrm>
            <a:off x="5238157" y="4590298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טפיחה + קליק*2</a:t>
            </a:r>
            <a:endParaRPr lang="he-IL" sz="4000" i="0" u="none" strike="noStrike" dirty="0">
              <a:gradFill>
                <a:gsLst>
                  <a:gs pos="0">
                    <a:srgbClr val="B74D81"/>
                  </a:gs>
                  <a:gs pos="50000">
                    <a:srgbClr val="EE7B74"/>
                  </a:gs>
                  <a:gs pos="100000">
                    <a:srgbClr val="D89319"/>
                  </a:gs>
                </a:gsLst>
                <a:lin ang="0" scaled="1"/>
              </a:gra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8259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04B68-CC02-CA81-3C5C-155488A3B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88B49246-6D9E-EF7A-733E-A19467AE88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87C3A64F-B6A0-99E2-B5A2-2160BD8C5123}"/>
              </a:ext>
            </a:extLst>
          </p:cNvPr>
          <p:cNvSpPr/>
          <p:nvPr/>
        </p:nvSpPr>
        <p:spPr>
          <a:xfrm>
            <a:off x="3397718" y="1400744"/>
            <a:ext cx="8544605" cy="839359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2391" h="1409700">
                <a:moveTo>
                  <a:pt x="290945" y="0"/>
                </a:moveTo>
                <a:lnTo>
                  <a:pt x="10002391" y="0"/>
                </a:lnTo>
                <a:lnTo>
                  <a:pt x="10002391" y="1409700"/>
                </a:lnTo>
                <a:lnTo>
                  <a:pt x="0" y="1409700"/>
                </a:lnTo>
                <a:lnTo>
                  <a:pt x="290945" y="0"/>
                </a:lnTo>
                <a:close/>
              </a:path>
            </a:pathLst>
          </a:cu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67E74B8-68F2-746E-1F8C-7F616A0335F8}"/>
              </a:ext>
            </a:extLst>
          </p:cNvPr>
          <p:cNvSpPr txBox="1"/>
          <p:nvPr/>
        </p:nvSpPr>
        <p:spPr>
          <a:xfrm>
            <a:off x="1580440" y="1545419"/>
            <a:ext cx="100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מהו נס?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0E632262-CD2A-8C53-1F54-B3F50D885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202" y1="67771" x2="49798" y2="7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7">
            <a:off x="1645570" y="-127197"/>
            <a:ext cx="3523978" cy="3523978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AD3B5D6E-1753-7FEF-161C-27EDB6B37DE8}"/>
              </a:ext>
            </a:extLst>
          </p:cNvPr>
          <p:cNvSpPr txBox="1"/>
          <p:nvPr/>
        </p:nvSpPr>
        <p:spPr>
          <a:xfrm>
            <a:off x="5410074" y="3358315"/>
            <a:ext cx="5841097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דבר שקרה רק בעבר, 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בסיפורי התורה</a:t>
            </a:r>
          </a:p>
        </p:txBody>
      </p: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AF2113F4-BD2E-6CB0-3967-509B31E3F52D}"/>
              </a:ext>
            </a:extLst>
          </p:cNvPr>
          <p:cNvSpPr/>
          <p:nvPr/>
        </p:nvSpPr>
        <p:spPr>
          <a:xfrm>
            <a:off x="5938786" y="3246121"/>
            <a:ext cx="4694066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FD07D3D5-F196-A4E7-5683-779F45859D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9760766" y="3007825"/>
            <a:ext cx="1476692" cy="147669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606EC1E-C069-2930-20B7-92D36FD18E36}"/>
              </a:ext>
            </a:extLst>
          </p:cNvPr>
          <p:cNvSpPr txBox="1"/>
          <p:nvPr/>
        </p:nvSpPr>
        <p:spPr>
          <a:xfrm>
            <a:off x="1537011" y="3375893"/>
            <a:ext cx="3873063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 err="1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כשהכל</a:t>
            </a: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מסתדר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בדרך הרגילה</a:t>
            </a:r>
          </a:p>
        </p:txBody>
      </p:sp>
      <p:sp>
        <p:nvSpPr>
          <p:cNvPr id="8" name="מלבן: פינות מעוגלות 7">
            <a:extLst>
              <a:ext uri="{FF2B5EF4-FFF2-40B4-BE49-F238E27FC236}">
                <a16:creationId xmlns:a16="http://schemas.microsoft.com/office/drawing/2014/main" id="{A1A62AAD-60DA-0767-5234-0FFE73298576}"/>
              </a:ext>
            </a:extLst>
          </p:cNvPr>
          <p:cNvSpPr/>
          <p:nvPr/>
        </p:nvSpPr>
        <p:spPr>
          <a:xfrm>
            <a:off x="1549665" y="3281276"/>
            <a:ext cx="3979933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B806B0FC-02ED-BCE2-CC66-24FD966C90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86" y="3095271"/>
            <a:ext cx="1430200" cy="1430198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CFD89A7-8AB1-EB8C-20AB-6E1AA9B36A19}"/>
              </a:ext>
            </a:extLst>
          </p:cNvPr>
          <p:cNvSpPr txBox="1"/>
          <p:nvPr/>
        </p:nvSpPr>
        <p:spPr>
          <a:xfrm>
            <a:off x="3670682" y="4788513"/>
            <a:ext cx="5841097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כשקורה משהו לא רגיל,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מעל הטבע</a:t>
            </a:r>
          </a:p>
        </p:txBody>
      </p:sp>
      <p:sp>
        <p:nvSpPr>
          <p:cNvPr id="16" name="מלבן: פינות מעוגלות 15">
            <a:extLst>
              <a:ext uri="{FF2B5EF4-FFF2-40B4-BE49-F238E27FC236}">
                <a16:creationId xmlns:a16="http://schemas.microsoft.com/office/drawing/2014/main" id="{8C3C70AF-B7FB-859B-55B9-57AE2BFBFC22}"/>
              </a:ext>
            </a:extLst>
          </p:cNvPr>
          <p:cNvSpPr/>
          <p:nvPr/>
        </p:nvSpPr>
        <p:spPr>
          <a:xfrm>
            <a:off x="4129237" y="4676319"/>
            <a:ext cx="5243216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E1C59FE9-EBB0-56AB-E02A-52FC1E91FA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20" y="4637663"/>
            <a:ext cx="1380488" cy="13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1157D-46CC-A1E2-1FBA-9CC9E7BE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36FAAB70-4297-E4F8-FA0E-0A6D1251E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4E03BF8E-A51A-3E2A-7A21-051D12029FE7}"/>
              </a:ext>
            </a:extLst>
          </p:cNvPr>
          <p:cNvSpPr/>
          <p:nvPr/>
        </p:nvSpPr>
        <p:spPr>
          <a:xfrm>
            <a:off x="4419798" y="-246853"/>
            <a:ext cx="9887701" cy="4164198"/>
          </a:xfrm>
          <a:prstGeom prst="ellipse">
            <a:avLst/>
          </a:prstGeom>
          <a:solidFill>
            <a:srgbClr val="B74D81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E89E8BC-01BE-A59F-60E9-A1147C8A8DD5}"/>
              </a:ext>
            </a:extLst>
          </p:cNvPr>
          <p:cNvSpPr txBox="1"/>
          <p:nvPr/>
        </p:nvSpPr>
        <p:spPr>
          <a:xfrm>
            <a:off x="6298130" y="1117344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והתשובה היא...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70FBB19D-7044-4467-938B-3D4C058D20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68901" r="710"/>
          <a:stretch>
            <a:fillRect/>
          </a:stretch>
        </p:blipFill>
        <p:spPr>
          <a:xfrm rot="3284283" flipV="1">
            <a:off x="10752304" y="2341912"/>
            <a:ext cx="1099252" cy="2174174"/>
          </a:xfrm>
          <a:prstGeom prst="rect">
            <a:avLst/>
          </a:prstGeom>
          <a:effectLst/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B02FB35-AC6B-F0DD-16F5-3C35BA53E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9328" y1="42545" x2="29709" y2="77737"/>
                        <a14:foregroundMark x1="29709" y1="77737" x2="24584" y2="71798"/>
                        <a14:foregroundMark x1="24584" y1="71798" x2="23476" y2="49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85" y="2992713"/>
            <a:ext cx="2010222" cy="1723048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C61569A-A504-471C-8351-FCE79FA9A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8785" y="1630964"/>
            <a:ext cx="5925826" cy="1554615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9926F30-BED7-6E08-7EEB-1CAFE54D7C81}"/>
              </a:ext>
            </a:extLst>
          </p:cNvPr>
          <p:cNvSpPr txBox="1"/>
          <p:nvPr/>
        </p:nvSpPr>
        <p:spPr>
          <a:xfrm>
            <a:off x="5612112" y="3288053"/>
            <a:ext cx="5689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על הניסים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219F535E-F066-CD10-86C6-AD5014DEE7C2}"/>
              </a:ext>
            </a:extLst>
          </p:cNvPr>
          <p:cNvSpPr/>
          <p:nvPr/>
        </p:nvSpPr>
        <p:spPr>
          <a:xfrm>
            <a:off x="4888785" y="4433530"/>
            <a:ext cx="7053537" cy="76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D83BA5E7-E4A1-396E-11A0-1DB0BFD32B7D}"/>
              </a:ext>
            </a:extLst>
          </p:cNvPr>
          <p:cNvSpPr txBox="1"/>
          <p:nvPr/>
        </p:nvSpPr>
        <p:spPr>
          <a:xfrm>
            <a:off x="5430644" y="4611809"/>
            <a:ext cx="6124848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טפיחה *2 + מחיאת כף</a:t>
            </a:r>
            <a:endParaRPr lang="he-IL" sz="4000" i="0" u="none" strike="noStrike" dirty="0">
              <a:gradFill>
                <a:gsLst>
                  <a:gs pos="0">
                    <a:srgbClr val="B74D81"/>
                  </a:gs>
                  <a:gs pos="50000">
                    <a:srgbClr val="EE7B74"/>
                  </a:gs>
                  <a:gs pos="100000">
                    <a:srgbClr val="D89319"/>
                  </a:gs>
                </a:gsLst>
                <a:lin ang="0" scaled="1"/>
              </a:gra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C78B01CD-144C-F34F-9F12-E9D351C16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8889" y1="12687" x2="67798" y2="15879"/>
                        <a14:foregroundMark x1="72364" y1="19030" x2="69212" y2="20323"/>
                        <a14:foregroundMark x1="73333" y1="26828" x2="71434" y2="26828"/>
                        <a14:foregroundMark x1="25859" y1="21899" x2="27152" y2="24768"/>
                        <a14:foregroundMark x1="21253" y1="27798" x2="23192" y2="28889"/>
                        <a14:foregroundMark x1="19838" y1="37455" x2="22384" y2="35394"/>
                        <a14:foregroundMark x1="67152" y1="24768" x2="68404" y2="24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12" y="3396227"/>
            <a:ext cx="2627070" cy="262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9A70A-1150-0BEE-5E25-E0C5093A0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056A71F-CB8E-FD31-C74A-3D762F0D18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5FE133C8-D126-CE12-A6D6-CDF046E0784E}"/>
              </a:ext>
            </a:extLst>
          </p:cNvPr>
          <p:cNvSpPr/>
          <p:nvPr/>
        </p:nvSpPr>
        <p:spPr>
          <a:xfrm>
            <a:off x="1959182" y="1489023"/>
            <a:ext cx="10002391" cy="1409700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2391" h="1409700">
                <a:moveTo>
                  <a:pt x="290945" y="0"/>
                </a:moveTo>
                <a:lnTo>
                  <a:pt x="10002391" y="0"/>
                </a:lnTo>
                <a:lnTo>
                  <a:pt x="10002391" y="1409700"/>
                </a:lnTo>
                <a:lnTo>
                  <a:pt x="0" y="1409700"/>
                </a:lnTo>
                <a:lnTo>
                  <a:pt x="290945" y="0"/>
                </a:lnTo>
                <a:close/>
              </a:path>
            </a:pathLst>
          </a:cu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748801B-7386-2274-313D-41C36DD3D2A8}"/>
              </a:ext>
            </a:extLst>
          </p:cNvPr>
          <p:cNvSpPr txBox="1"/>
          <p:nvPr/>
        </p:nvSpPr>
        <p:spPr>
          <a:xfrm>
            <a:off x="1111450" y="1589181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איך כל אחד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יכול לעשות נס?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CE621C7-0C5F-4024-744B-E47752EF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202" y1="67771" x2="49798" y2="7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7">
            <a:off x="197193" y="691757"/>
            <a:ext cx="3523978" cy="352397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3D1ECEB-E278-1FDE-73FB-55C161B09F7C}"/>
              </a:ext>
            </a:extLst>
          </p:cNvPr>
          <p:cNvSpPr txBox="1"/>
          <p:nvPr/>
        </p:nvSpPr>
        <p:spPr>
          <a:xfrm>
            <a:off x="5641080" y="3811260"/>
            <a:ext cx="5841097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לשנות הרגלים אישיים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לא טובים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0F6D831D-ECDD-E4D9-E69D-7AF2628B7546}"/>
              </a:ext>
            </a:extLst>
          </p:cNvPr>
          <p:cNvSpPr/>
          <p:nvPr/>
        </p:nvSpPr>
        <p:spPr>
          <a:xfrm>
            <a:off x="6169792" y="3699066"/>
            <a:ext cx="4694066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BAEC565-4DCC-3D89-6BEF-EB8EBBC09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9991772" y="3460770"/>
            <a:ext cx="1476692" cy="147669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29A0859-3E2C-3921-A1F6-E715694EBA50}"/>
              </a:ext>
            </a:extLst>
          </p:cNvPr>
          <p:cNvSpPr txBox="1"/>
          <p:nvPr/>
        </p:nvSpPr>
        <p:spPr>
          <a:xfrm>
            <a:off x="1606485" y="3818434"/>
            <a:ext cx="3873063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להוסיף בתורה ומצוות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יותר מהרגיל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D9624FAE-1D82-DC55-D802-D0880521739A}"/>
              </a:ext>
            </a:extLst>
          </p:cNvPr>
          <p:cNvSpPr/>
          <p:nvPr/>
        </p:nvSpPr>
        <p:spPr>
          <a:xfrm>
            <a:off x="1424271" y="3734221"/>
            <a:ext cx="4336334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1979558-3D3D-F25E-8C1A-B29C4B2E2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92" y="3548216"/>
            <a:ext cx="1430200" cy="1430198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7A2D2975-8531-8349-0B4E-57012F3D44F9}"/>
              </a:ext>
            </a:extLst>
          </p:cNvPr>
          <p:cNvSpPr txBox="1"/>
          <p:nvPr/>
        </p:nvSpPr>
        <p:spPr>
          <a:xfrm>
            <a:off x="3764655" y="5415926"/>
            <a:ext cx="5841097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כל התשובות נכונות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7C9C4588-91F4-2601-C386-1988FC1BF008}"/>
              </a:ext>
            </a:extLst>
          </p:cNvPr>
          <p:cNvSpPr/>
          <p:nvPr/>
        </p:nvSpPr>
        <p:spPr>
          <a:xfrm>
            <a:off x="4177363" y="5265076"/>
            <a:ext cx="5243216" cy="78922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B393992-EAAC-8722-584D-2C3C01437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3892" y="5040415"/>
            <a:ext cx="1380488" cy="13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0A41-695F-92E1-52DF-982980E0C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E94320E-A2B7-9217-AA24-2442372BE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009733F4-EEFD-5340-5CEE-A5F4982B76FE}"/>
              </a:ext>
            </a:extLst>
          </p:cNvPr>
          <p:cNvSpPr/>
          <p:nvPr/>
        </p:nvSpPr>
        <p:spPr>
          <a:xfrm>
            <a:off x="4452455" y="-235968"/>
            <a:ext cx="9887701" cy="4164198"/>
          </a:xfrm>
          <a:prstGeom prst="ellipse">
            <a:avLst/>
          </a:prstGeom>
          <a:solidFill>
            <a:srgbClr val="B74D81">
              <a:alpha val="7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050E4A74-1381-1963-BE66-7F9B761608DD}"/>
              </a:ext>
            </a:extLst>
          </p:cNvPr>
          <p:cNvSpPr txBox="1"/>
          <p:nvPr/>
        </p:nvSpPr>
        <p:spPr>
          <a:xfrm>
            <a:off x="6298130" y="1117344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והתשובה היא...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BE112CF7-0254-F14C-4E06-612AAA5697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68901" r="710"/>
          <a:stretch>
            <a:fillRect/>
          </a:stretch>
        </p:blipFill>
        <p:spPr>
          <a:xfrm rot="3284283" flipV="1">
            <a:off x="10752304" y="2341912"/>
            <a:ext cx="1099252" cy="2174174"/>
          </a:xfrm>
          <a:prstGeom prst="rect">
            <a:avLst/>
          </a:prstGeom>
          <a:effectLst/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617BCAC-3968-3747-D83C-1300ED4BD57D}"/>
              </a:ext>
            </a:extLst>
          </p:cNvPr>
          <p:cNvSpPr txBox="1"/>
          <p:nvPr/>
        </p:nvSpPr>
        <p:spPr>
          <a:xfrm>
            <a:off x="5498069" y="3359932"/>
            <a:ext cx="5689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72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מו-סי-</a:t>
            </a:r>
            <a:r>
              <a:rPr lang="he-IL" sz="7200" b="1" dirty="0" err="1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פים</a:t>
            </a:r>
            <a:endParaRPr lang="he-IL" sz="7200" b="1" dirty="0">
              <a:solidFill>
                <a:srgbClr val="D89319"/>
              </a:solidFill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E0AA7D21-59EB-8592-7AFF-743B29B17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21066257">
            <a:off x="4519220" y="3351085"/>
            <a:ext cx="1809241" cy="126517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A168B4E-56F5-2302-C681-53EE2F3DB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19368326">
            <a:off x="3838682" y="3957714"/>
            <a:ext cx="1809241" cy="1265170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1E6C264A-7675-CB27-FAF5-0D5CC1C102DA}"/>
              </a:ext>
            </a:extLst>
          </p:cNvPr>
          <p:cNvSpPr/>
          <p:nvPr/>
        </p:nvSpPr>
        <p:spPr>
          <a:xfrm>
            <a:off x="4984595" y="4433530"/>
            <a:ext cx="6957728" cy="76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DD05AC0-F136-02DF-A123-2822A7CBAB14}"/>
              </a:ext>
            </a:extLst>
          </p:cNvPr>
          <p:cNvSpPr txBox="1"/>
          <p:nvPr/>
        </p:nvSpPr>
        <p:spPr>
          <a:xfrm>
            <a:off x="4851153" y="4546448"/>
            <a:ext cx="5996528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קליק + איקס + קליק</a:t>
            </a:r>
            <a:endParaRPr lang="he-IL" sz="4000" i="0" u="none" strike="noStrike" dirty="0">
              <a:gradFill>
                <a:gsLst>
                  <a:gs pos="0">
                    <a:srgbClr val="B74D81"/>
                  </a:gs>
                  <a:gs pos="50000">
                    <a:srgbClr val="EE7B74"/>
                  </a:gs>
                  <a:gs pos="100000">
                    <a:srgbClr val="D89319"/>
                  </a:gs>
                </a:gsLst>
                <a:lin ang="0" scaled="1"/>
              </a:gra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DF4B4EC-CD43-E143-EC60-F4802D7FE8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974" y="1629293"/>
            <a:ext cx="7121746" cy="16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5AC41-64BE-1372-E61C-07EB8EA0F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8BDA269-D111-D2B0-F3B7-A74EC6D79D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ED941759-1547-442C-37D2-F0C8782F1C49}"/>
              </a:ext>
            </a:extLst>
          </p:cNvPr>
          <p:cNvSpPr/>
          <p:nvPr/>
        </p:nvSpPr>
        <p:spPr>
          <a:xfrm>
            <a:off x="1959182" y="1489023"/>
            <a:ext cx="10002391" cy="1409700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2391" h="1409700">
                <a:moveTo>
                  <a:pt x="290945" y="0"/>
                </a:moveTo>
                <a:lnTo>
                  <a:pt x="10002391" y="0"/>
                </a:lnTo>
                <a:lnTo>
                  <a:pt x="10002391" y="1409700"/>
                </a:lnTo>
                <a:lnTo>
                  <a:pt x="0" y="1409700"/>
                </a:lnTo>
                <a:lnTo>
                  <a:pt x="290945" y="0"/>
                </a:lnTo>
                <a:close/>
              </a:path>
            </a:pathLst>
          </a:cu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5443C1B-B1E5-4B5D-D0A6-F95462101EE5}"/>
              </a:ext>
            </a:extLst>
          </p:cNvPr>
          <p:cNvSpPr txBox="1"/>
          <p:nvPr/>
        </p:nvSpPr>
        <p:spPr>
          <a:xfrm>
            <a:off x="1959182" y="1604392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לפניכם מספר ציטוטים מספר תהילים</a:t>
            </a:r>
            <a:r>
              <a:rPr lang="he-IL" sz="3600" dirty="0">
                <a:solidFill>
                  <a:schemeClr val="bg1"/>
                </a:solidFill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.</a:t>
            </a:r>
            <a:br>
              <a:rPr lang="en-US" sz="3600" dirty="0">
                <a:solidFill>
                  <a:schemeClr val="bg1"/>
                </a:solidFill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אילו מהם מבטאים הודיה לה'?</a:t>
            </a:r>
            <a:endParaRPr lang="he-IL" sz="36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01596ADD-4227-1DBC-6F08-B637FA5B7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202" y1="67771" x2="49798" y2="7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7">
            <a:off x="197193" y="691757"/>
            <a:ext cx="3523978" cy="3523978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61FFA8D-4604-2E96-C273-4359019A4E61}"/>
              </a:ext>
            </a:extLst>
          </p:cNvPr>
          <p:cNvSpPr txBox="1"/>
          <p:nvPr/>
        </p:nvSpPr>
        <p:spPr>
          <a:xfrm>
            <a:off x="4039828" y="5408591"/>
            <a:ext cx="5841097" cy="567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"יענך ה' ביום צרה"</a:t>
            </a:r>
          </a:p>
        </p:txBody>
      </p:sp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5329F621-C3B7-ED9A-F4E1-C3F723608CAD}"/>
              </a:ext>
            </a:extLst>
          </p:cNvPr>
          <p:cNvSpPr/>
          <p:nvPr/>
        </p:nvSpPr>
        <p:spPr>
          <a:xfrm>
            <a:off x="6169792" y="3699066"/>
            <a:ext cx="4694066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58AE3EEA-8F19-E330-DE5C-3BCAA1ADC4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9991772" y="3460770"/>
            <a:ext cx="1476692" cy="147669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6ACA96E-5A24-DC36-8641-165450F11721}"/>
              </a:ext>
            </a:extLst>
          </p:cNvPr>
          <p:cNvSpPr txBox="1"/>
          <p:nvPr/>
        </p:nvSpPr>
        <p:spPr>
          <a:xfrm>
            <a:off x="1606485" y="3818434"/>
            <a:ext cx="3873063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"הודו לה' כי טוב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כי לעולם חסדו"</a:t>
            </a:r>
          </a:p>
        </p:txBody>
      </p:sp>
      <p:sp>
        <p:nvSpPr>
          <p:cNvPr id="11" name="מלבן: פינות מעוגלות 10">
            <a:extLst>
              <a:ext uri="{FF2B5EF4-FFF2-40B4-BE49-F238E27FC236}">
                <a16:creationId xmlns:a16="http://schemas.microsoft.com/office/drawing/2014/main" id="{49DFA3CD-715C-4DA2-3D0B-F5BF7BC9E3E3}"/>
              </a:ext>
            </a:extLst>
          </p:cNvPr>
          <p:cNvSpPr/>
          <p:nvPr/>
        </p:nvSpPr>
        <p:spPr>
          <a:xfrm>
            <a:off x="1424271" y="3734221"/>
            <a:ext cx="4336334" cy="112849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EBC543F4-FF77-BF5F-C5D8-D43E90663D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92" y="3548216"/>
            <a:ext cx="1430200" cy="1430198"/>
          </a:xfrm>
          <a:prstGeom prst="rect">
            <a:avLst/>
          </a:prstGeom>
        </p:spPr>
      </p:pic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DAE93705-CA45-DEB8-5739-A48745B6DB85}"/>
              </a:ext>
            </a:extLst>
          </p:cNvPr>
          <p:cNvSpPr txBox="1"/>
          <p:nvPr/>
        </p:nvSpPr>
        <p:spPr>
          <a:xfrm>
            <a:off x="5619882" y="3815056"/>
            <a:ext cx="5841097" cy="1016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"ונפשי נבהלה מאוד,</a:t>
            </a:r>
            <a:br>
              <a:rPr lang="en-US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ואתה ה' עד מתי"</a:t>
            </a:r>
          </a:p>
        </p:txBody>
      </p:sp>
      <p:sp>
        <p:nvSpPr>
          <p:cNvPr id="15" name="מלבן: פינות מעוגלות 14">
            <a:extLst>
              <a:ext uri="{FF2B5EF4-FFF2-40B4-BE49-F238E27FC236}">
                <a16:creationId xmlns:a16="http://schemas.microsoft.com/office/drawing/2014/main" id="{F444A776-3818-DB47-AAF2-DA4EF0493DAC}"/>
              </a:ext>
            </a:extLst>
          </p:cNvPr>
          <p:cNvSpPr/>
          <p:nvPr/>
        </p:nvSpPr>
        <p:spPr>
          <a:xfrm>
            <a:off x="4177363" y="5265076"/>
            <a:ext cx="5243216" cy="78922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F61D0301-70AC-5396-8F50-8B5C696091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3892" y="5040415"/>
            <a:ext cx="1380488" cy="13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7350-EFCE-7EB9-1F0D-FAAF63EB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88059D85-396F-A4AD-2A7B-7CCB9409C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C872BA18-061E-2D8F-F746-6620ACA179BE}"/>
              </a:ext>
            </a:extLst>
          </p:cNvPr>
          <p:cNvSpPr/>
          <p:nvPr/>
        </p:nvSpPr>
        <p:spPr>
          <a:xfrm>
            <a:off x="4452455" y="-235968"/>
            <a:ext cx="9887701" cy="4164198"/>
          </a:xfrm>
          <a:prstGeom prst="ellipse">
            <a:avLst/>
          </a:prstGeom>
          <a:solidFill>
            <a:srgbClr val="B74D81">
              <a:alpha val="68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E6D85A1-FE3E-1E30-895E-D45AB841BFBA}"/>
              </a:ext>
            </a:extLst>
          </p:cNvPr>
          <p:cNvSpPr txBox="1"/>
          <p:nvPr/>
        </p:nvSpPr>
        <p:spPr>
          <a:xfrm>
            <a:off x="6298130" y="1117344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והתשובה היא...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DC14C75E-DBCB-F9DE-5006-9902363B74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68901" r="710"/>
          <a:stretch>
            <a:fillRect/>
          </a:stretch>
        </p:blipFill>
        <p:spPr>
          <a:xfrm rot="3284283" flipV="1">
            <a:off x="10752304" y="2341912"/>
            <a:ext cx="1099252" cy="2174174"/>
          </a:xfrm>
          <a:prstGeom prst="rect">
            <a:avLst/>
          </a:prstGeom>
          <a:effectLst/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DFEB7F7-A7D0-68D0-B5BE-592D2842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032" y="1672998"/>
            <a:ext cx="5114987" cy="1536325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8495C405-0420-3A8F-6D96-BA28D8FFD33A}"/>
              </a:ext>
            </a:extLst>
          </p:cNvPr>
          <p:cNvSpPr txBox="1"/>
          <p:nvPr/>
        </p:nvSpPr>
        <p:spPr>
          <a:xfrm>
            <a:off x="6096000" y="3389969"/>
            <a:ext cx="56898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7200" b="1" dirty="0" err="1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במע</a:t>
            </a:r>
            <a:r>
              <a:rPr lang="he-IL" sz="7200" b="1" dirty="0">
                <a:solidFill>
                  <a:srgbClr val="D89319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-שים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D8023DDD-8164-9037-7923-A93669E5F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21066257">
            <a:off x="4519220" y="3351085"/>
            <a:ext cx="1809241" cy="1265170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4CD569CC-821C-EF71-E2F4-BF85AB5108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9328" y1="42545" x2="29709" y2="77737"/>
                        <a14:foregroundMark x1="29709" y1="77737" x2="24584" y2="71798"/>
                        <a14:foregroundMark x1="24584" y1="71798" x2="23476" y2="49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14" y="3025486"/>
            <a:ext cx="2010222" cy="172304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F01E5031-94C6-A2A6-81AB-00FD7B2772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19368326">
            <a:off x="3838682" y="3957714"/>
            <a:ext cx="1809241" cy="1265170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1F4C1866-9A45-0DFA-469E-C5CC8B081A33}"/>
              </a:ext>
            </a:extLst>
          </p:cNvPr>
          <p:cNvSpPr/>
          <p:nvPr/>
        </p:nvSpPr>
        <p:spPr>
          <a:xfrm>
            <a:off x="4984595" y="4433530"/>
            <a:ext cx="6957728" cy="76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7DB4CCFA-21F4-6F0E-46E4-97A07ECBEC77}"/>
              </a:ext>
            </a:extLst>
          </p:cNvPr>
          <p:cNvSpPr txBox="1"/>
          <p:nvPr/>
        </p:nvSpPr>
        <p:spPr>
          <a:xfrm>
            <a:off x="5238157" y="4590298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טפיחה + קליק*2</a:t>
            </a:r>
            <a:endParaRPr lang="he-IL" sz="4000" i="0" u="none" strike="noStrike" dirty="0">
              <a:gradFill>
                <a:gsLst>
                  <a:gs pos="0">
                    <a:srgbClr val="B74D81"/>
                  </a:gs>
                  <a:gs pos="50000">
                    <a:srgbClr val="EE7B74"/>
                  </a:gs>
                  <a:gs pos="100000">
                    <a:srgbClr val="D89319"/>
                  </a:gs>
                </a:gsLst>
                <a:lin ang="0" scaled="1"/>
              </a:gra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82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A1B5-49AE-A3C5-0BF1-1B5CD43D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403422F-95B1-9DE1-ADD3-DFABDBCD59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C6C70457-3DE2-1345-106A-A23192C3BD3F}"/>
              </a:ext>
            </a:extLst>
          </p:cNvPr>
          <p:cNvSpPr/>
          <p:nvPr/>
        </p:nvSpPr>
        <p:spPr>
          <a:xfrm>
            <a:off x="1959183" y="1816283"/>
            <a:ext cx="10002391" cy="1409700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002391" h="1409700">
                <a:moveTo>
                  <a:pt x="290945" y="0"/>
                </a:moveTo>
                <a:lnTo>
                  <a:pt x="10002391" y="0"/>
                </a:lnTo>
                <a:lnTo>
                  <a:pt x="10002391" y="1409700"/>
                </a:lnTo>
                <a:lnTo>
                  <a:pt x="0" y="1409700"/>
                </a:lnTo>
                <a:lnTo>
                  <a:pt x="290945" y="0"/>
                </a:lnTo>
                <a:close/>
              </a:path>
            </a:pathLst>
          </a:custGeom>
          <a:gradFill flip="none" rotWithShape="1">
            <a:gsLst>
              <a:gs pos="0">
                <a:srgbClr val="B74D81"/>
              </a:gs>
              <a:gs pos="50000">
                <a:srgbClr val="EE7B74"/>
              </a:gs>
              <a:gs pos="100000">
                <a:srgbClr val="D893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762D041-8D89-439C-B557-C9DFBE601423}"/>
              </a:ext>
            </a:extLst>
          </p:cNvPr>
          <p:cNvSpPr txBox="1"/>
          <p:nvPr/>
        </p:nvSpPr>
        <p:spPr>
          <a:xfrm>
            <a:off x="2261550" y="1941448"/>
            <a:ext cx="1000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ריקודים של שמחה והודיה לה' על הניסים, </a:t>
            </a:r>
            <a:r>
              <a:rPr lang="he-IL" sz="36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מבטאים את התודה לה' ב-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1BB118BF-12D4-7E49-25D7-7DC0F2ACE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202" y1="67771" x2="49798" y2="7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1297">
            <a:off x="197194" y="1019017"/>
            <a:ext cx="3523978" cy="3523978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8676515F-35A0-64C6-30B1-6333A3D0D439}"/>
              </a:ext>
            </a:extLst>
          </p:cNvPr>
          <p:cNvSpPr txBox="1"/>
          <p:nvPr/>
        </p:nvSpPr>
        <p:spPr>
          <a:xfrm>
            <a:off x="8470233" y="3876236"/>
            <a:ext cx="2711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מחשבה</a:t>
            </a:r>
          </a:p>
        </p:txBody>
      </p:sp>
      <p:sp>
        <p:nvSpPr>
          <p:cNvPr id="17" name="מלבן: פינות מעוגלות 16">
            <a:extLst>
              <a:ext uri="{FF2B5EF4-FFF2-40B4-BE49-F238E27FC236}">
                <a16:creationId xmlns:a16="http://schemas.microsoft.com/office/drawing/2014/main" id="{25FFED68-81F6-E5AD-5FD3-229F30B6FC1D}"/>
              </a:ext>
            </a:extLst>
          </p:cNvPr>
          <p:cNvSpPr/>
          <p:nvPr/>
        </p:nvSpPr>
        <p:spPr>
          <a:xfrm>
            <a:off x="8603626" y="3841081"/>
            <a:ext cx="2481616" cy="7166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FCED7B46-666E-8FC8-00E1-7D11DCB02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10342089" y="3625297"/>
            <a:ext cx="1212587" cy="1212587"/>
          </a:xfrm>
          <a:prstGeom prst="rect">
            <a:avLst/>
          </a:prstGeom>
        </p:spPr>
      </p:pic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1774AD5F-3E0D-6EE9-92AF-A6F97E318263}"/>
              </a:ext>
            </a:extLst>
          </p:cNvPr>
          <p:cNvGrpSpPr/>
          <p:nvPr/>
        </p:nvGrpSpPr>
        <p:grpSpPr>
          <a:xfrm>
            <a:off x="5323598" y="3826763"/>
            <a:ext cx="3280028" cy="716643"/>
            <a:chOff x="6664014" y="4411625"/>
            <a:chExt cx="3466517" cy="716643"/>
          </a:xfrm>
        </p:grpSpPr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616BA686-F77D-EA95-2CD2-83CAA485B37A}"/>
                </a:ext>
              </a:extLst>
            </p:cNvPr>
            <p:cNvSpPr txBox="1"/>
            <p:nvPr/>
          </p:nvSpPr>
          <p:spPr>
            <a:xfrm>
              <a:off x="6664014" y="4456144"/>
              <a:ext cx="34665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3600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דיבור</a:t>
              </a:r>
            </a:p>
          </p:txBody>
        </p:sp>
        <p:sp>
          <p:nvSpPr>
            <p:cNvPr id="21" name="מלבן: פינות מעוגלות 20">
              <a:extLst>
                <a:ext uri="{FF2B5EF4-FFF2-40B4-BE49-F238E27FC236}">
                  <a16:creationId xmlns:a16="http://schemas.microsoft.com/office/drawing/2014/main" id="{141384DD-A4E3-8D9D-3ED6-E754E9DC551B}"/>
                </a:ext>
              </a:extLst>
            </p:cNvPr>
            <p:cNvSpPr/>
            <p:nvPr/>
          </p:nvSpPr>
          <p:spPr>
            <a:xfrm>
              <a:off x="7382876" y="4411625"/>
              <a:ext cx="2103824" cy="716643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2091031702">
                    <a:custGeom>
                      <a:avLst/>
                      <a:gdLst>
                        <a:gd name="csX0" fmla="*/ 0 w 5453743"/>
                        <a:gd name="csY0" fmla="*/ 358322 h 716643"/>
                        <a:gd name="csX1" fmla="*/ 358322 w 5453743"/>
                        <a:gd name="csY1" fmla="*/ 0 h 716643"/>
                        <a:gd name="csX2" fmla="*/ 5095422 w 5453743"/>
                        <a:gd name="csY2" fmla="*/ 0 h 716643"/>
                        <a:gd name="csX3" fmla="*/ 5453744 w 5453743"/>
                        <a:gd name="csY3" fmla="*/ 358322 h 716643"/>
                        <a:gd name="csX4" fmla="*/ 5453743 w 5453743"/>
                        <a:gd name="csY4" fmla="*/ 358322 h 716643"/>
                        <a:gd name="csX5" fmla="*/ 5095421 w 5453743"/>
                        <a:gd name="csY5" fmla="*/ 716644 h 716643"/>
                        <a:gd name="csX6" fmla="*/ 358322 w 5453743"/>
                        <a:gd name="csY6" fmla="*/ 716643 h 716643"/>
                        <a:gd name="csX7" fmla="*/ 0 w 5453743"/>
                        <a:gd name="csY7" fmla="*/ 358321 h 716643"/>
                        <a:gd name="csX8" fmla="*/ 0 w 5453743"/>
                        <a:gd name="csY8" fmla="*/ 358322 h 716643"/>
                      </a:gdLst>
                      <a:ahLst/>
                      <a:cxnLst>
                        <a:cxn ang="0">
                          <a:pos x="csX0" y="csY0"/>
                        </a:cxn>
                        <a:cxn ang="0">
                          <a:pos x="csX1" y="csY1"/>
                        </a:cxn>
                        <a:cxn ang="0">
                          <a:pos x="csX2" y="csY2"/>
                        </a:cxn>
                        <a:cxn ang="0">
                          <a:pos x="csX3" y="csY3"/>
                        </a:cxn>
                        <a:cxn ang="0">
                          <a:pos x="csX4" y="csY4"/>
                        </a:cxn>
                        <a:cxn ang="0">
                          <a:pos x="csX5" y="csY5"/>
                        </a:cxn>
                        <a:cxn ang="0">
                          <a:pos x="csX6" y="csY6"/>
                        </a:cxn>
                        <a:cxn ang="0">
                          <a:pos x="csX7" y="csY7"/>
                        </a:cxn>
                        <a:cxn ang="0">
                          <a:pos x="csX8" y="csY8"/>
                        </a:cxn>
                      </a:cxnLst>
                      <a:rect l="l" t="t" r="r" b="b"/>
                      <a:pathLst>
                        <a:path w="5453743" h="716643" extrusionOk="0">
                          <a:moveTo>
                            <a:pt x="0" y="358322"/>
                          </a:moveTo>
                          <a:cubicBezTo>
                            <a:pt x="-24790" y="148794"/>
                            <a:pt x="161296" y="22673"/>
                            <a:pt x="358322" y="0"/>
                          </a:cubicBezTo>
                          <a:cubicBezTo>
                            <a:pt x="1158592" y="50446"/>
                            <a:pt x="3959247" y="-15336"/>
                            <a:pt x="5095422" y="0"/>
                          </a:cubicBezTo>
                          <a:cubicBezTo>
                            <a:pt x="5297056" y="3410"/>
                            <a:pt x="5484754" y="181213"/>
                            <a:pt x="5453744" y="358322"/>
                          </a:cubicBezTo>
                          <a:lnTo>
                            <a:pt x="5453743" y="358322"/>
                          </a:lnTo>
                          <a:cubicBezTo>
                            <a:pt x="5436918" y="571254"/>
                            <a:pt x="5284094" y="721451"/>
                            <a:pt x="5095421" y="716644"/>
                          </a:cubicBezTo>
                          <a:cubicBezTo>
                            <a:pt x="3810554" y="739104"/>
                            <a:pt x="1787291" y="599970"/>
                            <a:pt x="358322" y="716643"/>
                          </a:cubicBezTo>
                          <a:cubicBezTo>
                            <a:pt x="178944" y="703442"/>
                            <a:pt x="-25888" y="557700"/>
                            <a:pt x="0" y="358321"/>
                          </a:cubicBezTo>
                          <a:lnTo>
                            <a:pt x="0" y="358322"/>
                          </a:ln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glow rad="1905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13A48BCB-0A3D-F5CF-9389-851318DB4D8A}"/>
              </a:ext>
            </a:extLst>
          </p:cNvPr>
          <p:cNvSpPr txBox="1"/>
          <p:nvPr/>
        </p:nvSpPr>
        <p:spPr>
          <a:xfrm>
            <a:off x="2325982" y="3839163"/>
            <a:ext cx="3182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מעשה</a:t>
            </a:r>
          </a:p>
        </p:txBody>
      </p:sp>
      <p:sp>
        <p:nvSpPr>
          <p:cNvPr id="23" name="מלבן: פינות מעוגלות 22">
            <a:extLst>
              <a:ext uri="{FF2B5EF4-FFF2-40B4-BE49-F238E27FC236}">
                <a16:creationId xmlns:a16="http://schemas.microsoft.com/office/drawing/2014/main" id="{28BFE1AD-DA43-E3D9-C9D0-AED976A186B9}"/>
              </a:ext>
            </a:extLst>
          </p:cNvPr>
          <p:cNvSpPr/>
          <p:nvPr/>
        </p:nvSpPr>
        <p:spPr>
          <a:xfrm>
            <a:off x="2672007" y="3821372"/>
            <a:ext cx="2741585" cy="71664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91031702">
                  <a:custGeom>
                    <a:avLst/>
                    <a:gdLst>
                      <a:gd name="csX0" fmla="*/ 0 w 5453743"/>
                      <a:gd name="csY0" fmla="*/ 358322 h 716643"/>
                      <a:gd name="csX1" fmla="*/ 358322 w 5453743"/>
                      <a:gd name="csY1" fmla="*/ 0 h 716643"/>
                      <a:gd name="csX2" fmla="*/ 5095422 w 5453743"/>
                      <a:gd name="csY2" fmla="*/ 0 h 716643"/>
                      <a:gd name="csX3" fmla="*/ 5453744 w 5453743"/>
                      <a:gd name="csY3" fmla="*/ 358322 h 716643"/>
                      <a:gd name="csX4" fmla="*/ 5453743 w 5453743"/>
                      <a:gd name="csY4" fmla="*/ 358322 h 716643"/>
                      <a:gd name="csX5" fmla="*/ 5095421 w 5453743"/>
                      <a:gd name="csY5" fmla="*/ 716644 h 716643"/>
                      <a:gd name="csX6" fmla="*/ 358322 w 5453743"/>
                      <a:gd name="csY6" fmla="*/ 716643 h 716643"/>
                      <a:gd name="csX7" fmla="*/ 0 w 5453743"/>
                      <a:gd name="csY7" fmla="*/ 358321 h 716643"/>
                      <a:gd name="csX8" fmla="*/ 0 w 5453743"/>
                      <a:gd name="csY8" fmla="*/ 358322 h 716643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</a:cxnLst>
                    <a:rect l="l" t="t" r="r" b="b"/>
                    <a:pathLst>
                      <a:path w="5453743" h="716643" extrusionOk="0">
                        <a:moveTo>
                          <a:pt x="0" y="358322"/>
                        </a:moveTo>
                        <a:cubicBezTo>
                          <a:pt x="-24790" y="148794"/>
                          <a:pt x="161296" y="22673"/>
                          <a:pt x="358322" y="0"/>
                        </a:cubicBezTo>
                        <a:cubicBezTo>
                          <a:pt x="1158592" y="50446"/>
                          <a:pt x="3959247" y="-15336"/>
                          <a:pt x="5095422" y="0"/>
                        </a:cubicBezTo>
                        <a:cubicBezTo>
                          <a:pt x="5297056" y="3410"/>
                          <a:pt x="5484754" y="181213"/>
                          <a:pt x="5453744" y="358322"/>
                        </a:cubicBezTo>
                        <a:lnTo>
                          <a:pt x="5453743" y="358322"/>
                        </a:lnTo>
                        <a:cubicBezTo>
                          <a:pt x="5436918" y="571254"/>
                          <a:pt x="5284094" y="721451"/>
                          <a:pt x="5095421" y="716644"/>
                        </a:cubicBezTo>
                        <a:cubicBezTo>
                          <a:pt x="3810554" y="739104"/>
                          <a:pt x="1787291" y="599970"/>
                          <a:pt x="358322" y="716643"/>
                        </a:cubicBezTo>
                        <a:cubicBezTo>
                          <a:pt x="178944" y="703442"/>
                          <a:pt x="-25888" y="557700"/>
                          <a:pt x="0" y="358321"/>
                        </a:cubicBezTo>
                        <a:lnTo>
                          <a:pt x="0" y="358322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glow rad="190500">
              <a:schemeClr val="bg1">
                <a:alpha val="2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E699C55F-A12D-42F1-0D37-96BD567BD0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2298" y="3764346"/>
            <a:ext cx="980798" cy="980796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16751FDC-D297-748E-6E0E-317299D97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95" y="3512699"/>
            <a:ext cx="1243266" cy="124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91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F65B2-D2F9-50DE-1847-D2D22591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FB838B5-B696-AA0D-67EA-BFCA9F7A6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CDB1A838-DE91-2C6D-1B1B-090AEB84C2C7}"/>
              </a:ext>
            </a:extLst>
          </p:cNvPr>
          <p:cNvSpPr/>
          <p:nvPr/>
        </p:nvSpPr>
        <p:spPr>
          <a:xfrm>
            <a:off x="4452455" y="-235968"/>
            <a:ext cx="9887701" cy="4164198"/>
          </a:xfrm>
          <a:prstGeom prst="ellipse">
            <a:avLst/>
          </a:prstGeom>
          <a:solidFill>
            <a:srgbClr val="B74D81">
              <a:alpha val="66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EA12494F-DFAC-8DF4-4D05-AF590CD79CE6}"/>
              </a:ext>
            </a:extLst>
          </p:cNvPr>
          <p:cNvSpPr txBox="1"/>
          <p:nvPr/>
        </p:nvSpPr>
        <p:spPr>
          <a:xfrm>
            <a:off x="6298130" y="1117344"/>
            <a:ext cx="5003800" cy="627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והתשובה היא...</a:t>
            </a:r>
            <a:endParaRPr lang="he-IL" sz="4000" i="0" u="none" strike="noStrike" dirty="0">
              <a:solidFill>
                <a:schemeClr val="bg1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0989E3EF-54CF-64F0-4F3C-96BB42BE06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8E8E8E"/>
              </a:clrFrom>
              <a:clrTo>
                <a:srgbClr val="8E8E8E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68" t="68901" r="710"/>
          <a:stretch>
            <a:fillRect/>
          </a:stretch>
        </p:blipFill>
        <p:spPr>
          <a:xfrm rot="3284283" flipV="1">
            <a:off x="10752304" y="2341912"/>
            <a:ext cx="1099252" cy="2174174"/>
          </a:xfrm>
          <a:prstGeom prst="rect">
            <a:avLst/>
          </a:prstGeom>
          <a:effectLst/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8D06E60-4ECD-CED7-A3FD-1E89D163BA3D}"/>
              </a:ext>
            </a:extLst>
          </p:cNvPr>
          <p:cNvSpPr txBox="1"/>
          <p:nvPr/>
        </p:nvSpPr>
        <p:spPr>
          <a:xfrm>
            <a:off x="1894531" y="4071599"/>
            <a:ext cx="7458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8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>
                  <a:glow rad="266700">
                    <a:schemeClr val="bg1">
                      <a:alpha val="8000"/>
                    </a:schemeClr>
                  </a:glo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בואו </a:t>
            </a:r>
            <a:br>
              <a:rPr lang="en-US" sz="48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>
                  <a:glow rad="266700">
                    <a:schemeClr val="bg1">
                      <a:alpha val="8000"/>
                    </a:schemeClr>
                  </a:glo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4800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>
                  <a:glow rad="266700">
                    <a:schemeClr val="bg1">
                      <a:alpha val="8000"/>
                    </a:schemeClr>
                  </a:glo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ונשמע אתכם...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8886A2D-75AA-3520-F887-56B030A1B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086" y="1691557"/>
            <a:ext cx="4727517" cy="161085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6DA0F40-82CF-7B6F-86EB-07BF19A149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765" y="3316195"/>
            <a:ext cx="2325064" cy="23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A60F-4CB0-FCD8-5026-E22D4F43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405913A2-6070-4CBE-E1FD-90F6A26900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F33C951-B5E4-1735-19DF-E2A81EE02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0" y="402618"/>
            <a:ext cx="1355230" cy="1463855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B91751A-F781-3CEA-94EF-A1EE6CF44C2D}"/>
              </a:ext>
            </a:extLst>
          </p:cNvPr>
          <p:cNvSpPr txBox="1"/>
          <p:nvPr/>
        </p:nvSpPr>
        <p:spPr>
          <a:xfrm>
            <a:off x="1092200" y="4175168"/>
            <a:ext cx="10007600" cy="19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i="0" u="none" strike="noStrike" dirty="0">
                <a:solidFill>
                  <a:schemeClr val="bg1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  <a:t>בחודש אייר בשנת תשכ"ז, פרצה בארץ מלחמה-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r>
              <a:rPr lang="he-IL" sz="3600" i="0" u="none" strike="noStrike" dirty="0">
                <a:solidFill>
                  <a:schemeClr val="bg1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  <a:t>ארץ ישראל מול מדינות ערב הסובבות אותה: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r>
              <a:rPr lang="he-IL" sz="3600" b="1" i="0" u="none" strike="noStrike" dirty="0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מצרים, סוריה וירדן בבת אחת! </a:t>
            </a:r>
            <a:br>
              <a:rPr lang="en-US" sz="3600" i="0" u="none" strike="noStrike" dirty="0">
                <a:solidFill>
                  <a:schemeClr val="bg1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endParaRPr lang="he-IL" sz="3600" dirty="0">
              <a:solidFill>
                <a:schemeClr val="bg1"/>
              </a:solidFill>
              <a:latin typeface="Almoni ML v5 AAA Light" panose="00000400000000000000" pitchFamily="50" charset="-79"/>
              <a:ea typeface="Karma DL v1 AAA Medium" pitchFamily="50" charset="-79"/>
              <a:cs typeface="Almoni ML v5 AAA Light" panose="00000400000000000000" pitchFamily="50" charset="-79"/>
            </a:endParaRPr>
          </a:p>
        </p:txBody>
      </p:sp>
      <p:sp>
        <p:nvSpPr>
          <p:cNvPr id="5" name="צורה חופשית: צורה 4">
            <a:extLst>
              <a:ext uri="{FF2B5EF4-FFF2-40B4-BE49-F238E27FC236}">
                <a16:creationId xmlns:a16="http://schemas.microsoft.com/office/drawing/2014/main" id="{EBB1DFEE-211F-0FD6-B999-B9C1DC9C0C4C}"/>
              </a:ext>
            </a:extLst>
          </p:cNvPr>
          <p:cNvSpPr/>
          <p:nvPr/>
        </p:nvSpPr>
        <p:spPr>
          <a:xfrm>
            <a:off x="-234950" y="2764520"/>
            <a:ext cx="12661900" cy="314730"/>
          </a:xfrm>
          <a:custGeom>
            <a:avLst/>
            <a:gdLst>
              <a:gd name="csX0" fmla="*/ 0 w 12661900"/>
              <a:gd name="csY0" fmla="*/ 229522 h 314730"/>
              <a:gd name="csX1" fmla="*/ 3835400 w 12661900"/>
              <a:gd name="csY1" fmla="*/ 922 h 314730"/>
              <a:gd name="csX2" fmla="*/ 9004300 w 12661900"/>
              <a:gd name="csY2" fmla="*/ 305722 h 314730"/>
              <a:gd name="csX3" fmla="*/ 12661900 w 12661900"/>
              <a:gd name="csY3" fmla="*/ 204122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661900" h="314730" extrusionOk="0">
                <a:moveTo>
                  <a:pt x="0" y="229522"/>
                </a:moveTo>
                <a:cubicBezTo>
                  <a:pt x="1114789" y="-9307"/>
                  <a:pt x="2351093" y="6801"/>
                  <a:pt x="3835400" y="922"/>
                </a:cubicBezTo>
                <a:cubicBezTo>
                  <a:pt x="5357257" y="101450"/>
                  <a:pt x="7695444" y="140763"/>
                  <a:pt x="9004300" y="305722"/>
                </a:cubicBezTo>
                <a:cubicBezTo>
                  <a:pt x="10474454" y="174068"/>
                  <a:pt x="11585148" y="422450"/>
                  <a:pt x="12661900" y="204122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3894913178">
                  <a:custGeom>
                    <a:avLst/>
                    <a:gdLst>
                      <a:gd name="csX0" fmla="*/ 0 w 12661900"/>
                      <a:gd name="csY0" fmla="*/ 229522 h 314730"/>
                      <a:gd name="csX1" fmla="*/ 3835400 w 12661900"/>
                      <a:gd name="csY1" fmla="*/ 922 h 314730"/>
                      <a:gd name="csX2" fmla="*/ 9004300 w 12661900"/>
                      <a:gd name="csY2" fmla="*/ 305722 h 314730"/>
                      <a:gd name="csX3" fmla="*/ 12661900 w 12661900"/>
                      <a:gd name="csY3" fmla="*/ 204122 h 314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</a:cxnLst>
                    <a:rect l="l" t="t" r="r" b="b"/>
                    <a:pathLst>
                      <a:path w="12661900" h="314730">
                        <a:moveTo>
                          <a:pt x="0" y="229522"/>
                        </a:moveTo>
                        <a:cubicBezTo>
                          <a:pt x="1167341" y="108872"/>
                          <a:pt x="2334683" y="-11778"/>
                          <a:pt x="3835400" y="922"/>
                        </a:cubicBezTo>
                        <a:cubicBezTo>
                          <a:pt x="5336117" y="13622"/>
                          <a:pt x="7533217" y="271855"/>
                          <a:pt x="9004300" y="305722"/>
                        </a:cubicBezTo>
                        <a:cubicBezTo>
                          <a:pt x="10475383" y="339589"/>
                          <a:pt x="11568641" y="271855"/>
                          <a:pt x="12661900" y="20412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304800" dist="38100" dir="2700000" sx="105000" sy="105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ה חופשית: צורה 5">
            <a:extLst>
              <a:ext uri="{FF2B5EF4-FFF2-40B4-BE49-F238E27FC236}">
                <a16:creationId xmlns:a16="http://schemas.microsoft.com/office/drawing/2014/main" id="{91324A63-7BC2-E352-76D8-6F2C8F405D8C}"/>
              </a:ext>
            </a:extLst>
          </p:cNvPr>
          <p:cNvSpPr/>
          <p:nvPr/>
        </p:nvSpPr>
        <p:spPr>
          <a:xfrm>
            <a:off x="11065356" y="3003037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C3DDCA4-CCBA-AD69-0073-573F266180F1}"/>
              </a:ext>
            </a:extLst>
          </p:cNvPr>
          <p:cNvSpPr txBox="1"/>
          <p:nvPr/>
        </p:nvSpPr>
        <p:spPr>
          <a:xfrm>
            <a:off x="9905985" y="3317767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תש"כ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14" name="צורה חופשית: צורה 13">
            <a:extLst>
              <a:ext uri="{FF2B5EF4-FFF2-40B4-BE49-F238E27FC236}">
                <a16:creationId xmlns:a16="http://schemas.microsoft.com/office/drawing/2014/main" id="{9119BC9E-80C7-E5C4-DDB3-98637280642D}"/>
              </a:ext>
            </a:extLst>
          </p:cNvPr>
          <p:cNvSpPr/>
          <p:nvPr/>
        </p:nvSpPr>
        <p:spPr>
          <a:xfrm>
            <a:off x="9068348" y="2985359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637C89B-2A20-A369-02B5-81A5696CBF7B}"/>
              </a:ext>
            </a:extLst>
          </p:cNvPr>
          <p:cNvSpPr txBox="1"/>
          <p:nvPr/>
        </p:nvSpPr>
        <p:spPr>
          <a:xfrm>
            <a:off x="7908977" y="3300089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תש"ל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4" name="צורה חופשית: צורה 23">
            <a:extLst>
              <a:ext uri="{FF2B5EF4-FFF2-40B4-BE49-F238E27FC236}">
                <a16:creationId xmlns:a16="http://schemas.microsoft.com/office/drawing/2014/main" id="{240007D0-B72A-5132-C544-B0A5443E54D6}"/>
              </a:ext>
            </a:extLst>
          </p:cNvPr>
          <p:cNvSpPr/>
          <p:nvPr/>
        </p:nvSpPr>
        <p:spPr>
          <a:xfrm>
            <a:off x="7168426" y="2947253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47EA803C-4E9E-C62E-AFDE-BEE3651548C0}"/>
              </a:ext>
            </a:extLst>
          </p:cNvPr>
          <p:cNvSpPr txBox="1"/>
          <p:nvPr/>
        </p:nvSpPr>
        <p:spPr>
          <a:xfrm>
            <a:off x="6009055" y="3261983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תש"מ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6" name="צורה חופשית: צורה 25">
            <a:extLst>
              <a:ext uri="{FF2B5EF4-FFF2-40B4-BE49-F238E27FC236}">
                <a16:creationId xmlns:a16="http://schemas.microsoft.com/office/drawing/2014/main" id="{831BF277-2074-A392-F035-67127B636ECE}"/>
              </a:ext>
            </a:extLst>
          </p:cNvPr>
          <p:cNvSpPr/>
          <p:nvPr/>
        </p:nvSpPr>
        <p:spPr>
          <a:xfrm>
            <a:off x="5204144" y="2845672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1E2FD842-0E98-4AFF-C994-083CB9F09EC4}"/>
              </a:ext>
            </a:extLst>
          </p:cNvPr>
          <p:cNvSpPr txBox="1"/>
          <p:nvPr/>
        </p:nvSpPr>
        <p:spPr>
          <a:xfrm>
            <a:off x="4044773" y="3136593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תש"נ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8" name="צורה חופשית: צורה 27">
            <a:extLst>
              <a:ext uri="{FF2B5EF4-FFF2-40B4-BE49-F238E27FC236}">
                <a16:creationId xmlns:a16="http://schemas.microsoft.com/office/drawing/2014/main" id="{0C37B10F-43CA-8C39-70CB-CC2CAF0ED033}"/>
              </a:ext>
            </a:extLst>
          </p:cNvPr>
          <p:cNvSpPr/>
          <p:nvPr/>
        </p:nvSpPr>
        <p:spPr>
          <a:xfrm>
            <a:off x="3349942" y="2775320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49EC889B-36F9-312A-65A8-4B7838C3DCA1}"/>
              </a:ext>
            </a:extLst>
          </p:cNvPr>
          <p:cNvSpPr txBox="1"/>
          <p:nvPr/>
        </p:nvSpPr>
        <p:spPr>
          <a:xfrm>
            <a:off x="212749" y="3031738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תש"ע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0" name="צורה חופשית: צורה 29">
            <a:extLst>
              <a:ext uri="{FF2B5EF4-FFF2-40B4-BE49-F238E27FC236}">
                <a16:creationId xmlns:a16="http://schemas.microsoft.com/office/drawing/2014/main" id="{2F6404C1-3ED1-8D73-A667-B37A855574B4}"/>
              </a:ext>
            </a:extLst>
          </p:cNvPr>
          <p:cNvSpPr/>
          <p:nvPr/>
        </p:nvSpPr>
        <p:spPr>
          <a:xfrm>
            <a:off x="1381720" y="2770519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תיבת טקסט 30">
            <a:extLst>
              <a:ext uri="{FF2B5EF4-FFF2-40B4-BE49-F238E27FC236}">
                <a16:creationId xmlns:a16="http://schemas.microsoft.com/office/drawing/2014/main" id="{608EA0EB-5AB7-FFE7-A38E-883D9C790AB5}"/>
              </a:ext>
            </a:extLst>
          </p:cNvPr>
          <p:cNvSpPr txBox="1"/>
          <p:nvPr/>
        </p:nvSpPr>
        <p:spPr>
          <a:xfrm>
            <a:off x="2190570" y="3026198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תש"ס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pic>
        <p:nvPicPr>
          <p:cNvPr id="33" name="תמונה 32">
            <a:extLst>
              <a:ext uri="{FF2B5EF4-FFF2-40B4-BE49-F238E27FC236}">
                <a16:creationId xmlns:a16="http://schemas.microsoft.com/office/drawing/2014/main" id="{93CAA869-979F-8F2C-B1DF-C1C6EE387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6" b="35780" l="62000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8" b="60245"/>
          <a:stretch>
            <a:fillRect/>
          </a:stretch>
        </p:blipFill>
        <p:spPr>
          <a:xfrm>
            <a:off x="9318116" y="2189198"/>
            <a:ext cx="1032933" cy="972580"/>
          </a:xfrm>
          <a:prstGeom prst="rect">
            <a:avLst/>
          </a:prstGeom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7F0E6666-A8C0-3A01-2E80-6204D3A1D8CF}"/>
              </a:ext>
            </a:extLst>
          </p:cNvPr>
          <p:cNvSpPr txBox="1"/>
          <p:nvPr/>
        </p:nvSpPr>
        <p:spPr>
          <a:xfrm>
            <a:off x="8525919" y="1615151"/>
            <a:ext cx="2318741" cy="66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he-IL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אייר</a:t>
            </a:r>
            <a:br>
              <a:rPr lang="en-US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תשכ"</a:t>
            </a:r>
            <a:r>
              <a:rPr lang="he-IL" sz="2000" dirty="0">
                <a:solidFill>
                  <a:srgbClr val="D893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ז</a:t>
            </a:r>
          </a:p>
        </p:txBody>
      </p:sp>
    </p:spTree>
    <p:extLst>
      <p:ext uri="{BB962C8B-B14F-4D97-AF65-F5344CB8AC3E}">
        <p14:creationId xmlns:p14="http://schemas.microsoft.com/office/powerpoint/2010/main" val="23539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53316-D11F-462B-CCDE-4B82322CF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344F1A40-2FB8-9CBE-688D-76CE8A511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DCDB036-DACC-902E-FE14-F9678C0B1E67}"/>
              </a:ext>
            </a:extLst>
          </p:cNvPr>
          <p:cNvSpPr txBox="1"/>
          <p:nvPr/>
        </p:nvSpPr>
        <p:spPr>
          <a:xfrm>
            <a:off x="1092200" y="2223669"/>
            <a:ext cx="10007600" cy="1586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he-IL" sz="440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בואו נאמר תודה לה' במעשה, </a:t>
            </a:r>
            <a:br>
              <a:rPr lang="en-US" sz="440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4400" b="1" i="0" u="none" strike="noStrike" dirty="0">
                <a:solidFill>
                  <a:srgbClr val="19173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נחזור על כל המשפט שקיבלנו, </a:t>
            </a:r>
            <a:br>
              <a:rPr lang="en-US" sz="4400" b="1" i="0" u="none" strike="noStrike" dirty="0">
                <a:solidFill>
                  <a:srgbClr val="19173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400" b="1" i="0" u="none" strike="noStrike" dirty="0">
                <a:solidFill>
                  <a:srgbClr val="19173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עם התנועות הנכונות.</a:t>
            </a:r>
            <a:endParaRPr lang="he-IL" sz="4400" i="0" u="none" strike="noStrike" dirty="0">
              <a:solidFill>
                <a:srgbClr val="FBDB5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lmoni Neue DL 4.0 AAA" panose="00000500000000000000" pitchFamily="50" charset="-79"/>
              <a:ea typeface="Karma DL v1 AAA Medium" pitchFamily="50" charset="-79"/>
              <a:cs typeface="Almoni Neue DL 4.0 AAA" panose="00000500000000000000" pitchFamily="50" charset="-79"/>
            </a:endParaRP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68426DEE-B0E2-5195-0941-F7E1DABE6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2625">
            <a:off x="560382" y="1492185"/>
            <a:ext cx="1808370" cy="180837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90F0AFD7-2726-334B-8CB5-8708C419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7" b="89967" l="3341" r="30159">
                        <a14:foregroundMark x1="22023" y1="7907" x2="21864" y2="10233"/>
                        <a14:foregroundMark x1="19636" y1="8372" x2="20591" y2="13023"/>
                        <a14:foregroundMark x1="17227" y1="13488" x2="18500" y2="13953"/>
                        <a14:foregroundMark x1="26659" y1="61528" x2="26159" y2="58738"/>
                        <a14:foregroundMark x1="28886" y1="57342" x2="27932" y2="55482"/>
                        <a14:foregroundMark x1="30000" y1="50365" x2="28886" y2="5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89"/>
          <a:stretch>
            <a:fillRect/>
          </a:stretch>
        </p:blipFill>
        <p:spPr>
          <a:xfrm>
            <a:off x="614382" y="5435452"/>
            <a:ext cx="1556251" cy="158826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F73DF68D-287F-4C28-9C57-3CC0ACC1B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1" b="89990" l="9985" r="89990">
                        <a14:foregroundMark x1="74121" y1="11597" x2="76978" y2="9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8035">
            <a:off x="11543997" y="2959944"/>
            <a:ext cx="1068734" cy="106873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5825C63-DFEB-460B-71C8-F09C63870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9727">
            <a:off x="7268205" y="5481516"/>
            <a:ext cx="1320883" cy="132088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582AD47-BA2C-E20C-7A54-81DF1D6B4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19368326">
            <a:off x="4507424" y="5252243"/>
            <a:ext cx="1515198" cy="1059551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433055E6-A70A-7712-7D2E-C16A1D364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78" b="91751" l="9988" r="89972">
                        <a14:foregroundMark x1="39830" y1="90457" x2="49009" y2="91791"/>
                        <a14:foregroundMark x1="49009" y1="91791" x2="49211" y2="91266"/>
                        <a14:foregroundMark x1="56652" y1="7157" x2="57461" y2="12212"/>
                        <a14:foregroundMark x1="53498" y1="5378" x2="51597" y2="9220"/>
                        <a14:foregroundMark x1="48726" y1="11282" x2="52527" y2="6349"/>
                        <a14:foregroundMark x1="61585" y1="44925" x2="66357" y2="50020"/>
                        <a14:foregroundMark x1="62556" y1="44602" x2="66033" y2="50465"/>
                        <a14:backgroundMark x1="70319" y1="41892" x2="79782" y2="70400"/>
                        <a14:backgroundMark x1="79782" y1="70400" x2="79377" y2="71896"/>
                        <a14:backgroundMark x1="69996" y1="76183" x2="69349" y2="89365"/>
                        <a14:backgroundMark x1="58876" y1="53013" x2="58876" y2="53013"/>
                        <a14:backgroundMark x1="24586" y1="46340" x2="24302" y2="58188"/>
                        <a14:backgroundMark x1="24302" y1="58188" x2="21270" y2="50222"/>
                        <a14:backgroundMark x1="21270" y1="50222" x2="23170" y2="32673"/>
                        <a14:backgroundMark x1="23170" y1="32673" x2="38577" y2="26526"/>
                        <a14:backgroundMark x1="46179" y1="65710" x2="41286" y2="63809"/>
                        <a14:backgroundMark x1="55722" y1="22078" x2="58108" y2="18884"/>
                        <a14:backgroundMark x1="40154" y1="93975" x2="48807" y2="93490"/>
                        <a14:backgroundMark x1="48807" y1="93490" x2="51112" y2="93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199">
            <a:off x="2833993" y="-196481"/>
            <a:ext cx="1388183" cy="1388183"/>
          </a:xfrm>
          <a:prstGeom prst="rect">
            <a:avLst/>
          </a:prstGeom>
        </p:spPr>
      </p:pic>
      <p:sp>
        <p:nvSpPr>
          <p:cNvPr id="16" name="מלבן 3">
            <a:extLst>
              <a:ext uri="{FF2B5EF4-FFF2-40B4-BE49-F238E27FC236}">
                <a16:creationId xmlns:a16="http://schemas.microsoft.com/office/drawing/2014/main" id="{5686208C-11CC-106F-4E7F-97D8DECFC130}"/>
              </a:ext>
            </a:extLst>
          </p:cNvPr>
          <p:cNvSpPr/>
          <p:nvPr/>
        </p:nvSpPr>
        <p:spPr>
          <a:xfrm>
            <a:off x="1563306" y="3810001"/>
            <a:ext cx="9105967" cy="807170"/>
          </a:xfrm>
          <a:custGeom>
            <a:avLst/>
            <a:gdLst>
              <a:gd name="csX0" fmla="*/ 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0 w 11692646"/>
              <a:gd name="csY4" fmla="*/ 0 h 1409700"/>
              <a:gd name="csX0" fmla="*/ 1981200 w 11692646"/>
              <a:gd name="csY0" fmla="*/ 0 h 1409700"/>
              <a:gd name="csX1" fmla="*/ 11692646 w 11692646"/>
              <a:gd name="csY1" fmla="*/ 0 h 1409700"/>
              <a:gd name="csX2" fmla="*/ 11692646 w 11692646"/>
              <a:gd name="csY2" fmla="*/ 1409700 h 1409700"/>
              <a:gd name="csX3" fmla="*/ 0 w 11692646"/>
              <a:gd name="csY3" fmla="*/ 1409700 h 1409700"/>
              <a:gd name="csX4" fmla="*/ 1981200 w 11692646"/>
              <a:gd name="csY4" fmla="*/ 0 h 1409700"/>
              <a:gd name="csX0" fmla="*/ 290945 w 10002391"/>
              <a:gd name="csY0" fmla="*/ 0 h 1409700"/>
              <a:gd name="csX1" fmla="*/ 10002391 w 10002391"/>
              <a:gd name="csY1" fmla="*/ 0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  <a:gd name="csX0" fmla="*/ 290945 w 10002391"/>
              <a:gd name="csY0" fmla="*/ 0 h 1409700"/>
              <a:gd name="csX1" fmla="*/ 9567416 w 10002391"/>
              <a:gd name="csY1" fmla="*/ 5634 h 1409700"/>
              <a:gd name="csX2" fmla="*/ 10002391 w 10002391"/>
              <a:gd name="csY2" fmla="*/ 1409700 h 1409700"/>
              <a:gd name="csX3" fmla="*/ 0 w 10002391"/>
              <a:gd name="csY3" fmla="*/ 1409700 h 1409700"/>
              <a:gd name="csX4" fmla="*/ 290945 w 10002391"/>
              <a:gd name="csY4" fmla="*/ 0 h 1409700"/>
              <a:gd name="csX0" fmla="*/ 290945 w 9567416"/>
              <a:gd name="csY0" fmla="*/ 0 h 1432235"/>
              <a:gd name="csX1" fmla="*/ 9567416 w 9567416"/>
              <a:gd name="csY1" fmla="*/ 5634 h 1432235"/>
              <a:gd name="csX2" fmla="*/ 9481691 w 9567416"/>
              <a:gd name="csY2" fmla="*/ 1432235 h 1432235"/>
              <a:gd name="csX3" fmla="*/ 0 w 9567416"/>
              <a:gd name="csY3" fmla="*/ 1409700 h 1432235"/>
              <a:gd name="csX4" fmla="*/ 290945 w 9567416"/>
              <a:gd name="csY4" fmla="*/ 0 h 1432235"/>
              <a:gd name="csX0" fmla="*/ 290945 w 9481691"/>
              <a:gd name="csY0" fmla="*/ 0 h 1432235"/>
              <a:gd name="csX1" fmla="*/ 9395966 w 9481691"/>
              <a:gd name="csY1" fmla="*/ 22535 h 1432235"/>
              <a:gd name="csX2" fmla="*/ 9481691 w 9481691"/>
              <a:gd name="csY2" fmla="*/ 1432235 h 1432235"/>
              <a:gd name="csX3" fmla="*/ 0 w 9481691"/>
              <a:gd name="csY3" fmla="*/ 1409700 h 1432235"/>
              <a:gd name="csX4" fmla="*/ 290945 w 9481691"/>
              <a:gd name="csY4" fmla="*/ 0 h 1432235"/>
              <a:gd name="csX0" fmla="*/ 84585 w 9275331"/>
              <a:gd name="csY0" fmla="*/ 0 h 1432235"/>
              <a:gd name="csX1" fmla="*/ 9189606 w 9275331"/>
              <a:gd name="csY1" fmla="*/ 22535 h 1432235"/>
              <a:gd name="csX2" fmla="*/ 9275331 w 9275331"/>
              <a:gd name="csY2" fmla="*/ 1432235 h 1432235"/>
              <a:gd name="csX3" fmla="*/ 0 w 9275331"/>
              <a:gd name="csY3" fmla="*/ 1409700 h 1432235"/>
              <a:gd name="csX4" fmla="*/ 84585 w 9275331"/>
              <a:gd name="csY4" fmla="*/ 0 h 14322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75331" h="1432235">
                <a:moveTo>
                  <a:pt x="84585" y="0"/>
                </a:moveTo>
                <a:lnTo>
                  <a:pt x="9189606" y="22535"/>
                </a:lnTo>
                <a:lnTo>
                  <a:pt x="9275331" y="1432235"/>
                </a:lnTo>
                <a:lnTo>
                  <a:pt x="0" y="1409700"/>
                </a:lnTo>
                <a:lnTo>
                  <a:pt x="845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7" name="קבוצה 16">
            <a:extLst>
              <a:ext uri="{FF2B5EF4-FFF2-40B4-BE49-F238E27FC236}">
                <a16:creationId xmlns:a16="http://schemas.microsoft.com/office/drawing/2014/main" id="{066185E8-278B-AACB-3872-018F894D7555}"/>
              </a:ext>
            </a:extLst>
          </p:cNvPr>
          <p:cNvGrpSpPr/>
          <p:nvPr/>
        </p:nvGrpSpPr>
        <p:grpSpPr>
          <a:xfrm>
            <a:off x="546100" y="3616016"/>
            <a:ext cx="11099800" cy="1446612"/>
            <a:chOff x="461940" y="3616016"/>
            <a:chExt cx="11099800" cy="1446612"/>
          </a:xfrm>
        </p:grpSpPr>
        <p:sp>
          <p:nvSpPr>
            <p:cNvPr id="15" name="תיבת טקסט 14">
              <a:extLst>
                <a:ext uri="{FF2B5EF4-FFF2-40B4-BE49-F238E27FC236}">
                  <a16:creationId xmlns:a16="http://schemas.microsoft.com/office/drawing/2014/main" id="{47F15711-D2B1-53B8-1E7A-99A551DC8220}"/>
                </a:ext>
              </a:extLst>
            </p:cNvPr>
            <p:cNvSpPr txBox="1"/>
            <p:nvPr/>
          </p:nvSpPr>
          <p:spPr>
            <a:xfrm>
              <a:off x="698931" y="3961944"/>
              <a:ext cx="10862809" cy="596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3800"/>
                </a:lnSpc>
              </a:pPr>
              <a:r>
                <a:rPr lang="he-IL" sz="3200" dirty="0">
                  <a:gradFill>
                    <a:gsLst>
                      <a:gs pos="100000">
                        <a:srgbClr val="D89319"/>
                      </a:gs>
                      <a:gs pos="54000">
                        <a:srgbClr val="EE7B74"/>
                      </a:gs>
                      <a:gs pos="0">
                        <a:srgbClr val="B74D81"/>
                      </a:gs>
                    </a:gsLst>
                    <a:lin ang="0" scaled="1"/>
                  </a:gradFill>
                  <a:latin typeface="Karma DL v1 AAA Light" pitchFamily="50" charset="-79"/>
                  <a:ea typeface="Karma DL v1 AAA Light" pitchFamily="50" charset="-79"/>
                  <a:cs typeface="Karma DL v1 AAA Light" pitchFamily="50" charset="-79"/>
                </a:rPr>
                <a:t>נזכור להוסיף מעשים טובים- </a:t>
              </a:r>
              <a:r>
                <a:rPr lang="he-IL" sz="3200" dirty="0">
                  <a:gradFill>
                    <a:gsLst>
                      <a:gs pos="100000">
                        <a:srgbClr val="D89319"/>
                      </a:gs>
                      <a:gs pos="54000">
                        <a:srgbClr val="EE7B74"/>
                      </a:gs>
                      <a:gs pos="0">
                        <a:srgbClr val="B74D81"/>
                      </a:gs>
                    </a:gsLst>
                    <a:lin ang="0" scaled="1"/>
                  </a:gradFill>
                  <a:latin typeface="Karma DL v1 AAA Medium" pitchFamily="50" charset="-79"/>
                  <a:ea typeface="Karma DL v1 AAA Medium" pitchFamily="50" charset="-79"/>
                  <a:cs typeface="Karma DL v1 AAA Medium" pitchFamily="50" charset="-79"/>
                </a:rPr>
                <a:t>באופן של נס!</a:t>
              </a:r>
              <a:endParaRPr lang="he-IL" sz="3200" i="0" u="none" strike="noStrike" dirty="0">
                <a:gradFill>
                  <a:gsLst>
                    <a:gs pos="100000">
                      <a:srgbClr val="D89319"/>
                    </a:gs>
                    <a:gs pos="54000">
                      <a:srgbClr val="EE7B74"/>
                    </a:gs>
                    <a:gs pos="0">
                      <a:srgbClr val="B74D81"/>
                    </a:gs>
                  </a:gsLst>
                  <a:lin ang="0" scaled="1"/>
                </a:gra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endParaRPr>
            </a:p>
          </p:txBody>
        </p:sp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2C3C0F18-D51C-323E-0D8C-E6BAFC226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21" b="89990" l="9985" r="89990">
                          <a14:foregroundMark x1="74121" y1="11597" x2="76978" y2="95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1940" y="3622426"/>
              <a:ext cx="1440205" cy="1440202"/>
            </a:xfrm>
            <a:prstGeom prst="rect">
              <a:avLst/>
            </a:prstGeom>
          </p:spPr>
        </p:pic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E51FA84D-16B0-EB3B-E0FC-CE43D8BAC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378" b="91751" l="9988" r="89972">
                          <a14:foregroundMark x1="39830" y1="90457" x2="49009" y2="91791"/>
                          <a14:foregroundMark x1="49009" y1="91791" x2="49211" y2="91266"/>
                          <a14:foregroundMark x1="56652" y1="7157" x2="57461" y2="12212"/>
                          <a14:foregroundMark x1="53498" y1="5378" x2="51597" y2="9220"/>
                          <a14:foregroundMark x1="48726" y1="11282" x2="52527" y2="6349"/>
                          <a14:foregroundMark x1="61585" y1="44925" x2="66357" y2="50020"/>
                          <a14:foregroundMark x1="62556" y1="44602" x2="66033" y2="50465"/>
                          <a14:backgroundMark x1="70319" y1="41892" x2="79782" y2="70400"/>
                          <a14:backgroundMark x1="79782" y1="70400" x2="79377" y2="71896"/>
                          <a14:backgroundMark x1="69996" y1="76183" x2="69349" y2="89365"/>
                          <a14:backgroundMark x1="58876" y1="53013" x2="58876" y2="53013"/>
                          <a14:backgroundMark x1="24586" y1="46340" x2="24302" y2="58188"/>
                          <a14:backgroundMark x1="24302" y1="58188" x2="21270" y2="50222"/>
                          <a14:backgroundMark x1="21270" y1="50222" x2="23170" y2="32673"/>
                          <a14:backgroundMark x1="23170" y1="32673" x2="38577" y2="26526"/>
                          <a14:backgroundMark x1="46179" y1="65710" x2="41286" y2="63809"/>
                          <a14:backgroundMark x1="55722" y1="22078" x2="58108" y2="18884"/>
                          <a14:backgroundMark x1="40154" y1="93975" x2="48807" y2="93490"/>
                          <a14:backgroundMark x1="48807" y1="93490" x2="51112" y2="93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4751" y="3616016"/>
              <a:ext cx="1229154" cy="1229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5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68C39-0CB5-2793-2D5F-8C774A4FC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CD5BA6F-93A0-2734-6E01-8DF9E0DBA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קבוצה 24">
            <a:extLst>
              <a:ext uri="{FF2B5EF4-FFF2-40B4-BE49-F238E27FC236}">
                <a16:creationId xmlns:a16="http://schemas.microsoft.com/office/drawing/2014/main" id="{FE0AE0FE-53CC-A65E-8A87-06F582E8427C}"/>
              </a:ext>
            </a:extLst>
          </p:cNvPr>
          <p:cNvGrpSpPr/>
          <p:nvPr/>
        </p:nvGrpSpPr>
        <p:grpSpPr>
          <a:xfrm>
            <a:off x="54627" y="1159201"/>
            <a:ext cx="8024482" cy="1741508"/>
            <a:chOff x="3817333" y="3026585"/>
            <a:chExt cx="8024482" cy="1741508"/>
          </a:xfrm>
        </p:grpSpPr>
        <p:sp>
          <p:nvSpPr>
            <p:cNvPr id="20" name="תיבת טקסט 19">
              <a:extLst>
                <a:ext uri="{FF2B5EF4-FFF2-40B4-BE49-F238E27FC236}">
                  <a16:creationId xmlns:a16="http://schemas.microsoft.com/office/drawing/2014/main" id="{868A8D15-7B3F-DD01-6EC7-C3B87AED90F5}"/>
                </a:ext>
              </a:extLst>
            </p:cNvPr>
            <p:cNvSpPr txBox="1"/>
            <p:nvPr/>
          </p:nvSpPr>
          <p:spPr>
            <a:xfrm>
              <a:off x="6151997" y="3026585"/>
              <a:ext cx="568981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800" b="1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על הניסים</a:t>
              </a:r>
            </a:p>
          </p:txBody>
        </p: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6D01F01E-2F51-E863-2A51-EEDE2F03FA35}"/>
                </a:ext>
              </a:extLst>
            </p:cNvPr>
            <p:cNvSpPr/>
            <p:nvPr/>
          </p:nvSpPr>
          <p:spPr>
            <a:xfrm>
              <a:off x="5162874" y="3792680"/>
              <a:ext cx="4985887" cy="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תיבת טקסט 21">
              <a:extLst>
                <a:ext uri="{FF2B5EF4-FFF2-40B4-BE49-F238E27FC236}">
                  <a16:creationId xmlns:a16="http://schemas.microsoft.com/office/drawing/2014/main" id="{18D17805-7E65-0107-933E-FF1FDA1CD835}"/>
                </a:ext>
              </a:extLst>
            </p:cNvPr>
            <p:cNvSpPr txBox="1"/>
            <p:nvPr/>
          </p:nvSpPr>
          <p:spPr>
            <a:xfrm>
              <a:off x="3817333" y="3877183"/>
              <a:ext cx="6124848" cy="58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he-IL" sz="3200" dirty="0">
                  <a:gradFill>
                    <a:gsLst>
                      <a:gs pos="0">
                        <a:srgbClr val="B74D81"/>
                      </a:gs>
                      <a:gs pos="50000">
                        <a:srgbClr val="EE7B74"/>
                      </a:gs>
                      <a:gs pos="100000">
                        <a:srgbClr val="D89319"/>
                      </a:gs>
                    </a:gsLst>
                    <a:lin ang="0" scaled="1"/>
                  </a:gradFill>
                  <a:latin typeface="Karma DL v1 AAA Medium" pitchFamily="50" charset="-79"/>
                  <a:ea typeface="Karma DL v1 AAA Medium" pitchFamily="50" charset="-79"/>
                  <a:cs typeface="Karma DL v1 AAA Medium" pitchFamily="50" charset="-79"/>
                </a:rPr>
                <a:t>טפיחה *2 + מחיאת כף</a:t>
              </a:r>
              <a:endParaRPr lang="he-IL" sz="32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endParaRPr>
            </a:p>
          </p:txBody>
        </p:sp>
        <p:pic>
          <p:nvPicPr>
            <p:cNvPr id="23" name="תמונה 22">
              <a:extLst>
                <a:ext uri="{FF2B5EF4-FFF2-40B4-BE49-F238E27FC236}">
                  <a16:creationId xmlns:a16="http://schemas.microsoft.com/office/drawing/2014/main" id="{1D6EBB7C-8626-0F12-F6BD-21AC5CEBC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68889" y1="12687" x2="67798" y2="15879"/>
                          <a14:foregroundMark x1="72364" y1="19030" x2="69212" y2="20323"/>
                          <a14:foregroundMark x1="73333" y1="26828" x2="71434" y2="26828"/>
                          <a14:foregroundMark x1="25859" y1="21899" x2="27152" y2="24768"/>
                          <a14:foregroundMark x1="21253" y1="27798" x2="23192" y2="28889"/>
                          <a14:foregroundMark x1="19838" y1="37455" x2="22384" y2="35394"/>
                          <a14:foregroundMark x1="67152" y1="24768" x2="68404" y2="247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657" y="3235258"/>
              <a:ext cx="1532835" cy="1532835"/>
            </a:xfrm>
            <a:prstGeom prst="rect">
              <a:avLst/>
            </a:prstGeom>
          </p:spPr>
        </p:pic>
      </p:grpSp>
      <p:pic>
        <p:nvPicPr>
          <p:cNvPr id="40" name="תמונה 39">
            <a:extLst>
              <a:ext uri="{FF2B5EF4-FFF2-40B4-BE49-F238E27FC236}">
                <a16:creationId xmlns:a16="http://schemas.microsoft.com/office/drawing/2014/main" id="{3C4EF329-DE7F-01CD-07E2-EFB6F5BAE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021" y="1053919"/>
            <a:ext cx="2408892" cy="1576596"/>
          </a:xfrm>
          <a:prstGeom prst="rect">
            <a:avLst/>
          </a:prstGeom>
        </p:spPr>
      </p:pic>
      <p:sp>
        <p:nvSpPr>
          <p:cNvPr id="24" name="מלבן: פינות מעוגלות 23">
            <a:extLst>
              <a:ext uri="{FF2B5EF4-FFF2-40B4-BE49-F238E27FC236}">
                <a16:creationId xmlns:a16="http://schemas.microsoft.com/office/drawing/2014/main" id="{6F7C3270-B398-02AC-EA64-7F0DED309D75}"/>
              </a:ext>
            </a:extLst>
          </p:cNvPr>
          <p:cNvSpPr/>
          <p:nvPr/>
        </p:nvSpPr>
        <p:spPr>
          <a:xfrm>
            <a:off x="8994495" y="199532"/>
            <a:ext cx="2902330" cy="2506498"/>
          </a:xfrm>
          <a:prstGeom prst="roundRect">
            <a:avLst/>
          </a:prstGeom>
          <a:gradFill flip="none" rotWithShape="1">
            <a:gsLst>
              <a:gs pos="0">
                <a:srgbClr val="EE7B74"/>
              </a:gs>
              <a:gs pos="71000">
                <a:srgbClr val="B74D81"/>
              </a:gs>
            </a:gsLst>
            <a:lin ang="1620000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8483A9AD-15DA-04AE-1D07-E3380FD423F3}"/>
              </a:ext>
            </a:extLst>
          </p:cNvPr>
          <p:cNvGrpSpPr/>
          <p:nvPr/>
        </p:nvGrpSpPr>
        <p:grpSpPr>
          <a:xfrm>
            <a:off x="6096000" y="1185241"/>
            <a:ext cx="7114409" cy="1429750"/>
            <a:chOff x="5238157" y="3741476"/>
            <a:chExt cx="7114409" cy="1429750"/>
          </a:xfrm>
        </p:grpSpPr>
        <p:sp>
          <p:nvSpPr>
            <p:cNvPr id="2" name="תיבת טקסט 1">
              <a:extLst>
                <a:ext uri="{FF2B5EF4-FFF2-40B4-BE49-F238E27FC236}">
                  <a16:creationId xmlns:a16="http://schemas.microsoft.com/office/drawing/2014/main" id="{E2B69C42-8168-6EED-DDD6-8EDC0D3A7B17}"/>
                </a:ext>
              </a:extLst>
            </p:cNvPr>
            <p:cNvSpPr txBox="1"/>
            <p:nvPr/>
          </p:nvSpPr>
          <p:spPr>
            <a:xfrm>
              <a:off x="6662748" y="3741476"/>
              <a:ext cx="568981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800" b="1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מו-</a:t>
              </a:r>
              <a:r>
                <a:rPr lang="he-IL" sz="4800" b="1" dirty="0" err="1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דים</a:t>
              </a:r>
              <a:endParaRPr lang="he-IL" sz="7200" b="1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endParaRP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75184502-C368-3321-0A28-E55D9FFACBC3}"/>
                </a:ext>
              </a:extLst>
            </p:cNvPr>
            <p:cNvSpPr/>
            <p:nvPr/>
          </p:nvSpPr>
          <p:spPr>
            <a:xfrm>
              <a:off x="6546621" y="4481531"/>
              <a:ext cx="3897300" cy="689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תיבת טקסט 17">
              <a:extLst>
                <a:ext uri="{FF2B5EF4-FFF2-40B4-BE49-F238E27FC236}">
                  <a16:creationId xmlns:a16="http://schemas.microsoft.com/office/drawing/2014/main" id="{98271A84-F54B-ADD3-F958-3A93DC54B0E7}"/>
                </a:ext>
              </a:extLst>
            </p:cNvPr>
            <p:cNvSpPr txBox="1"/>
            <p:nvPr/>
          </p:nvSpPr>
          <p:spPr>
            <a:xfrm>
              <a:off x="5238157" y="4590298"/>
              <a:ext cx="5003800" cy="58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he-IL" sz="3200" dirty="0">
                  <a:gradFill>
                    <a:gsLst>
                      <a:gs pos="0">
                        <a:srgbClr val="B74D81"/>
                      </a:gs>
                      <a:gs pos="50000">
                        <a:srgbClr val="EE7B74"/>
                      </a:gs>
                      <a:gs pos="100000">
                        <a:srgbClr val="D89319"/>
                      </a:gs>
                    </a:gsLst>
                    <a:lin ang="0" scaled="1"/>
                  </a:gradFill>
                  <a:latin typeface="Karma DL v1 AAA Medium" pitchFamily="50" charset="-79"/>
                  <a:ea typeface="Karma DL v1 AAA Medium" pitchFamily="50" charset="-79"/>
                  <a:cs typeface="Karma DL v1 AAA Medium" pitchFamily="50" charset="-79"/>
                </a:rPr>
                <a:t>טפיחה + קליק*2</a:t>
              </a:r>
              <a:endParaRPr lang="he-IL" sz="28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endParaRPr>
            </a:p>
          </p:txBody>
        </p:sp>
      </p:grp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ECDAB507-E613-0A73-0000-C21740598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21066257">
            <a:off x="6304624" y="3257586"/>
            <a:ext cx="1255016" cy="877610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CE91B264-7F9E-9A69-6293-6D6A4E23D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81" y="3072292"/>
            <a:ext cx="2408892" cy="1576596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C9117223-69E8-913B-469C-44EAE7336E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29" b="92970" l="9980" r="89980">
                        <a14:foregroundMark x1="47354" y1="32929" x2="47354" y2="32929"/>
                        <a14:foregroundMark x1="49091" y1="33899" x2="51636" y2="37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2"/>
          <a:stretch>
            <a:fillRect/>
          </a:stretch>
        </p:blipFill>
        <p:spPr>
          <a:xfrm rot="17998279">
            <a:off x="5877329" y="3747218"/>
            <a:ext cx="1255016" cy="877610"/>
          </a:xfrm>
          <a:prstGeom prst="rect">
            <a:avLst/>
          </a:prstGeom>
        </p:spPr>
      </p:pic>
      <p:grpSp>
        <p:nvGrpSpPr>
          <p:cNvPr id="26" name="קבוצה 25">
            <a:extLst>
              <a:ext uri="{FF2B5EF4-FFF2-40B4-BE49-F238E27FC236}">
                <a16:creationId xmlns:a16="http://schemas.microsoft.com/office/drawing/2014/main" id="{D08ECC4F-E6D2-A58D-8A15-FD561B5570DE}"/>
              </a:ext>
            </a:extLst>
          </p:cNvPr>
          <p:cNvGrpSpPr/>
          <p:nvPr/>
        </p:nvGrpSpPr>
        <p:grpSpPr>
          <a:xfrm>
            <a:off x="5030264" y="3180114"/>
            <a:ext cx="7915687" cy="1445308"/>
            <a:chOff x="3817333" y="3021608"/>
            <a:chExt cx="7915687" cy="1445308"/>
          </a:xfrm>
        </p:grpSpPr>
        <p:sp>
          <p:nvSpPr>
            <p:cNvPr id="27" name="תיבת טקסט 26">
              <a:extLst>
                <a:ext uri="{FF2B5EF4-FFF2-40B4-BE49-F238E27FC236}">
                  <a16:creationId xmlns:a16="http://schemas.microsoft.com/office/drawing/2014/main" id="{3CA52B5B-B498-4C8B-8B58-6CEFA427CFC5}"/>
                </a:ext>
              </a:extLst>
            </p:cNvPr>
            <p:cNvSpPr txBox="1"/>
            <p:nvPr/>
          </p:nvSpPr>
          <p:spPr>
            <a:xfrm>
              <a:off x="6043202" y="3021608"/>
              <a:ext cx="568981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800" b="1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מו-סי-</a:t>
              </a:r>
              <a:r>
                <a:rPr lang="he-IL" sz="4800" b="1" dirty="0" err="1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פים</a:t>
              </a:r>
              <a:endParaRPr lang="he-IL" sz="4800" b="1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endParaRPr>
            </a:p>
          </p:txBody>
        </p:sp>
        <p:sp>
          <p:nvSpPr>
            <p:cNvPr id="28" name="מלבן 27">
              <a:extLst>
                <a:ext uri="{FF2B5EF4-FFF2-40B4-BE49-F238E27FC236}">
                  <a16:creationId xmlns:a16="http://schemas.microsoft.com/office/drawing/2014/main" id="{A5187801-69E1-D81B-2205-22DB433ECB28}"/>
                </a:ext>
              </a:extLst>
            </p:cNvPr>
            <p:cNvSpPr/>
            <p:nvPr/>
          </p:nvSpPr>
          <p:spPr>
            <a:xfrm>
              <a:off x="5524753" y="3792680"/>
              <a:ext cx="4624008" cy="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תיבת טקסט 28">
              <a:extLst>
                <a:ext uri="{FF2B5EF4-FFF2-40B4-BE49-F238E27FC236}">
                  <a16:creationId xmlns:a16="http://schemas.microsoft.com/office/drawing/2014/main" id="{766B92C9-8646-BD77-F540-8C746276B767}"/>
                </a:ext>
              </a:extLst>
            </p:cNvPr>
            <p:cNvSpPr txBox="1"/>
            <p:nvPr/>
          </p:nvSpPr>
          <p:spPr>
            <a:xfrm>
              <a:off x="3817333" y="3877183"/>
              <a:ext cx="6124848" cy="58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he-IL" sz="3200" dirty="0">
                  <a:gradFill>
                    <a:gsLst>
                      <a:gs pos="0">
                        <a:srgbClr val="B74D81"/>
                      </a:gs>
                      <a:gs pos="50000">
                        <a:srgbClr val="EE7B74"/>
                      </a:gs>
                      <a:gs pos="100000">
                        <a:srgbClr val="D89319"/>
                      </a:gs>
                    </a:gsLst>
                    <a:lin ang="0" scaled="1"/>
                  </a:gradFill>
                  <a:latin typeface="Karma DL v1 AAA Medium" pitchFamily="50" charset="-79"/>
                  <a:ea typeface="Karma DL v1 AAA Medium" pitchFamily="50" charset="-79"/>
                  <a:cs typeface="Karma DL v1 AAA Medium" pitchFamily="50" charset="-79"/>
                </a:rPr>
                <a:t>קליק + איקס + קליק</a:t>
              </a:r>
              <a:endParaRPr lang="he-IL" sz="32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endParaRPr>
            </a:p>
          </p:txBody>
        </p:sp>
      </p:grpSp>
      <p:grpSp>
        <p:nvGrpSpPr>
          <p:cNvPr id="33" name="קבוצה 32">
            <a:extLst>
              <a:ext uri="{FF2B5EF4-FFF2-40B4-BE49-F238E27FC236}">
                <a16:creationId xmlns:a16="http://schemas.microsoft.com/office/drawing/2014/main" id="{8D5D2528-BAF9-7CCF-2494-72F1430952E5}"/>
              </a:ext>
            </a:extLst>
          </p:cNvPr>
          <p:cNvGrpSpPr/>
          <p:nvPr/>
        </p:nvGrpSpPr>
        <p:grpSpPr>
          <a:xfrm>
            <a:off x="-470504" y="3111384"/>
            <a:ext cx="8074768" cy="1489774"/>
            <a:chOff x="3817333" y="2977142"/>
            <a:chExt cx="8074768" cy="1489774"/>
          </a:xfrm>
        </p:grpSpPr>
        <p:sp>
          <p:nvSpPr>
            <p:cNvPr id="34" name="תיבת טקסט 33">
              <a:extLst>
                <a:ext uri="{FF2B5EF4-FFF2-40B4-BE49-F238E27FC236}">
                  <a16:creationId xmlns:a16="http://schemas.microsoft.com/office/drawing/2014/main" id="{6822974D-6233-E4DE-731C-042F47314A8D}"/>
                </a:ext>
              </a:extLst>
            </p:cNvPr>
            <p:cNvSpPr txBox="1"/>
            <p:nvPr/>
          </p:nvSpPr>
          <p:spPr>
            <a:xfrm>
              <a:off x="6202283" y="2977142"/>
              <a:ext cx="568981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e-IL" sz="4800" b="1" dirty="0" err="1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במע</a:t>
              </a:r>
              <a:r>
                <a:rPr lang="he-IL" sz="4800" b="1" dirty="0">
                  <a:solidFill>
                    <a:schemeClr val="bg1"/>
                  </a:solidFill>
                  <a:latin typeface="Almoni Neue DL 4.0 AAA" panose="00000500000000000000" pitchFamily="50" charset="-79"/>
                  <a:ea typeface="Karma DL v1 AAA Light" pitchFamily="50" charset="-79"/>
                  <a:cs typeface="Almoni Neue DL 4.0 AAA" panose="00000500000000000000" pitchFamily="50" charset="-79"/>
                </a:rPr>
                <a:t>-שים</a:t>
              </a:r>
            </a:p>
          </p:txBody>
        </p:sp>
        <p:sp>
          <p:nvSpPr>
            <p:cNvPr id="35" name="מלבן 34">
              <a:extLst>
                <a:ext uri="{FF2B5EF4-FFF2-40B4-BE49-F238E27FC236}">
                  <a16:creationId xmlns:a16="http://schemas.microsoft.com/office/drawing/2014/main" id="{411AAD9D-EB72-8B4D-4E31-0C5BDAAAD0F3}"/>
                </a:ext>
              </a:extLst>
            </p:cNvPr>
            <p:cNvSpPr/>
            <p:nvPr/>
          </p:nvSpPr>
          <p:spPr>
            <a:xfrm>
              <a:off x="5688006" y="3792680"/>
              <a:ext cx="4460756" cy="674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6" name="תיבת טקסט 35">
              <a:extLst>
                <a:ext uri="{FF2B5EF4-FFF2-40B4-BE49-F238E27FC236}">
                  <a16:creationId xmlns:a16="http://schemas.microsoft.com/office/drawing/2014/main" id="{44F82961-3E2B-468A-898E-01BD528190D5}"/>
                </a:ext>
              </a:extLst>
            </p:cNvPr>
            <p:cNvSpPr txBox="1"/>
            <p:nvPr/>
          </p:nvSpPr>
          <p:spPr>
            <a:xfrm>
              <a:off x="3817333" y="3877183"/>
              <a:ext cx="6124848" cy="580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he-IL" sz="3200" dirty="0">
                  <a:gradFill>
                    <a:gsLst>
                      <a:gs pos="0">
                        <a:srgbClr val="B74D81"/>
                      </a:gs>
                      <a:gs pos="50000">
                        <a:srgbClr val="EE7B74"/>
                      </a:gs>
                      <a:gs pos="100000">
                        <a:srgbClr val="D89319"/>
                      </a:gs>
                    </a:gsLst>
                    <a:lin ang="0" scaled="1"/>
                  </a:gradFill>
                  <a:latin typeface="Karma DL v1 AAA Medium" pitchFamily="50" charset="-79"/>
                  <a:ea typeface="Karma DL v1 AAA Medium" pitchFamily="50" charset="-79"/>
                  <a:cs typeface="Karma DL v1 AAA Medium" pitchFamily="50" charset="-79"/>
                </a:rPr>
                <a:t>טפיחה + קליק *2</a:t>
              </a:r>
              <a:endParaRPr lang="he-IL" sz="3200" i="0" u="none" strike="noStrike" dirty="0">
                <a:gradFill>
                  <a:gsLst>
                    <a:gs pos="0">
                      <a:srgbClr val="B74D81"/>
                    </a:gs>
                    <a:gs pos="50000">
                      <a:srgbClr val="EE7B74"/>
                    </a:gs>
                    <a:gs pos="100000">
                      <a:srgbClr val="D89319"/>
                    </a:gs>
                  </a:gsLst>
                  <a:lin ang="0" scaled="1"/>
                </a:gra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59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920F5-C25C-D074-F40D-D0A68FDD9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F088C86E-9917-115C-BE19-F9D4608AB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C9B3975-EAFB-DC99-2345-40BC38D64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54" y="608403"/>
            <a:ext cx="5346843" cy="577540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91AB4ED-9F52-F844-4F89-B2770EA495DC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2" y="608403"/>
            <a:ext cx="1663430" cy="96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70548-F3CA-0899-29CB-0A4C67FC6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2B3516C6-973F-D600-CC1D-46C918E6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99AFAEBD-DA6C-BA8C-8B9B-86572D6C1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0" y="402618"/>
            <a:ext cx="1355230" cy="1463855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17E2ADE-6B99-8AD8-9DB7-6573AD9DF361}"/>
              </a:ext>
            </a:extLst>
          </p:cNvPr>
          <p:cNvSpPr txBox="1"/>
          <p:nvPr/>
        </p:nvSpPr>
        <p:spPr>
          <a:xfrm>
            <a:off x="21196" y="1579341"/>
            <a:ext cx="10854266" cy="19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he-IL" sz="32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בארץ היה פחד גדול, ובמשך כל אותה </a:t>
            </a:r>
            <a:br>
              <a:rPr lang="en-US" sz="32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התקופה הרבי שב ואמר </a:t>
            </a:r>
            <a:br>
              <a:rPr lang="en-US" sz="32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b="1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שארץ ישראל היא המקום הבטוח ביותר, </a:t>
            </a:r>
            <a:br>
              <a:rPr lang="en-US" sz="3200" b="1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b="1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ושיתרחשו נסים ונפלאות ואין מה לפחד כלל!</a:t>
            </a: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C4083778-67EC-C68B-AB35-5E18721F5311}"/>
              </a:ext>
            </a:extLst>
          </p:cNvPr>
          <p:cNvSpPr/>
          <p:nvPr/>
        </p:nvSpPr>
        <p:spPr>
          <a:xfrm>
            <a:off x="3617056" y="2522647"/>
            <a:ext cx="9887701" cy="416419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88F8379-C607-1559-813C-FDDDD48A9A24}"/>
              </a:ext>
            </a:extLst>
          </p:cNvPr>
          <p:cNvSpPr txBox="1"/>
          <p:nvPr/>
        </p:nvSpPr>
        <p:spPr>
          <a:xfrm>
            <a:off x="4075839" y="3891836"/>
            <a:ext cx="834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solidFill>
                  <a:srgbClr val="A302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ואכן, במשך שישה ימים בלבד, </a:t>
            </a:r>
            <a:br>
              <a:rPr lang="en-US" sz="3200" dirty="0">
                <a:solidFill>
                  <a:srgbClr val="A302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dirty="0">
                <a:solidFill>
                  <a:srgbClr val="A302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חזרו לארץ ישראל </a:t>
            </a:r>
            <a:br>
              <a:rPr lang="en-US" sz="3200" dirty="0">
                <a:solidFill>
                  <a:srgbClr val="A302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200" dirty="0">
                <a:solidFill>
                  <a:srgbClr val="A30219"/>
                </a:solidFill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שטחים גדולים ונרחבים!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2555BC9-3DAA-8034-E429-E86B4C81FAF0}"/>
              </a:ext>
            </a:extLst>
          </p:cNvPr>
          <p:cNvGrpSpPr/>
          <p:nvPr/>
        </p:nvGrpSpPr>
        <p:grpSpPr>
          <a:xfrm>
            <a:off x="-1057136" y="2080535"/>
            <a:ext cx="4930493" cy="5372549"/>
            <a:chOff x="-1344812" y="1965298"/>
            <a:chExt cx="5190650" cy="5862775"/>
          </a:xfrm>
        </p:grpSpPr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B09C400F-D31C-CC5D-FEA5-720C83DE8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92" b="89968" l="3582" r="95595">
                          <a14:foregroundMark x1="53009" y1="16019" x2="82987" y2="19175"/>
                          <a14:foregroundMark x1="82987" y1="19175" x2="89291" y2="18123"/>
                          <a14:foregroundMark x1="89291" y1="18123" x2="92729" y2="30259"/>
                          <a14:foregroundMark x1="92729" y1="30259" x2="92586" y2="80340"/>
                          <a14:foregroundMark x1="92586" y1="80340" x2="84241" y2="86286"/>
                          <a14:foregroundMark x1="84241" y1="86286" x2="84169" y2="86286"/>
                          <a14:foregroundMark x1="7772" y1="20227" x2="3653" y2="56675"/>
                          <a14:foregroundMark x1="4290" y1="63765" x2="5372" y2="75809"/>
                          <a14:foregroundMark x1="3653" y1="56675" x2="4278" y2="63627"/>
                          <a14:foregroundMark x1="6734" y1="55421" x2="7128" y2="78358"/>
                          <a14:foregroundMark x1="6590" y1="84345" x2="39154" y2="88292"/>
                          <a14:foregroundMark x1="47335" y1="88435" x2="53523" y2="88142"/>
                          <a14:foregroundMark x1="44529" y1="88568" x2="45960" y2="88500"/>
                          <a14:foregroundMark x1="55122" y1="88066" x2="63897" y2="84951"/>
                          <a14:foregroundMark x1="89076" y1="85235" x2="93052" y2="72047"/>
                          <a14:foregroundMark x1="93052" y1="72047" x2="92299" y2="19417"/>
                          <a14:foregroundMark x1="92299" y1="19417" x2="82557" y2="16464"/>
                          <a14:foregroundMark x1="82557" y1="16464" x2="10924" y2="15413"/>
                          <a14:foregroundMark x1="10924" y1="15413" x2="9778" y2="15898"/>
                          <a14:foregroundMark x1="64148" y1="85396" x2="77400" y2="84749"/>
                          <a14:foregroundMark x1="77400" y1="84749" x2="82701" y2="85680"/>
                          <a14:foregroundMark x1="92120" y1="86003" x2="95451" y2="62905"/>
                          <a14:foregroundMark x1="95595" y1="17840" x2="94771" y2="25930"/>
                          <a14:foregroundMark x1="95201" y1="15736" x2="94771" y2="13916"/>
                          <a14:backgroundMark x1="42013" y1="87500" x2="41583" y2="88107"/>
                          <a14:backgroundMark x1="40795" y1="88997" x2="42514" y2="88997"/>
                          <a14:backgroundMark x1="46096" y1="88390" x2="47027" y2="89604"/>
                          <a14:backgroundMark x1="44520" y1="88552" x2="39470" y2="88835"/>
                          <a14:backgroundMark x1="52077" y1="88835" x2="52077" y2="91100"/>
                          <a14:backgroundMark x1="55408" y1="87945" x2="53403" y2="89442"/>
                          <a14:backgroundMark x1="3009" y1="56917" x2="3940" y2="65170"/>
                          <a14:backgroundMark x1="3940" y1="65170" x2="4047" y2="64401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51897">
              <a:off x="-1680875" y="2301361"/>
              <a:ext cx="5862775" cy="5190650"/>
            </a:xfrm>
            <a:prstGeom prst="rect">
              <a:avLst/>
            </a:prstGeom>
          </p:spPr>
        </p:pic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9A09A022-C952-FD54-BEEB-93929E8B5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7551">
              <a:off x="-782215" y="2639810"/>
              <a:ext cx="3760744" cy="4703438"/>
            </a:xfrm>
            <a:prstGeom prst="rect">
              <a:avLst/>
            </a:prstGeom>
            <a:effectLst>
              <a:softEdge rad="317500"/>
            </a:effectLst>
          </p:spPr>
        </p:pic>
      </p:grpSp>
      <p:pic>
        <p:nvPicPr>
          <p:cNvPr id="2" name="תמונה 1">
            <a:extLst>
              <a:ext uri="{FF2B5EF4-FFF2-40B4-BE49-F238E27FC236}">
                <a16:creationId xmlns:a16="http://schemas.microsoft.com/office/drawing/2014/main" id="{E43D657A-FC86-631F-1574-06321C4CFFF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550" b="97776" l="37647" r="51112">
                        <a14:foregroundMark x1="38496" y1="88233" x2="38213" y2="91387"/>
                        <a14:foregroundMark x1="38455" y1="95512" x2="37647" y2="9535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78472" r="47222"/>
          <a:stretch>
            <a:fillRect/>
          </a:stretch>
        </p:blipFill>
        <p:spPr>
          <a:xfrm rot="5120824" flipH="1">
            <a:off x="3570850" y="3440586"/>
            <a:ext cx="1126403" cy="1505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51F8038-7DEE-E526-337B-8E5BC037E804}"/>
              </a:ext>
            </a:extLst>
          </p:cNvPr>
          <p:cNvSpPr txBox="1"/>
          <p:nvPr/>
        </p:nvSpPr>
        <p:spPr>
          <a:xfrm>
            <a:off x="3384051" y="4925864"/>
            <a:ext cx="2020202" cy="80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800"/>
              </a:lnSpc>
            </a:pPr>
            <a:r>
              <a:rPr lang="he-IL" sz="2000" dirty="0" err="1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פאראד</a:t>
            </a:r>
            <a:r>
              <a:rPr lang="he-IL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ל"ג בעומר</a:t>
            </a:r>
            <a:br>
              <a:rPr lang="en-US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בו הרבי חיזק את</a:t>
            </a:r>
            <a:br>
              <a:rPr lang="en-US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תושבי ארץ ישראל</a:t>
            </a:r>
            <a:endParaRPr lang="he-IL" sz="2000" b="1" dirty="0">
              <a:solidFill>
                <a:schemeClr val="bg1"/>
              </a:solidFill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46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8D55E-5CE4-16EF-D943-69C031E4D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5DA7F933-71DE-62A4-2C7E-C6FAE677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D5940CDC-2171-46D6-413A-97C54B46C39A}"/>
              </a:ext>
            </a:extLst>
          </p:cNvPr>
          <p:cNvSpPr txBox="1"/>
          <p:nvPr/>
        </p:nvSpPr>
        <p:spPr>
          <a:xfrm>
            <a:off x="-2048446" y="3979664"/>
            <a:ext cx="13418457" cy="1898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he-IL" sz="32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ביום הקדוש בשנה, ביום הכיפורים תשל"ד, קרוב לשעה שתיים בצהריים, </a:t>
            </a:r>
            <a:br>
              <a:rPr lang="en-US" sz="32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פתחו צבאות מצרים וסוריה בהתקפה אדירה ומפתיעה על ארץ ישראל.</a:t>
            </a:r>
            <a:br>
              <a:rPr lang="en-US" sz="32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חיילי המילואים הוצאו מתפילות יום כיפור </a:t>
            </a:r>
            <a:br>
              <a:rPr lang="en-US" sz="32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32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לשדה הקרב, בעיצומו של היום הקדוש.</a:t>
            </a:r>
          </a:p>
        </p:txBody>
      </p:sp>
      <p:sp>
        <p:nvSpPr>
          <p:cNvPr id="28" name="אליפסה 27">
            <a:extLst>
              <a:ext uri="{FF2B5EF4-FFF2-40B4-BE49-F238E27FC236}">
                <a16:creationId xmlns:a16="http://schemas.microsoft.com/office/drawing/2014/main" id="{981B461F-078C-5BB5-813E-60B94A1171C8}"/>
              </a:ext>
            </a:extLst>
          </p:cNvPr>
          <p:cNvSpPr/>
          <p:nvPr/>
        </p:nvSpPr>
        <p:spPr>
          <a:xfrm>
            <a:off x="6317794" y="161743"/>
            <a:ext cx="4309614" cy="4164198"/>
          </a:xfrm>
          <a:prstGeom prst="ellipse">
            <a:avLst/>
          </a:prstGeom>
          <a:solidFill>
            <a:srgbClr val="792C75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7" name="צורה חופשית: צורה 6">
            <a:extLst>
              <a:ext uri="{FF2B5EF4-FFF2-40B4-BE49-F238E27FC236}">
                <a16:creationId xmlns:a16="http://schemas.microsoft.com/office/drawing/2014/main" id="{1F0C44AA-3C13-63B2-7BD7-69D4DABEC4D4}"/>
              </a:ext>
            </a:extLst>
          </p:cNvPr>
          <p:cNvSpPr/>
          <p:nvPr/>
        </p:nvSpPr>
        <p:spPr>
          <a:xfrm>
            <a:off x="-234950" y="2764520"/>
            <a:ext cx="12661900" cy="314730"/>
          </a:xfrm>
          <a:custGeom>
            <a:avLst/>
            <a:gdLst>
              <a:gd name="csX0" fmla="*/ 0 w 12661900"/>
              <a:gd name="csY0" fmla="*/ 229522 h 314730"/>
              <a:gd name="csX1" fmla="*/ 3835400 w 12661900"/>
              <a:gd name="csY1" fmla="*/ 922 h 314730"/>
              <a:gd name="csX2" fmla="*/ 9004300 w 12661900"/>
              <a:gd name="csY2" fmla="*/ 305722 h 314730"/>
              <a:gd name="csX3" fmla="*/ 12661900 w 12661900"/>
              <a:gd name="csY3" fmla="*/ 204122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661900" h="314730" extrusionOk="0">
                <a:moveTo>
                  <a:pt x="0" y="229522"/>
                </a:moveTo>
                <a:cubicBezTo>
                  <a:pt x="1114789" y="-9307"/>
                  <a:pt x="2351093" y="6801"/>
                  <a:pt x="3835400" y="922"/>
                </a:cubicBezTo>
                <a:cubicBezTo>
                  <a:pt x="5357257" y="101450"/>
                  <a:pt x="7695444" y="140763"/>
                  <a:pt x="9004300" y="305722"/>
                </a:cubicBezTo>
                <a:cubicBezTo>
                  <a:pt x="10474454" y="174068"/>
                  <a:pt x="11585148" y="422450"/>
                  <a:pt x="12661900" y="204122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3894913178">
                  <a:custGeom>
                    <a:avLst/>
                    <a:gdLst>
                      <a:gd name="csX0" fmla="*/ 0 w 12661900"/>
                      <a:gd name="csY0" fmla="*/ 229522 h 314730"/>
                      <a:gd name="csX1" fmla="*/ 3835400 w 12661900"/>
                      <a:gd name="csY1" fmla="*/ 922 h 314730"/>
                      <a:gd name="csX2" fmla="*/ 9004300 w 12661900"/>
                      <a:gd name="csY2" fmla="*/ 305722 h 314730"/>
                      <a:gd name="csX3" fmla="*/ 12661900 w 12661900"/>
                      <a:gd name="csY3" fmla="*/ 204122 h 314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</a:cxnLst>
                    <a:rect l="l" t="t" r="r" b="b"/>
                    <a:pathLst>
                      <a:path w="12661900" h="314730">
                        <a:moveTo>
                          <a:pt x="0" y="229522"/>
                        </a:moveTo>
                        <a:cubicBezTo>
                          <a:pt x="1167341" y="108872"/>
                          <a:pt x="2334683" y="-11778"/>
                          <a:pt x="3835400" y="922"/>
                        </a:cubicBezTo>
                        <a:cubicBezTo>
                          <a:pt x="5336117" y="13622"/>
                          <a:pt x="7533217" y="271855"/>
                          <a:pt x="9004300" y="305722"/>
                        </a:cubicBezTo>
                        <a:cubicBezTo>
                          <a:pt x="10475383" y="339589"/>
                          <a:pt x="11568641" y="271855"/>
                          <a:pt x="12661900" y="20412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304800" dist="38100" dir="2700000" sx="105000" sy="105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צורה חופשית: צורה 13">
            <a:extLst>
              <a:ext uri="{FF2B5EF4-FFF2-40B4-BE49-F238E27FC236}">
                <a16:creationId xmlns:a16="http://schemas.microsoft.com/office/drawing/2014/main" id="{0ACD5530-5E98-9A98-73B7-B4AAA98289FA}"/>
              </a:ext>
            </a:extLst>
          </p:cNvPr>
          <p:cNvSpPr/>
          <p:nvPr/>
        </p:nvSpPr>
        <p:spPr>
          <a:xfrm>
            <a:off x="11065356" y="3003037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24D9A595-8833-70CB-D331-8862F3A7041E}"/>
              </a:ext>
            </a:extLst>
          </p:cNvPr>
          <p:cNvSpPr txBox="1"/>
          <p:nvPr/>
        </p:nvSpPr>
        <p:spPr>
          <a:xfrm>
            <a:off x="9905985" y="3317767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תש"כ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16" name="צורה חופשית: צורה 15">
            <a:extLst>
              <a:ext uri="{FF2B5EF4-FFF2-40B4-BE49-F238E27FC236}">
                <a16:creationId xmlns:a16="http://schemas.microsoft.com/office/drawing/2014/main" id="{105E7587-0462-E73D-9A7B-51B73DD9561D}"/>
              </a:ext>
            </a:extLst>
          </p:cNvPr>
          <p:cNvSpPr/>
          <p:nvPr/>
        </p:nvSpPr>
        <p:spPr>
          <a:xfrm>
            <a:off x="9068348" y="2985359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9BF614F6-4CE7-2BC4-BEA3-547F7EEA6A18}"/>
              </a:ext>
            </a:extLst>
          </p:cNvPr>
          <p:cNvSpPr txBox="1"/>
          <p:nvPr/>
        </p:nvSpPr>
        <p:spPr>
          <a:xfrm>
            <a:off x="7908977" y="3300089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תש"ל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18" name="צורה חופשית: צורה 17">
            <a:extLst>
              <a:ext uri="{FF2B5EF4-FFF2-40B4-BE49-F238E27FC236}">
                <a16:creationId xmlns:a16="http://schemas.microsoft.com/office/drawing/2014/main" id="{C6E46FE9-C963-664A-5D75-979942E8DED3}"/>
              </a:ext>
            </a:extLst>
          </p:cNvPr>
          <p:cNvSpPr/>
          <p:nvPr/>
        </p:nvSpPr>
        <p:spPr>
          <a:xfrm>
            <a:off x="7168426" y="2947253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8F71B572-2167-BC81-05E0-06CC746D0450}"/>
              </a:ext>
            </a:extLst>
          </p:cNvPr>
          <p:cNvSpPr txBox="1"/>
          <p:nvPr/>
        </p:nvSpPr>
        <p:spPr>
          <a:xfrm>
            <a:off x="6009055" y="3261983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תש"מ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0" name="צורה חופשית: צורה 19">
            <a:extLst>
              <a:ext uri="{FF2B5EF4-FFF2-40B4-BE49-F238E27FC236}">
                <a16:creationId xmlns:a16="http://schemas.microsoft.com/office/drawing/2014/main" id="{F5B75489-2C47-5869-8FDC-0EBBF11FD219}"/>
              </a:ext>
            </a:extLst>
          </p:cNvPr>
          <p:cNvSpPr/>
          <p:nvPr/>
        </p:nvSpPr>
        <p:spPr>
          <a:xfrm>
            <a:off x="5204144" y="2845672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74D09FEB-B437-1057-DDB7-88C7315CB4E7}"/>
              </a:ext>
            </a:extLst>
          </p:cNvPr>
          <p:cNvSpPr txBox="1"/>
          <p:nvPr/>
        </p:nvSpPr>
        <p:spPr>
          <a:xfrm>
            <a:off x="4044773" y="3136593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תש"נ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2" name="צורה חופשית: צורה 21">
            <a:extLst>
              <a:ext uri="{FF2B5EF4-FFF2-40B4-BE49-F238E27FC236}">
                <a16:creationId xmlns:a16="http://schemas.microsoft.com/office/drawing/2014/main" id="{2A27988C-B100-565D-CFA7-C36664FB9629}"/>
              </a:ext>
            </a:extLst>
          </p:cNvPr>
          <p:cNvSpPr/>
          <p:nvPr/>
        </p:nvSpPr>
        <p:spPr>
          <a:xfrm>
            <a:off x="3349942" y="2775320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9AAE80E1-29C0-F003-C3A0-E557CBD81DAD}"/>
              </a:ext>
            </a:extLst>
          </p:cNvPr>
          <p:cNvSpPr txBox="1"/>
          <p:nvPr/>
        </p:nvSpPr>
        <p:spPr>
          <a:xfrm>
            <a:off x="212749" y="3031738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תש"ע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24" name="צורה חופשית: צורה 23">
            <a:extLst>
              <a:ext uri="{FF2B5EF4-FFF2-40B4-BE49-F238E27FC236}">
                <a16:creationId xmlns:a16="http://schemas.microsoft.com/office/drawing/2014/main" id="{50747566-D8CC-A228-B80F-8AE2F76996E0}"/>
              </a:ext>
            </a:extLst>
          </p:cNvPr>
          <p:cNvSpPr/>
          <p:nvPr/>
        </p:nvSpPr>
        <p:spPr>
          <a:xfrm>
            <a:off x="1381720" y="2770519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3DCCB886-B32C-53E7-44DF-2AA1CD0294E0}"/>
              </a:ext>
            </a:extLst>
          </p:cNvPr>
          <p:cNvSpPr txBox="1"/>
          <p:nvPr/>
        </p:nvSpPr>
        <p:spPr>
          <a:xfrm>
            <a:off x="2190570" y="3026198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תש"ס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pic>
        <p:nvPicPr>
          <p:cNvPr id="26" name="תמונה 25">
            <a:extLst>
              <a:ext uri="{FF2B5EF4-FFF2-40B4-BE49-F238E27FC236}">
                <a16:creationId xmlns:a16="http://schemas.microsoft.com/office/drawing/2014/main" id="{45545BC8-C17E-5388-CC10-C71EFBD44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6" b="35780" l="62000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8" b="60245"/>
          <a:stretch>
            <a:fillRect/>
          </a:stretch>
        </p:blipFill>
        <p:spPr>
          <a:xfrm>
            <a:off x="7960623" y="2154887"/>
            <a:ext cx="1032933" cy="972580"/>
          </a:xfrm>
          <a:prstGeom prst="rect">
            <a:avLst/>
          </a:prstGeom>
        </p:spPr>
      </p:pic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2A55109B-981F-B35C-6FEF-403FEA7226A6}"/>
              </a:ext>
            </a:extLst>
          </p:cNvPr>
          <p:cNvSpPr txBox="1"/>
          <p:nvPr/>
        </p:nvSpPr>
        <p:spPr>
          <a:xfrm>
            <a:off x="7168426" y="1580840"/>
            <a:ext cx="2318741" cy="663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he-IL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תשרי</a:t>
            </a:r>
            <a:br>
              <a:rPr lang="en-US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2000" i="0" u="none" strike="noStrike" dirty="0">
                <a:solidFill>
                  <a:srgbClr val="D89319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תשל"ד</a:t>
            </a:r>
            <a:endParaRPr lang="he-IL" sz="2000" dirty="0">
              <a:solidFill>
                <a:srgbClr val="D89319"/>
              </a:solidFill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48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EA04E-20FE-B8ED-F589-11C78C9F8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6D999FE7-225D-BB57-3A41-8062A2F2D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אליפסה 7">
            <a:extLst>
              <a:ext uri="{FF2B5EF4-FFF2-40B4-BE49-F238E27FC236}">
                <a16:creationId xmlns:a16="http://schemas.microsoft.com/office/drawing/2014/main" id="{B0C36573-A26B-B41E-5594-D9A7E59C67EF}"/>
              </a:ext>
            </a:extLst>
          </p:cNvPr>
          <p:cNvSpPr/>
          <p:nvPr/>
        </p:nvSpPr>
        <p:spPr>
          <a:xfrm>
            <a:off x="1016000" y="179723"/>
            <a:ext cx="9887701" cy="4164198"/>
          </a:xfrm>
          <a:prstGeom prst="ellipse">
            <a:avLst/>
          </a:prstGeom>
          <a:solidFill>
            <a:srgbClr val="B74D81">
              <a:alpha val="91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783C8F2-0FE9-0779-C20D-D39903913742}"/>
              </a:ext>
            </a:extLst>
          </p:cNvPr>
          <p:cNvSpPr txBox="1"/>
          <p:nvPr/>
        </p:nvSpPr>
        <p:spPr>
          <a:xfrm>
            <a:off x="1168400" y="1702232"/>
            <a:ext cx="10007600" cy="234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4000" i="0" u="none" strike="noStrike" dirty="0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בתחילה ההפסדים היו כואבים ומרים, </a:t>
            </a:r>
            <a:br>
              <a:rPr lang="en-US" sz="4000" i="0" u="none" strike="noStrike" dirty="0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i="0" u="none" strike="noStrike" dirty="0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אך תוך זמן קצר </a:t>
            </a:r>
            <a:r>
              <a:rPr lang="he-IL" sz="4000" i="0" u="none" strike="noStrike" dirty="0" err="1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גוייסו</a:t>
            </a:r>
            <a:r>
              <a:rPr lang="he-IL" sz="4000" i="0" u="none" strike="noStrike" dirty="0">
                <a:solidFill>
                  <a:schemeClr val="bg1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 כוחות </a:t>
            </a:r>
            <a:br>
              <a:rPr lang="en-US" sz="3200" i="0" u="none" strike="noStrike" dirty="0">
                <a:solidFill>
                  <a:schemeClr val="bg1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i="0" u="none" strike="noStrike" dirty="0">
                <a:solidFill>
                  <a:srgbClr val="D89319"/>
                </a:solidFill>
                <a:effectLst>
                  <a:outerShdw blurRad="3429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ובדרך נס החיילים הצליחו להדוף </a:t>
            </a:r>
            <a:br>
              <a:rPr lang="en-US" sz="3200" i="0" u="none" strike="noStrike" dirty="0">
                <a:solidFill>
                  <a:srgbClr val="D89319"/>
                </a:solidFill>
                <a:effectLst>
                  <a:outerShdw blurRad="3429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i="0" u="none" strike="noStrike" dirty="0">
                <a:solidFill>
                  <a:srgbClr val="D89319"/>
                </a:solidFill>
                <a:effectLst>
                  <a:outerShdw blurRad="3429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את המתקפות וגם לכבוש </a:t>
            </a:r>
            <a:br>
              <a:rPr lang="en-US" sz="3200" i="0" u="none" strike="noStrike" dirty="0">
                <a:solidFill>
                  <a:srgbClr val="D89319"/>
                </a:solidFill>
                <a:effectLst>
                  <a:outerShdw blurRad="3429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200" i="0" u="none" strike="noStrike" dirty="0">
                <a:solidFill>
                  <a:srgbClr val="D89319"/>
                </a:solidFill>
                <a:effectLst>
                  <a:outerShdw blurRad="3429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שטחים עצומים בכל החזיתות!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5905D225-CA77-DF87-7743-9DFE5B5F5C1D}"/>
              </a:ext>
            </a:extLst>
          </p:cNvPr>
          <p:cNvGrpSpPr/>
          <p:nvPr/>
        </p:nvGrpSpPr>
        <p:grpSpPr>
          <a:xfrm rot="533681">
            <a:off x="8483332" y="3743865"/>
            <a:ext cx="4449165" cy="4839086"/>
            <a:chOff x="-1344812" y="1965298"/>
            <a:chExt cx="5190650" cy="5862775"/>
          </a:xfrm>
        </p:grpSpPr>
        <p:pic>
          <p:nvPicPr>
            <p:cNvPr id="3" name="תמונה 2">
              <a:extLst>
                <a:ext uri="{FF2B5EF4-FFF2-40B4-BE49-F238E27FC236}">
                  <a16:creationId xmlns:a16="http://schemas.microsoft.com/office/drawing/2014/main" id="{CFA54709-27F5-FB75-5CDC-D88CA0C3E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968" l="3582" r="95595">
                          <a14:foregroundMark x1="53009" y1="16019" x2="82987" y2="19175"/>
                          <a14:foregroundMark x1="82987" y1="19175" x2="89291" y2="18123"/>
                          <a14:foregroundMark x1="89291" y1="18123" x2="92729" y2="30259"/>
                          <a14:foregroundMark x1="92729" y1="30259" x2="92586" y2="80340"/>
                          <a14:foregroundMark x1="92586" y1="80340" x2="84241" y2="86286"/>
                          <a14:foregroundMark x1="84241" y1="86286" x2="84169" y2="86286"/>
                          <a14:foregroundMark x1="7772" y1="20227" x2="3653" y2="56675"/>
                          <a14:foregroundMark x1="4290" y1="63765" x2="5372" y2="75809"/>
                          <a14:foregroundMark x1="3653" y1="56675" x2="4278" y2="63627"/>
                          <a14:foregroundMark x1="6734" y1="55421" x2="7128" y2="78358"/>
                          <a14:foregroundMark x1="6590" y1="84345" x2="39154" y2="88292"/>
                          <a14:foregroundMark x1="47335" y1="88435" x2="53523" y2="88142"/>
                          <a14:foregroundMark x1="44529" y1="88568" x2="45960" y2="88500"/>
                          <a14:foregroundMark x1="55122" y1="88066" x2="63897" y2="84951"/>
                          <a14:foregroundMark x1="89076" y1="85235" x2="93052" y2="72047"/>
                          <a14:foregroundMark x1="93052" y1="72047" x2="92299" y2="19417"/>
                          <a14:foregroundMark x1="92299" y1="19417" x2="82557" y2="16464"/>
                          <a14:foregroundMark x1="82557" y1="16464" x2="10924" y2="15413"/>
                          <a14:foregroundMark x1="10924" y1="15413" x2="9778" y2="15898"/>
                          <a14:foregroundMark x1="64148" y1="85396" x2="77400" y2="84749"/>
                          <a14:foregroundMark x1="77400" y1="84749" x2="82701" y2="85680"/>
                          <a14:foregroundMark x1="92120" y1="86003" x2="95451" y2="62905"/>
                          <a14:foregroundMark x1="95595" y1="17840" x2="94771" y2="25930"/>
                          <a14:foregroundMark x1="95201" y1="15736" x2="94771" y2="13916"/>
                          <a14:backgroundMark x1="42013" y1="87500" x2="41583" y2="88107"/>
                          <a14:backgroundMark x1="40795" y1="88997" x2="42514" y2="88997"/>
                          <a14:backgroundMark x1="46096" y1="88390" x2="47027" y2="89604"/>
                          <a14:backgroundMark x1="44520" y1="88552" x2="39470" y2="88835"/>
                          <a14:backgroundMark x1="52077" y1="88835" x2="52077" y2="91100"/>
                          <a14:backgroundMark x1="55408" y1="87945" x2="53403" y2="89442"/>
                          <a14:backgroundMark x1="3009" y1="56917" x2="3940" y2="65170"/>
                          <a14:backgroundMark x1="3940" y1="65170" x2="4047" y2="64401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51897">
              <a:off x="-1680875" y="2301361"/>
              <a:ext cx="5862775" cy="5190650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66DD3313-0B63-1C3B-B33C-88B0A14D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0"/>
            <a:stretch>
              <a:fillRect/>
            </a:stretch>
          </p:blipFill>
          <p:spPr>
            <a:xfrm rot="21237551">
              <a:off x="-720264" y="2443545"/>
              <a:ext cx="3634685" cy="3458480"/>
            </a:xfrm>
            <a:prstGeom prst="rect">
              <a:avLst/>
            </a:prstGeom>
            <a:effectLst>
              <a:softEdge rad="215900"/>
            </a:effectLst>
          </p:spPr>
        </p:pic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6095942-4F2B-0AA5-0AF0-5382873B296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50" b="97776" l="37647" r="51112">
                        <a14:foregroundMark x1="38496" y1="88233" x2="38213" y2="91387"/>
                        <a14:foregroundMark x1="38455" y1="95512" x2="37647" y2="9535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78472" r="47222"/>
          <a:stretch>
            <a:fillRect/>
          </a:stretch>
        </p:blipFill>
        <p:spPr>
          <a:xfrm rot="16029019">
            <a:off x="7442547" y="4622323"/>
            <a:ext cx="1126403" cy="1505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DBD4D16-8398-E596-6430-AC65C6E70A8F}"/>
              </a:ext>
            </a:extLst>
          </p:cNvPr>
          <p:cNvSpPr txBox="1"/>
          <p:nvPr/>
        </p:nvSpPr>
        <p:spPr>
          <a:xfrm>
            <a:off x="6914946" y="4562511"/>
            <a:ext cx="2020202" cy="80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he-IL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דברי הרבי בעיתונים בארץ באותה התקופה</a:t>
            </a:r>
            <a:endParaRPr lang="he-IL" sz="2000" b="1" dirty="0">
              <a:solidFill>
                <a:schemeClr val="bg1"/>
              </a:solidFill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051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D2341-D2C1-DB0C-5D64-6BD2B75B6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9E35EAC8-8944-5D58-F41B-654CFB98A8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D1182C37-AA16-77A9-D7F1-68C6033634FC}"/>
              </a:ext>
            </a:extLst>
          </p:cNvPr>
          <p:cNvSpPr txBox="1"/>
          <p:nvPr/>
        </p:nvSpPr>
        <p:spPr>
          <a:xfrm>
            <a:off x="1033532" y="3534789"/>
            <a:ext cx="10007600" cy="236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40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בשנת </a:t>
            </a:r>
            <a:r>
              <a:rPr lang="he-IL" sz="4000" b="1" i="0" u="none" strike="noStrike" dirty="0" err="1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תנש"א</a:t>
            </a:r>
            <a:r>
              <a:rPr lang="he-IL" sz="40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, במהלך מלחמת המפרץ, </a:t>
            </a:r>
            <a:br>
              <a:rPr lang="en-US" sz="4000" b="1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ממשלת עיראק איימה כי במקרה </a:t>
            </a: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של התקפה עליה היא תתקיף </a:t>
            </a: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r>
              <a:rPr lang="he-IL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את ארץ ישראל בנשק כימי.</a:t>
            </a: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</a:br>
            <a:endParaRPr lang="he-IL" sz="4000" dirty="0">
              <a:solidFill>
                <a:srgbClr val="19173E"/>
              </a:solidFill>
              <a:latin typeface="Almoni Neue DL 4.0 AAA" panose="00000500000000000000" pitchFamily="50" charset="-79"/>
              <a:ea typeface="Karma DL v1 AAA Medium" pitchFamily="50" charset="-79"/>
              <a:cs typeface="Almoni Neue DL 4.0 AAA" panose="00000500000000000000" pitchFamily="50" charset="-79"/>
            </a:endParaRPr>
          </a:p>
        </p:txBody>
      </p:sp>
      <p:sp>
        <p:nvSpPr>
          <p:cNvPr id="28" name="צורה חופשית: צורה 27">
            <a:extLst>
              <a:ext uri="{FF2B5EF4-FFF2-40B4-BE49-F238E27FC236}">
                <a16:creationId xmlns:a16="http://schemas.microsoft.com/office/drawing/2014/main" id="{933D8F52-4C53-9438-AAE6-A0C1DA1BEA6A}"/>
              </a:ext>
            </a:extLst>
          </p:cNvPr>
          <p:cNvSpPr/>
          <p:nvPr/>
        </p:nvSpPr>
        <p:spPr>
          <a:xfrm>
            <a:off x="-234950" y="2205461"/>
            <a:ext cx="12661900" cy="314730"/>
          </a:xfrm>
          <a:custGeom>
            <a:avLst/>
            <a:gdLst>
              <a:gd name="csX0" fmla="*/ 0 w 12661900"/>
              <a:gd name="csY0" fmla="*/ 229522 h 314730"/>
              <a:gd name="csX1" fmla="*/ 3835400 w 12661900"/>
              <a:gd name="csY1" fmla="*/ 922 h 314730"/>
              <a:gd name="csX2" fmla="*/ 9004300 w 12661900"/>
              <a:gd name="csY2" fmla="*/ 305722 h 314730"/>
              <a:gd name="csX3" fmla="*/ 12661900 w 12661900"/>
              <a:gd name="csY3" fmla="*/ 204122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661900" h="314730" extrusionOk="0">
                <a:moveTo>
                  <a:pt x="0" y="229522"/>
                </a:moveTo>
                <a:cubicBezTo>
                  <a:pt x="1114789" y="-9307"/>
                  <a:pt x="2351093" y="6801"/>
                  <a:pt x="3835400" y="922"/>
                </a:cubicBezTo>
                <a:cubicBezTo>
                  <a:pt x="5357257" y="101450"/>
                  <a:pt x="7695444" y="140763"/>
                  <a:pt x="9004300" y="305722"/>
                </a:cubicBezTo>
                <a:cubicBezTo>
                  <a:pt x="10474454" y="174068"/>
                  <a:pt x="11585148" y="422450"/>
                  <a:pt x="12661900" y="204122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3894913178">
                  <a:custGeom>
                    <a:avLst/>
                    <a:gdLst>
                      <a:gd name="csX0" fmla="*/ 0 w 12661900"/>
                      <a:gd name="csY0" fmla="*/ 229522 h 314730"/>
                      <a:gd name="csX1" fmla="*/ 3835400 w 12661900"/>
                      <a:gd name="csY1" fmla="*/ 922 h 314730"/>
                      <a:gd name="csX2" fmla="*/ 9004300 w 12661900"/>
                      <a:gd name="csY2" fmla="*/ 305722 h 314730"/>
                      <a:gd name="csX3" fmla="*/ 12661900 w 12661900"/>
                      <a:gd name="csY3" fmla="*/ 204122 h 31473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</a:cxnLst>
                    <a:rect l="l" t="t" r="r" b="b"/>
                    <a:pathLst>
                      <a:path w="12661900" h="314730">
                        <a:moveTo>
                          <a:pt x="0" y="229522"/>
                        </a:moveTo>
                        <a:cubicBezTo>
                          <a:pt x="1167341" y="108872"/>
                          <a:pt x="2334683" y="-11778"/>
                          <a:pt x="3835400" y="922"/>
                        </a:cubicBezTo>
                        <a:cubicBezTo>
                          <a:pt x="5336117" y="13622"/>
                          <a:pt x="7533217" y="271855"/>
                          <a:pt x="9004300" y="305722"/>
                        </a:cubicBezTo>
                        <a:cubicBezTo>
                          <a:pt x="10475383" y="339589"/>
                          <a:pt x="11568641" y="271855"/>
                          <a:pt x="12661900" y="20412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outerShdw blurRad="304800" dist="38100" dir="2700000" sx="105000" sy="105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צורה חופשית: צורה 28">
            <a:extLst>
              <a:ext uri="{FF2B5EF4-FFF2-40B4-BE49-F238E27FC236}">
                <a16:creationId xmlns:a16="http://schemas.microsoft.com/office/drawing/2014/main" id="{7ED700DD-35E6-2B1B-D0F5-43B4BE0A195D}"/>
              </a:ext>
            </a:extLst>
          </p:cNvPr>
          <p:cNvSpPr/>
          <p:nvPr/>
        </p:nvSpPr>
        <p:spPr>
          <a:xfrm>
            <a:off x="11065356" y="2443978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CA66977F-0A78-8453-C7A1-F387A60E070D}"/>
              </a:ext>
            </a:extLst>
          </p:cNvPr>
          <p:cNvSpPr txBox="1"/>
          <p:nvPr/>
        </p:nvSpPr>
        <p:spPr>
          <a:xfrm>
            <a:off x="9905985" y="2758708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תש"כ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1" name="צורה חופשית: צורה 30">
            <a:extLst>
              <a:ext uri="{FF2B5EF4-FFF2-40B4-BE49-F238E27FC236}">
                <a16:creationId xmlns:a16="http://schemas.microsoft.com/office/drawing/2014/main" id="{9DAF35A8-6E21-8BB0-245D-0071570638CA}"/>
              </a:ext>
            </a:extLst>
          </p:cNvPr>
          <p:cNvSpPr/>
          <p:nvPr/>
        </p:nvSpPr>
        <p:spPr>
          <a:xfrm>
            <a:off x="9068348" y="2426300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תיבת טקסט 31">
            <a:extLst>
              <a:ext uri="{FF2B5EF4-FFF2-40B4-BE49-F238E27FC236}">
                <a16:creationId xmlns:a16="http://schemas.microsoft.com/office/drawing/2014/main" id="{AE6482A1-556E-ACCC-CD19-E91AFD4AF57C}"/>
              </a:ext>
            </a:extLst>
          </p:cNvPr>
          <p:cNvSpPr txBox="1"/>
          <p:nvPr/>
        </p:nvSpPr>
        <p:spPr>
          <a:xfrm>
            <a:off x="7908977" y="2741030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תש"ל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3" name="צורה חופשית: צורה 32">
            <a:extLst>
              <a:ext uri="{FF2B5EF4-FFF2-40B4-BE49-F238E27FC236}">
                <a16:creationId xmlns:a16="http://schemas.microsoft.com/office/drawing/2014/main" id="{8E2BBF28-2328-1E11-ED20-2A5AD07FC686}"/>
              </a:ext>
            </a:extLst>
          </p:cNvPr>
          <p:cNvSpPr/>
          <p:nvPr/>
        </p:nvSpPr>
        <p:spPr>
          <a:xfrm>
            <a:off x="7168426" y="2388194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ACE08864-D212-3DC9-1EEA-5E9F443BEA84}"/>
              </a:ext>
            </a:extLst>
          </p:cNvPr>
          <p:cNvSpPr txBox="1"/>
          <p:nvPr/>
        </p:nvSpPr>
        <p:spPr>
          <a:xfrm>
            <a:off x="6009055" y="2702924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תש"מ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5" name="צורה חופשית: צורה 34">
            <a:extLst>
              <a:ext uri="{FF2B5EF4-FFF2-40B4-BE49-F238E27FC236}">
                <a16:creationId xmlns:a16="http://schemas.microsoft.com/office/drawing/2014/main" id="{9EDE124C-6FFD-DFB0-6B85-A273DDD4B79D}"/>
              </a:ext>
            </a:extLst>
          </p:cNvPr>
          <p:cNvSpPr/>
          <p:nvPr/>
        </p:nvSpPr>
        <p:spPr>
          <a:xfrm>
            <a:off x="5204144" y="2286613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3B087F12-6EB9-2050-E673-488C620AF54A}"/>
              </a:ext>
            </a:extLst>
          </p:cNvPr>
          <p:cNvSpPr txBox="1"/>
          <p:nvPr/>
        </p:nvSpPr>
        <p:spPr>
          <a:xfrm>
            <a:off x="4044773" y="2577534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תש"נ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7" name="צורה חופשית: צורה 36">
            <a:extLst>
              <a:ext uri="{FF2B5EF4-FFF2-40B4-BE49-F238E27FC236}">
                <a16:creationId xmlns:a16="http://schemas.microsoft.com/office/drawing/2014/main" id="{94DBE9EB-BD7F-1812-3286-4230A3DC4C78}"/>
              </a:ext>
            </a:extLst>
          </p:cNvPr>
          <p:cNvSpPr/>
          <p:nvPr/>
        </p:nvSpPr>
        <p:spPr>
          <a:xfrm>
            <a:off x="3349942" y="2216261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220D7626-B897-D958-F3CB-4A12D4FC5E7C}"/>
              </a:ext>
            </a:extLst>
          </p:cNvPr>
          <p:cNvSpPr txBox="1"/>
          <p:nvPr/>
        </p:nvSpPr>
        <p:spPr>
          <a:xfrm>
            <a:off x="212749" y="2472679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תש"ע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sp>
        <p:nvSpPr>
          <p:cNvPr id="39" name="צורה חופשית: צורה 38">
            <a:extLst>
              <a:ext uri="{FF2B5EF4-FFF2-40B4-BE49-F238E27FC236}">
                <a16:creationId xmlns:a16="http://schemas.microsoft.com/office/drawing/2014/main" id="{2EC68472-596A-6623-FB16-8630F41E5069}"/>
              </a:ext>
            </a:extLst>
          </p:cNvPr>
          <p:cNvSpPr/>
          <p:nvPr/>
        </p:nvSpPr>
        <p:spPr>
          <a:xfrm>
            <a:off x="1381720" y="2211460"/>
            <a:ext cx="45719" cy="314730"/>
          </a:xfrm>
          <a:custGeom>
            <a:avLst/>
            <a:gdLst>
              <a:gd name="csX0" fmla="*/ 45719 w 45719"/>
              <a:gd name="csY0" fmla="*/ 0 h 314730"/>
              <a:gd name="csX1" fmla="*/ 137 w 45719"/>
              <a:gd name="csY1" fmla="*/ 282491 h 314730"/>
              <a:gd name="csX2" fmla="*/ 34323 w 45719"/>
              <a:gd name="csY2" fmla="*/ 296616 h 3147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5719" h="314730" extrusionOk="0">
                <a:moveTo>
                  <a:pt x="45719" y="0"/>
                </a:moveTo>
                <a:cubicBezTo>
                  <a:pt x="19164" y="113620"/>
                  <a:pt x="-1078" y="234224"/>
                  <a:pt x="137" y="282491"/>
                </a:cubicBezTo>
                <a:cubicBezTo>
                  <a:pt x="3926" y="333125"/>
                  <a:pt x="10977" y="314440"/>
                  <a:pt x="34323" y="296616"/>
                </a:cubicBezTo>
              </a:path>
            </a:pathLst>
          </a:custGeom>
          <a:noFill/>
          <a:ln w="57150">
            <a:solidFill>
              <a:schemeClr val="bg1">
                <a:alpha val="61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sX0" fmla="*/ 50953 w 50953"/>
                      <a:gd name="csY0" fmla="*/ 0 h 565974"/>
                      <a:gd name="csX1" fmla="*/ 153 w 50953"/>
                      <a:gd name="csY1" fmla="*/ 508000 h 565974"/>
                      <a:gd name="csX2" fmla="*/ 38253 w 50953"/>
                      <a:gd name="csY2" fmla="*/ 533400 h 565974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</a:cxnLst>
                    <a:rect l="l" t="t" r="r" b="b"/>
                    <a:pathLst>
                      <a:path w="50953" h="565974">
                        <a:moveTo>
                          <a:pt x="50953" y="0"/>
                        </a:moveTo>
                        <a:cubicBezTo>
                          <a:pt x="26611" y="209550"/>
                          <a:pt x="2270" y="419100"/>
                          <a:pt x="153" y="508000"/>
                        </a:cubicBezTo>
                        <a:cubicBezTo>
                          <a:pt x="-1964" y="596900"/>
                          <a:pt x="18144" y="565150"/>
                          <a:pt x="38253" y="533400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2413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0A64175E-2835-57B7-95DB-0CE6DF154DF4}"/>
              </a:ext>
            </a:extLst>
          </p:cNvPr>
          <p:cNvSpPr txBox="1"/>
          <p:nvPr/>
        </p:nvSpPr>
        <p:spPr>
          <a:xfrm>
            <a:off x="2190570" y="2467139"/>
            <a:ext cx="2318741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i="0" u="none" strike="noStrike" dirty="0">
                <a:solidFill>
                  <a:schemeClr val="bg1">
                    <a:alpha val="62000"/>
                  </a:schemeClr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תש"ס</a:t>
            </a:r>
            <a:endParaRPr lang="he-IL" dirty="0">
              <a:solidFill>
                <a:schemeClr val="bg1">
                  <a:alpha val="62000"/>
                </a:schemeClr>
              </a:solidFill>
              <a:latin typeface="Karma DL v1 AAA Light" pitchFamily="50" charset="-79"/>
              <a:ea typeface="Karma DL v1 AAA Light" pitchFamily="50" charset="-79"/>
              <a:cs typeface="Karma DL v1 AAA Light" pitchFamily="50" charset="-79"/>
            </a:endParaRPr>
          </a:p>
        </p:txBody>
      </p:sp>
      <p:pic>
        <p:nvPicPr>
          <p:cNvPr id="41" name="תמונה 40">
            <a:extLst>
              <a:ext uri="{FF2B5EF4-FFF2-40B4-BE49-F238E27FC236}">
                <a16:creationId xmlns:a16="http://schemas.microsoft.com/office/drawing/2014/main" id="{4DAF505D-6E44-8FBD-FAB9-A44B7D443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6" b="35780" l="62000" r="9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8" b="60245"/>
          <a:stretch>
            <a:fillRect/>
          </a:stretch>
        </p:blipFill>
        <p:spPr>
          <a:xfrm>
            <a:off x="4482511" y="1289849"/>
            <a:ext cx="1032933" cy="972580"/>
          </a:xfrm>
          <a:prstGeom prst="rect">
            <a:avLst/>
          </a:prstGeom>
        </p:spPr>
      </p:pic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5E372BB4-EF03-FA5C-2710-DDE4E7791678}"/>
              </a:ext>
            </a:extLst>
          </p:cNvPr>
          <p:cNvSpPr txBox="1"/>
          <p:nvPr/>
        </p:nvSpPr>
        <p:spPr>
          <a:xfrm>
            <a:off x="3657656" y="1097877"/>
            <a:ext cx="2318741" cy="38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he-IL" sz="2000" i="0" u="none" strike="noStrike" dirty="0" err="1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תנש"א</a:t>
            </a:r>
            <a:endParaRPr lang="he-IL" sz="2000" dirty="0">
              <a:solidFill>
                <a:srgbClr val="19173E"/>
              </a:solidFill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85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5142-DEFD-EA03-1BF8-6EF53C4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FDE9D5B-647E-486B-B88D-5F2B847D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8835551-04C1-BD58-8B14-9EC9AE93B881}"/>
              </a:ext>
            </a:extLst>
          </p:cNvPr>
          <p:cNvSpPr txBox="1"/>
          <p:nvPr/>
        </p:nvSpPr>
        <p:spPr>
          <a:xfrm>
            <a:off x="1092200" y="2537893"/>
            <a:ext cx="10007600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he-IL" sz="4000" i="0" u="none" strike="noStrike" dirty="0">
                <a:solidFill>
                  <a:srgbClr val="19173E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  <a:t>לפני המלחמה עודד הרבי את תושבי הארץ, </a:t>
            </a: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r>
              <a:rPr lang="he-IL" sz="4000" i="0" u="none" strike="noStrike" dirty="0">
                <a:solidFill>
                  <a:srgbClr val="19173E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  <a:t>באומרו כי ראשי התיבות של השנה היא </a:t>
            </a:r>
            <a:br>
              <a:rPr lang="en-US" sz="4000" i="0" u="none" strike="noStrike" dirty="0">
                <a:solidFill>
                  <a:srgbClr val="19173E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"תהא שנת </a:t>
            </a:r>
            <a:r>
              <a:rPr lang="he-IL" sz="3600" i="0" u="none" strike="noStrike" dirty="0" err="1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אראנו</a:t>
            </a: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 נפלאות",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Almoni ML v5 AAA Light" panose="00000400000000000000" pitchFamily="50" charset="-79"/>
                <a:ea typeface="Karma DL v1 AAA Light" pitchFamily="50" charset="-79"/>
                <a:cs typeface="Almoni ML v5 AAA Light" panose="00000400000000000000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וכי ארץ ישראל היא המקום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הבטוח ביותר בעולם. </a:t>
            </a:r>
            <a:endParaRPr lang="he-IL" sz="4000" i="0" u="none" strike="noStrike" dirty="0">
              <a:solidFill>
                <a:srgbClr val="19173E"/>
              </a:solidFill>
              <a:effectLst/>
              <a:latin typeface="Karma DL v1 AAA Medium" pitchFamily="50" charset="-79"/>
              <a:ea typeface="Karma DL v1 AAA Medium" pitchFamily="50" charset="-79"/>
              <a:cs typeface="Karma DL v1 AAA Medium" pitchFamily="50" charset="-79"/>
            </a:endParaRPr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C71F0AF8-EF90-54FE-F2E3-20710A6B866D}"/>
              </a:ext>
            </a:extLst>
          </p:cNvPr>
          <p:cNvGrpSpPr/>
          <p:nvPr/>
        </p:nvGrpSpPr>
        <p:grpSpPr>
          <a:xfrm>
            <a:off x="-1184136" y="1777021"/>
            <a:ext cx="4930493" cy="5372549"/>
            <a:chOff x="-1344812" y="1965298"/>
            <a:chExt cx="5190650" cy="5862775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CA296D4C-7F59-B97D-E21D-FB29724A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89968" l="3582" r="95595">
                          <a14:foregroundMark x1="53009" y1="16019" x2="82987" y2="19175"/>
                          <a14:foregroundMark x1="82987" y1="19175" x2="89291" y2="18123"/>
                          <a14:foregroundMark x1="89291" y1="18123" x2="92729" y2="30259"/>
                          <a14:foregroundMark x1="92729" y1="30259" x2="92586" y2="80340"/>
                          <a14:foregroundMark x1="92586" y1="80340" x2="84241" y2="86286"/>
                          <a14:foregroundMark x1="84241" y1="86286" x2="84169" y2="86286"/>
                          <a14:foregroundMark x1="7772" y1="20227" x2="3653" y2="56675"/>
                          <a14:foregroundMark x1="4290" y1="63765" x2="5372" y2="75809"/>
                          <a14:foregroundMark x1="3653" y1="56675" x2="4278" y2="63627"/>
                          <a14:foregroundMark x1="6734" y1="55421" x2="7128" y2="78358"/>
                          <a14:foregroundMark x1="6590" y1="84345" x2="39154" y2="88292"/>
                          <a14:foregroundMark x1="47335" y1="88435" x2="53523" y2="88142"/>
                          <a14:foregroundMark x1="44529" y1="88568" x2="45960" y2="88500"/>
                          <a14:foregroundMark x1="55122" y1="88066" x2="63897" y2="84951"/>
                          <a14:foregroundMark x1="89076" y1="85235" x2="93052" y2="72047"/>
                          <a14:foregroundMark x1="93052" y1="72047" x2="92299" y2="19417"/>
                          <a14:foregroundMark x1="92299" y1="19417" x2="82557" y2="16464"/>
                          <a14:foregroundMark x1="82557" y1="16464" x2="10924" y2="15413"/>
                          <a14:foregroundMark x1="10924" y1="15413" x2="9778" y2="15898"/>
                          <a14:foregroundMark x1="64148" y1="85396" x2="77400" y2="84749"/>
                          <a14:foregroundMark x1="77400" y1="84749" x2="82701" y2="85680"/>
                          <a14:foregroundMark x1="92120" y1="86003" x2="95451" y2="62905"/>
                          <a14:foregroundMark x1="95595" y1="17840" x2="94771" y2="25930"/>
                          <a14:foregroundMark x1="95201" y1="15736" x2="94771" y2="13916"/>
                          <a14:backgroundMark x1="42013" y1="87500" x2="41583" y2="88107"/>
                          <a14:backgroundMark x1="40795" y1="88997" x2="42514" y2="88997"/>
                          <a14:backgroundMark x1="46096" y1="88390" x2="47027" y2="89604"/>
                          <a14:backgroundMark x1="44520" y1="88552" x2="39470" y2="88835"/>
                          <a14:backgroundMark x1="52077" y1="88835" x2="52077" y2="91100"/>
                          <a14:backgroundMark x1="55408" y1="87945" x2="53403" y2="89442"/>
                          <a14:backgroundMark x1="3009" y1="56917" x2="3940" y2="65170"/>
                          <a14:backgroundMark x1="3940" y1="65170" x2="4047" y2="64401"/>
                        </a14:backgroundRemoval>
                      </a14:imgEffect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51897">
              <a:off x="-1680875" y="2301361"/>
              <a:ext cx="5862775" cy="5190650"/>
            </a:xfrm>
            <a:prstGeom prst="rect">
              <a:avLst/>
            </a:prstGeom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9C86776D-5E13-EADA-00B7-291CE0F03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237551">
              <a:off x="-406641" y="2434609"/>
              <a:ext cx="3314306" cy="4924151"/>
            </a:xfrm>
            <a:prstGeom prst="rect">
              <a:avLst/>
            </a:prstGeom>
            <a:effectLst>
              <a:softEdge rad="165100"/>
            </a:effectLst>
          </p:spPr>
        </p:pic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8FC9269B-E1A4-4D9F-4CCD-015418EECED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50" b="97776" l="37647" r="51112">
                        <a14:foregroundMark x1="38496" y1="88233" x2="38213" y2="91387"/>
                        <a14:foregroundMark x1="38455" y1="95512" x2="37647" y2="9535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78472" r="47222"/>
          <a:stretch>
            <a:fillRect/>
          </a:stretch>
        </p:blipFill>
        <p:spPr>
          <a:xfrm rot="2385270">
            <a:off x="1606457" y="516394"/>
            <a:ext cx="1126403" cy="1505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BFBCB365-45A8-C803-8712-25C415F07632}"/>
              </a:ext>
            </a:extLst>
          </p:cNvPr>
          <p:cNvSpPr txBox="1"/>
          <p:nvPr/>
        </p:nvSpPr>
        <p:spPr>
          <a:xfrm>
            <a:off x="1985072" y="1187754"/>
            <a:ext cx="2020202" cy="80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he-IL" sz="2000" dirty="0">
                <a:solidFill>
                  <a:schemeClr val="bg1"/>
                </a:solidFill>
                <a:latin typeface="Almoni Neue DL 4.0 AAA" panose="00000500000000000000" pitchFamily="50" charset="-79"/>
                <a:ea typeface="Karma DL v1 AAA Light" pitchFamily="50" charset="-79"/>
                <a:cs typeface="Almoni Neue DL 4.0 AAA" panose="00000500000000000000" pitchFamily="50" charset="-79"/>
              </a:rPr>
              <a:t>דברי הרבי בעיתונים בארץ באותה התקופה</a:t>
            </a:r>
            <a:endParaRPr lang="he-IL" sz="2000" b="1" dirty="0">
              <a:solidFill>
                <a:schemeClr val="bg1"/>
              </a:solidFill>
              <a:latin typeface="Almoni Neue DL 4.0 AAA" panose="00000500000000000000" pitchFamily="50" charset="-79"/>
              <a:ea typeface="Karma DL v1 AAA Light" pitchFamily="50" charset="-79"/>
              <a:cs typeface="Almoni Neue DL 4.0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394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DF3EA-61A9-E8F8-2B50-1F2E8590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0E405375-35AB-6382-BED5-AA5E7569E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7D6F8A87-6483-7237-4CEE-B2B1B9F5445D}"/>
              </a:ext>
            </a:extLst>
          </p:cNvPr>
          <p:cNvSpPr txBox="1"/>
          <p:nvPr/>
        </p:nvSpPr>
        <p:spPr>
          <a:xfrm>
            <a:off x="1092200" y="1557607"/>
            <a:ext cx="10007600" cy="4158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וכפי נבואת הרבי,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אכן החלו להגיע הדיווחים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על ניסים ונפלאות שהתרחשו.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בנינים התמוטטו אך אנשים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  <a:t>יצאו משם חיים ללא פגע.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Light" pitchFamily="50" charset="-79"/>
                <a:ea typeface="Karma DL v1 AAA Light" pitchFamily="50" charset="-79"/>
                <a:cs typeface="Karma DL v1 AAA Light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39 טילים נפלו על ישראל,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ובניסי שמים איש </a:t>
            </a:r>
            <a:br>
              <a:rPr lang="en-US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</a:br>
            <a:r>
              <a:rPr lang="he-IL" sz="3600" i="0" u="none" strike="noStrike" dirty="0">
                <a:solidFill>
                  <a:srgbClr val="19173E"/>
                </a:solidFill>
                <a:effectLst/>
                <a:latin typeface="Karma DL v1 AAA Medium" pitchFamily="50" charset="-79"/>
                <a:ea typeface="Karma DL v1 AAA Medium" pitchFamily="50" charset="-79"/>
                <a:cs typeface="Karma DL v1 AAA Medium" pitchFamily="50" charset="-79"/>
              </a:rPr>
              <a:t>לא נהרג מהם. </a:t>
            </a:r>
          </a:p>
        </p:txBody>
      </p:sp>
    </p:spTree>
    <p:extLst>
      <p:ext uri="{BB962C8B-B14F-4D97-AF65-F5344CB8AC3E}">
        <p14:creationId xmlns:p14="http://schemas.microsoft.com/office/powerpoint/2010/main" val="272957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958</Words>
  <Application>Microsoft Office PowerPoint</Application>
  <PresentationFormat>מסך רחב</PresentationFormat>
  <Paragraphs>125</Paragraphs>
  <Slides>32</Slides>
  <Notes>8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8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41" baseType="lpstr">
      <vt:lpstr>Aptos Display</vt:lpstr>
      <vt:lpstr>Almoni ML v5 AAA Light</vt:lpstr>
      <vt:lpstr>Karma DL v1 AAA Light</vt:lpstr>
      <vt:lpstr>Aptos</vt:lpstr>
      <vt:lpstr>Arial</vt:lpstr>
      <vt:lpstr>Almoni Neue DL 4.0 AAA</vt:lpstr>
      <vt:lpstr>Almoni Neue DL 4.0 AAA Light</vt:lpstr>
      <vt:lpstr>Karma DL v1 AAA Medium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אלקי ונקרט</dc:creator>
  <cp:lastModifiedBy>אלקי ונקרט</cp:lastModifiedBy>
  <cp:revision>11</cp:revision>
  <dcterms:created xsi:type="dcterms:W3CDTF">2026-05-10T09:34:45Z</dcterms:created>
  <dcterms:modified xsi:type="dcterms:W3CDTF">2026-05-13T18:46:40Z</dcterms:modified>
</cp:coreProperties>
</file>