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4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embeddedFontLst>
    <p:embeddedFont>
      <p:font typeface="Frank Ruhl Libre" panose="00000500000000000000" pitchFamily="2" charset="-79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" name="Google Shape;28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9" name="Google Shape;29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" name="Google Shape;35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36" name="Google Shape;36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salm_ash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psalm_ash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https://drive.google.com/file/d/1u1hBMc-S45xCotBb5x2SbwY_P4R4b6eV/view</a:t>
            </a:r>
            <a:endParaRPr/>
          </a:p>
        </p:txBody>
      </p:sp>
      <p:sp>
        <p:nvSpPr>
          <p:cNvPr id="49" name="Google Shape;49;psalm_ash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salm_seph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psalm_seph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https://drive.google.com/file/d/1Oo2aIa8ra_8I8oeppSlATn2suyasZjXM/view</a:t>
            </a:r>
            <a:endParaRPr/>
          </a:p>
        </p:txBody>
      </p:sp>
      <p:sp>
        <p:nvSpPr>
          <p:cNvPr id="56" name="Google Shape;56;psalm_seph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" name="Google Shape;62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63" name="Google Shape;63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74" name="Google Shape;74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https://drive.google.com/file/d/1HQlIgGA2Fs1uozjPqbkKPiLQM5MNpihj/view</a:t>
            </a:r>
            <a:endParaRPr/>
          </a:p>
        </p:txBody>
      </p:sp>
      <p:sp>
        <p:nvSpPr>
          <p:cNvPr id="82" name="Google Shape;82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88" name="Google Shape;88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" name="Google Shape;95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96" name="Google Shape;96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https://drive.google.com/file/d/1uf8Q-ESp99ADpATHGoHI0-HxIrfXyh4x/view</a:t>
            </a:r>
            <a:endParaRPr/>
          </a:p>
        </p:txBody>
      </p:sp>
      <p:sp>
        <p:nvSpPr>
          <p:cNvPr id="104" name="Google Shape;104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10" name="Google Shape;110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7" name="Google Shape;117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18" name="Google Shape;118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https://drive.google.com/file/d/1fMCVkV1B5Wgd3HQQeq8vmuhzoGW7b4fO/view</a:t>
            </a:r>
            <a:endParaRPr/>
          </a:p>
        </p:txBody>
      </p:sp>
      <p:sp>
        <p:nvSpPr>
          <p:cNvPr id="126" name="Google Shape;126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1" name="Google Shape;131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32" name="Google Shape;132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40" name="Google Shape;140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7" name="Google Shape;147;p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48" name="Google Shape;148;p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https://drive.google.com/file/d/1HkNln4iOcKAyCQfum-uql7ZHgONr7FnO/view</a:t>
            </a:r>
            <a:endParaRPr/>
          </a:p>
        </p:txBody>
      </p:sp>
      <p:sp>
        <p:nvSpPr>
          <p:cNvPr id="163" name="Google Shape;163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p1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69" name="Google Shape;169;p1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1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77" name="Google Shape;177;p1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1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185" name="Google Shape;185;p1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3" name="Google Shape;193;p2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https://drive.google.com/file/d/1C-21WdhCSaW4hFS7bqTS7KxH0-peVnTY/view</a:t>
            </a:r>
            <a:endParaRPr/>
          </a:p>
        </p:txBody>
      </p:sp>
      <p:sp>
        <p:nvSpPr>
          <p:cNvPr id="194" name="Google Shape;194;p2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" name="Google Shape;199;p2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00" name="Google Shape;200;p2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7" name="Google Shape;207;p2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08" name="Google Shape;208;p2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5" name="Google Shape;215;p2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16" name="Google Shape;216;p2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0" name="Google Shape;230;p2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21 · חשיפת הנושא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גיף שקוף של הסרת לוט סגול מעל הלוגו המקורי. תנועת הבד נשמרה מהסרטון המקורי והכיסוי הוקטן. מנגן פעם אחת ומסתיים בשקיפות מלאה.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8" name="Google Shape;238;p2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39" name="Google Shape;239;p2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anthem_he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anthem_he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https://drive.google.com/file/d/16gkrVmtXddilXaCYHwK-3ljeIu_mqX_g/view</a:t>
            </a:r>
            <a:endParaRPr/>
          </a:p>
        </p:txBody>
      </p:sp>
      <p:sp>
        <p:nvSpPr>
          <p:cNvPr id="251" name="Google Shape;251;anthem_he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anthem_lhk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anthem_lhk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https://drive.google.com/file/d/11Jm2RpqFCLFLZvpfRVeyawcnhjMhC_04/view</a:t>
            </a:r>
            <a:endParaRPr/>
          </a:p>
        </p:txBody>
      </p:sp>
      <p:sp>
        <p:nvSpPr>
          <p:cNvPr id="258" name="Google Shape;258;anthem_lhk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maalin_boys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maalin_boys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65" name="Google Shape;265;maalin_boys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verses_intro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verses_intro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73" name="Google Shape;273;verses_intro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verses_video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verses_video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סרטון: https://drive.google.com/file/d/1oUsGtdhpM98uA9yfhKAcyPs8bpM8Psup/view</a:t>
            </a:r>
            <a:endParaRPr/>
          </a:p>
        </p:txBody>
      </p:sp>
      <p:sp>
        <p:nvSpPr>
          <p:cNvPr id="281" name="Google Shape;281;verses_video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verses_question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verses_question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87" name="Google Shape;287;verses_question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closing_boys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closing_boys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מקור: https://docs.google.com/document/d/1brugJoqgHpwvqpJCyAUc1AuJ059iZkHDpCDhSZaOLBQ/edit</a:t>
            </a:r>
            <a:endParaRPr/>
          </a:p>
        </p:txBody>
      </p:sp>
      <p:sp>
        <p:nvSpPr>
          <p:cNvPr id="294" name="Google Shape;294;closing_boys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">
  <p:cSld name="Title and Two Colum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Title and One Colum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5.xml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slide" Target="slide5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2.jp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5.jp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5" Type="http://schemas.openxmlformats.org/officeDocument/2006/relationships/image" Target="../media/image3.png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slide" Target="slide29.xml"/><Relationship Id="rId5" Type="http://schemas.openxmlformats.org/officeDocument/2006/relationships/image" Target="../media/image32.jp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slide" Target="slide29.xml"/><Relationship Id="rId5" Type="http://schemas.openxmlformats.org/officeDocument/2006/relationships/image" Target="../media/image32.jp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36.jp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7475" y="2579775"/>
            <a:ext cx="4961776" cy="248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/>
          <p:nvPr/>
        </p:nvSpPr>
        <p:spPr>
          <a:xfrm>
            <a:off x="2264700" y="3348980"/>
            <a:ext cx="7620000" cy="1346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76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פרק קכ״ה</a:t>
            </a:r>
            <a:endParaRPr sz="76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1544450" y="3004275"/>
            <a:ext cx="9398100" cy="69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נפתח באמירת פרק התהילים של הרבי</a:t>
            </a:r>
            <a:endParaRPr sz="32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41" name="Google Shape;41;p9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9869" y="4695075"/>
            <a:ext cx="3046513" cy="10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9"/>
          <p:cNvSpPr/>
          <p:nvPr/>
        </p:nvSpPr>
        <p:spPr>
          <a:xfrm>
            <a:off x="2941525" y="4949075"/>
            <a:ext cx="2743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1">
                <a:solidFill>
                  <a:srgbClr val="3C1759"/>
                </a:solidFill>
                <a:uFill>
                  <a:noFill/>
                </a:uFill>
                <a:latin typeface="Frank Ruhl Libre"/>
                <a:ea typeface="Frank Ruhl Libre"/>
                <a:cs typeface="Frank Ruhl Libre"/>
                <a:sym typeface="Frank Ruhl Libre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הברה אשכנזית</a:t>
            </a:r>
            <a:endParaRPr sz="24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43" name="Google Shape;43;p9">
            <a:hlinkClick r:id="rId6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2669" y="4695075"/>
            <a:ext cx="3046513" cy="10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/>
          <p:nvPr/>
        </p:nvSpPr>
        <p:spPr>
          <a:xfrm>
            <a:off x="6294325" y="4949075"/>
            <a:ext cx="2743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1">
                <a:solidFill>
                  <a:srgbClr val="3C1759"/>
                </a:solidFill>
                <a:uFill>
                  <a:noFill/>
                </a:uFill>
                <a:latin typeface="Frank Ruhl Libre"/>
                <a:ea typeface="Frank Ruhl Libre"/>
                <a:cs typeface="Frank Ruhl Libre"/>
                <a:sym typeface="Frank Ruhl Libre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הברה ספרדית</a:t>
            </a:r>
            <a:endParaRPr sz="24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45" name="Google Shape;45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87997" y="1888450"/>
            <a:ext cx="1016000" cy="10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00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0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0"/>
          <p:cNvSpPr txBox="1"/>
          <p:nvPr/>
        </p:nvSpPr>
        <p:spPr>
          <a:xfrm>
            <a:off x="10033000" y="6388100"/>
            <a:ext cx="19050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500" b="1" u="sng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להמשך הפעילות</a:t>
            </a:r>
            <a:endParaRPr sz="1500" b="1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50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00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1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1"/>
          <p:cNvSpPr txBox="1"/>
          <p:nvPr/>
        </p:nvSpPr>
        <p:spPr>
          <a:xfrm>
            <a:off x="10033000" y="6388100"/>
            <a:ext cx="19050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500" b="1" u="sng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להמשך הפעילות</a:t>
            </a:r>
            <a:endParaRPr sz="1500" b="1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50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2"/>
          <p:cNvSpPr/>
          <p:nvPr/>
        </p:nvSpPr>
        <p:spPr>
          <a:xfrm>
            <a:off x="2736925" y="5367500"/>
            <a:ext cx="4191000" cy="6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דף פעילות</a:t>
            </a:r>
            <a:endParaRPr sz="27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67" name="Google Shape;67;p12"/>
          <p:cNvSpPr/>
          <p:nvPr/>
        </p:nvSpPr>
        <p:spPr>
          <a:xfrm>
            <a:off x="2095512" y="1739799"/>
            <a:ext cx="80010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1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נוודא שלכל תלמיד יש:</a:t>
            </a:r>
            <a:endParaRPr sz="21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68" name="Google Shape;68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6926" y="2787695"/>
            <a:ext cx="3523799" cy="2642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0100" y="3214275"/>
            <a:ext cx="2132000" cy="19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2"/>
          <p:cNvSpPr txBox="1"/>
          <p:nvPr/>
        </p:nvSpPr>
        <p:spPr>
          <a:xfrm>
            <a:off x="6721048" y="5119310"/>
            <a:ext cx="2667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כלי כתיבה</a:t>
            </a:r>
            <a:endParaRPr sz="27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עיפרון או עט</a:t>
            </a:r>
            <a:endParaRPr sz="27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4825" y="2758425"/>
            <a:ext cx="2574000" cy="241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6325" y="2758425"/>
            <a:ext cx="4138002" cy="2125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4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84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/>
          <p:nvPr/>
        </p:nvSpPr>
        <p:spPr>
          <a:xfrm>
            <a:off x="2095500" y="3438975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434343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ונמחוק?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92" name="Google Shape;9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7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84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/>
          <p:nvPr/>
        </p:nvSpPr>
        <p:spPr>
          <a:xfrm>
            <a:off x="2095500" y="3556100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19050" dir="7200000" algn="bl" rotWithShape="0">
              <a:srgbClr val="666666">
                <a:alpha val="78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ונמחוק?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0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88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8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1"/>
          <p:cNvSpPr/>
          <p:nvPr/>
        </p:nvSpPr>
        <p:spPr>
          <a:xfrm>
            <a:off x="2095500" y="3501975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19050" dir="7200000" algn="bl" rotWithShape="0">
              <a:srgbClr val="434343">
                <a:alpha val="78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ונמחוק?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/>
          <p:nvPr/>
        </p:nvSpPr>
        <p:spPr>
          <a:xfrm>
            <a:off x="2163672" y="1831925"/>
            <a:ext cx="76200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3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מצדיעים לתלמידים</a:t>
            </a:r>
            <a:endParaRPr sz="43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3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ונותנים להם כוח!</a:t>
            </a:r>
            <a:endParaRPr sz="43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grpSp>
        <p:nvGrpSpPr>
          <p:cNvPr id="152" name="Google Shape;152;p23"/>
          <p:cNvGrpSpPr/>
          <p:nvPr/>
        </p:nvGrpSpPr>
        <p:grpSpPr>
          <a:xfrm>
            <a:off x="3022940" y="2820567"/>
            <a:ext cx="5852622" cy="2116676"/>
            <a:chOff x="3022940" y="2820567"/>
            <a:chExt cx="5852622" cy="2116676"/>
          </a:xfrm>
        </p:grpSpPr>
        <p:pic>
          <p:nvPicPr>
            <p:cNvPr id="153" name="Google Shape;15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22940" y="2820567"/>
              <a:ext cx="5852622" cy="21166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23"/>
            <p:cNvSpPr/>
            <p:nvPr/>
          </p:nvSpPr>
          <p:spPr>
            <a:xfrm>
              <a:off x="3095834" y="3350464"/>
              <a:ext cx="5715000" cy="10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500">
                  <a:solidFill>
                    <a:srgbClr val="67493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כל מי שקם מוקדם בבוקר</a:t>
              </a:r>
              <a:endParaRPr sz="2500">
                <a:latin typeface="Frank Ruhl Libre"/>
                <a:ea typeface="Frank Ruhl Libre"/>
                <a:cs typeface="Frank Ruhl Libre"/>
                <a:sym typeface="Frank Ruhl Libre"/>
              </a:endParaRPr>
            </a:p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500">
                  <a:solidFill>
                    <a:srgbClr val="674932"/>
                  </a:solidFill>
                  <a:latin typeface="Frank Ruhl Libre"/>
                  <a:ea typeface="Frank Ruhl Libre"/>
                  <a:cs typeface="Frank Ruhl Libre"/>
                  <a:sym typeface="Frank Ruhl Libre"/>
                </a:rPr>
                <a:t>כדי להגיע לתלמוד תורה</a:t>
              </a:r>
              <a:endParaRPr sz="2500">
                <a:latin typeface="Frank Ruhl Libre"/>
                <a:ea typeface="Frank Ruhl Libre"/>
                <a:cs typeface="Frank Ruhl Libre"/>
                <a:sym typeface="Frank Ruhl Libre"/>
              </a:endParaRPr>
            </a:p>
          </p:txBody>
        </p:sp>
      </p:grpSp>
      <p:grpSp>
        <p:nvGrpSpPr>
          <p:cNvPr id="155" name="Google Shape;155;p23"/>
          <p:cNvGrpSpPr/>
          <p:nvPr/>
        </p:nvGrpSpPr>
        <p:grpSpPr>
          <a:xfrm>
            <a:off x="2349500" y="4375120"/>
            <a:ext cx="7493100" cy="2116676"/>
            <a:chOff x="2349500" y="4375120"/>
            <a:chExt cx="7493100" cy="2116676"/>
          </a:xfrm>
        </p:grpSpPr>
        <p:grpSp>
          <p:nvGrpSpPr>
            <p:cNvPr id="156" name="Google Shape;156;p23"/>
            <p:cNvGrpSpPr/>
            <p:nvPr/>
          </p:nvGrpSpPr>
          <p:grpSpPr>
            <a:xfrm>
              <a:off x="2349500" y="4823664"/>
              <a:ext cx="7493100" cy="1333500"/>
              <a:chOff x="2349500" y="4762500"/>
              <a:chExt cx="7493100" cy="1333500"/>
            </a:xfrm>
          </p:grpSpPr>
          <p:sp>
            <p:nvSpPr>
              <p:cNvPr id="157" name="Google Shape;157;p23"/>
              <p:cNvSpPr/>
              <p:nvPr/>
            </p:nvSpPr>
            <p:spPr>
              <a:xfrm>
                <a:off x="3238500" y="4876800"/>
                <a:ext cx="5715000" cy="101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w-IL" sz="2500">
                    <a:solidFill>
                      <a:srgbClr val="674932"/>
                    </a:solidFill>
                    <a:latin typeface="Frank Ruhl Libre"/>
                    <a:ea typeface="Frank Ruhl Libre"/>
                    <a:cs typeface="Frank Ruhl Libre"/>
                    <a:sym typeface="Frank Ruhl Libre"/>
                  </a:rPr>
                  <a:t>מי שנוסע מרחוק או הולך הרבה ברגל</a:t>
                </a:r>
                <a:endParaRPr sz="2500"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w-IL" sz="2500">
                    <a:solidFill>
                      <a:srgbClr val="674932"/>
                    </a:solidFill>
                    <a:latin typeface="Frank Ruhl Libre"/>
                    <a:ea typeface="Frank Ruhl Libre"/>
                    <a:cs typeface="Frank Ruhl Libre"/>
                    <a:sym typeface="Frank Ruhl Libre"/>
                  </a:rPr>
                  <a:t>כדי ללמוד תורה</a:t>
                </a:r>
                <a:endParaRPr sz="2500">
                  <a:latin typeface="Frank Ruhl Libre"/>
                  <a:ea typeface="Frank Ruhl Libre"/>
                  <a:cs typeface="Frank Ruhl Libre"/>
                  <a:sym typeface="Frank Ruhl Libre"/>
                </a:endParaRPr>
              </a:p>
            </p:txBody>
          </p:sp>
          <p:sp>
            <p:nvSpPr>
              <p:cNvPr id="158" name="Google Shape;158;p23"/>
              <p:cNvSpPr/>
              <p:nvPr/>
            </p:nvSpPr>
            <p:spPr>
              <a:xfrm>
                <a:off x="2349500" y="4762500"/>
                <a:ext cx="7493100" cy="1333500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159" name="Google Shape;159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43328" y="4375120"/>
              <a:ext cx="5852622" cy="21166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4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84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/>
          <p:nvPr/>
        </p:nvSpPr>
        <p:spPr>
          <a:xfrm>
            <a:off x="2095500" y="3473450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38100" dir="7200000" algn="bl" rotWithShape="0">
              <a:srgbClr val="666666">
                <a:alpha val="78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ונמחוק?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73" name="Google Shape;17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7"/>
          <p:cNvSpPr/>
          <p:nvPr/>
        </p:nvSpPr>
        <p:spPr>
          <a:xfrm>
            <a:off x="2428875" y="4365400"/>
            <a:ext cx="75249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5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ולאחריו, נמחק טענה נוספת</a:t>
            </a:r>
            <a:endParaRPr sz="3500" b="1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5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של היצר הרע בדף המלווה</a:t>
            </a:r>
            <a:endParaRPr sz="3500" b="1"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189" name="Google Shape;189;p27"/>
          <p:cNvSpPr/>
          <p:nvPr/>
        </p:nvSpPr>
        <p:spPr>
          <a:xfrm>
            <a:off x="2095500" y="3276750"/>
            <a:ext cx="8001000" cy="1047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434343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200" b="1">
                <a:solidFill>
                  <a:srgbClr val="13173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נצפה בוידאו של הרבי</a:t>
            </a:r>
            <a:endParaRPr sz="6200" b="1">
              <a:solidFill>
                <a:srgbClr val="13173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0450" y="2005675"/>
            <a:ext cx="1271076" cy="127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8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27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9"/>
          <p:cNvSpPr/>
          <p:nvPr/>
        </p:nvSpPr>
        <p:spPr>
          <a:xfrm>
            <a:off x="2095500" y="3509425"/>
            <a:ext cx="8001000" cy="1524000"/>
          </a:xfrm>
          <a:prstGeom prst="rect">
            <a:avLst/>
          </a:prstGeom>
          <a:noFill/>
          <a:ln>
            <a:noFill/>
          </a:ln>
          <a:effectLst>
            <a:outerShdw blurRad="57150" dist="19050" dir="7200000" algn="bl" rotWithShape="0">
              <a:srgbClr val="434343">
                <a:alpha val="78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איזו טענה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נבטל ונמחוק?</a:t>
            </a:r>
            <a:endParaRPr sz="60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204" name="Google Shape;20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350" y="2156700"/>
            <a:ext cx="1304974" cy="128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6000" y="1143000"/>
            <a:ext cx="7620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1"/>
          <p:cNvSpPr/>
          <p:nvPr/>
        </p:nvSpPr>
        <p:spPr>
          <a:xfrm>
            <a:off x="1990038" y="1577300"/>
            <a:ext cx="80010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נקרא יחד את ההיגדים שנותרו</a:t>
            </a:r>
            <a:endParaRPr sz="19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20" name="Google Shape;220;p31"/>
          <p:cNvSpPr/>
          <p:nvPr/>
        </p:nvSpPr>
        <p:spPr>
          <a:xfrm rot="137540">
            <a:off x="3517921" y="2746823"/>
            <a:ext cx="5205265" cy="3681248"/>
          </a:xfrm>
          <a:prstGeom prst="rect">
            <a:avLst/>
          </a:prstGeom>
          <a:solidFill>
            <a:srgbClr val="3B291F">
              <a:alpha val="3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31"/>
          <p:cNvSpPr/>
          <p:nvPr/>
        </p:nvSpPr>
        <p:spPr>
          <a:xfrm rot="137540">
            <a:off x="3498921" y="2727823"/>
            <a:ext cx="5205265" cy="3681248"/>
          </a:xfrm>
          <a:prstGeom prst="rect">
            <a:avLst/>
          </a:prstGeom>
          <a:solidFill>
            <a:srgbClr val="3B291F">
              <a:alpha val="3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31"/>
          <p:cNvSpPr/>
          <p:nvPr/>
        </p:nvSpPr>
        <p:spPr>
          <a:xfrm rot="137540">
            <a:off x="3479921" y="2708823"/>
            <a:ext cx="5205265" cy="3681248"/>
          </a:xfrm>
          <a:prstGeom prst="rect">
            <a:avLst/>
          </a:prstGeom>
          <a:solidFill>
            <a:srgbClr val="3B291F">
              <a:alpha val="3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31"/>
          <p:cNvSpPr/>
          <p:nvPr/>
        </p:nvSpPr>
        <p:spPr>
          <a:xfrm rot="137540">
            <a:off x="3460921" y="2689823"/>
            <a:ext cx="5205265" cy="3681248"/>
          </a:xfrm>
          <a:prstGeom prst="rect">
            <a:avLst/>
          </a:prstGeom>
          <a:solidFill>
            <a:srgbClr val="3B291F">
              <a:alpha val="3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31"/>
          <p:cNvSpPr/>
          <p:nvPr/>
        </p:nvSpPr>
        <p:spPr>
          <a:xfrm rot="137540">
            <a:off x="3441921" y="2670823"/>
            <a:ext cx="5205265" cy="3681248"/>
          </a:xfrm>
          <a:prstGeom prst="rect">
            <a:avLst/>
          </a:prstGeom>
          <a:solidFill>
            <a:srgbClr val="3B291F">
              <a:alpha val="3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1"/>
          <p:cNvSpPr/>
          <p:nvPr/>
        </p:nvSpPr>
        <p:spPr>
          <a:xfrm rot="137540">
            <a:off x="3422921" y="2651823"/>
            <a:ext cx="5205265" cy="3681248"/>
          </a:xfrm>
          <a:prstGeom prst="rect">
            <a:avLst/>
          </a:prstGeom>
          <a:solidFill>
            <a:srgbClr val="3B291F">
              <a:alpha val="3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31"/>
          <p:cNvSpPr/>
          <p:nvPr/>
        </p:nvSpPr>
        <p:spPr>
          <a:xfrm rot="137540">
            <a:off x="3387921" y="2616823"/>
            <a:ext cx="5205265" cy="3681248"/>
          </a:xfrm>
          <a:prstGeom prst="rect">
            <a:avLst/>
          </a:prstGeom>
          <a:solidFill>
            <a:srgbClr val="E0DB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7" name="Google Shape;22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7479">
            <a:off x="3387987" y="2596776"/>
            <a:ext cx="5205122" cy="3681200"/>
          </a:xfrm>
          <a:prstGeom prst="rect">
            <a:avLst/>
          </a:prstGeom>
          <a:noFill/>
          <a:ln>
            <a:noFill/>
          </a:ln>
          <a:effectLst>
            <a:outerShdw blurRad="128588" dist="57150" dir="18000000" algn="bl" rotWithShape="0">
              <a:srgbClr val="666666">
                <a:alpha val="8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1500" y="2320230"/>
            <a:ext cx="3429000" cy="3884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3"/>
          <p:cNvSpPr txBox="1"/>
          <p:nvPr/>
        </p:nvSpPr>
        <p:spPr>
          <a:xfrm>
            <a:off x="2794050" y="2734050"/>
            <a:ext cx="6603900" cy="1841400"/>
          </a:xfrm>
          <a:prstGeom prst="rect">
            <a:avLst/>
          </a:prstGeom>
          <a:noFill/>
          <a:ln>
            <a:noFill/>
          </a:ln>
          <a:effectLst>
            <a:outerShdw blurRad="57150" dist="19050" dir="7200000" algn="bl" rotWithShape="0">
              <a:srgbClr val="434343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8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מוכנים לשיר יחד</a:t>
            </a:r>
            <a:endParaRPr sz="485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8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את ההמנון השנתי?</a:t>
            </a:r>
            <a:endParaRPr sz="485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243" name="Google Shape;243;p33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5596" y="4224015"/>
            <a:ext cx="3046513" cy="10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3"/>
          <p:cNvSpPr/>
          <p:nvPr/>
        </p:nvSpPr>
        <p:spPr>
          <a:xfrm>
            <a:off x="3048000" y="4487050"/>
            <a:ext cx="2743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1">
                <a:solidFill>
                  <a:srgbClr val="3C1759"/>
                </a:solidFill>
                <a:uFill>
                  <a:noFill/>
                </a:uFill>
                <a:latin typeface="Frank Ruhl Libre"/>
                <a:ea typeface="Frank Ruhl Libre"/>
                <a:cs typeface="Frank Ruhl Libre"/>
                <a:sym typeface="Frank Ruhl Libre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עברית</a:t>
            </a:r>
            <a:endParaRPr sz="24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245" name="Google Shape;245;p33">
            <a:hlinkClick r:id="rId6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144" y="4233050"/>
            <a:ext cx="3046513" cy="10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3"/>
          <p:cNvSpPr/>
          <p:nvPr/>
        </p:nvSpPr>
        <p:spPr>
          <a:xfrm>
            <a:off x="6400800" y="4487050"/>
            <a:ext cx="2743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1">
                <a:solidFill>
                  <a:srgbClr val="3C1759"/>
                </a:solidFill>
                <a:uFill>
                  <a:noFill/>
                </a:uFill>
                <a:latin typeface="Frank Ruhl Libre"/>
                <a:ea typeface="Frank Ruhl Libre"/>
                <a:cs typeface="Frank Ruhl Libre"/>
                <a:sym typeface="Frank Ruhl Libre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לשון הקודש</a:t>
            </a:r>
            <a:endParaRPr sz="24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247" name="Google Shape;247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87997" y="1718050"/>
            <a:ext cx="1016000" cy="10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00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4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4"/>
          <p:cNvSpPr txBox="1"/>
          <p:nvPr/>
        </p:nvSpPr>
        <p:spPr>
          <a:xfrm>
            <a:off x="10033000" y="6388100"/>
            <a:ext cx="19050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500" b="1" u="sng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להמשך הפעילות</a:t>
            </a:r>
            <a:endParaRPr sz="1500" b="1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209" fill="hold"/>
                                        <p:tgtEl>
                                          <p:spTgt spid="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5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00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5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 txBox="1"/>
          <p:nvPr/>
        </p:nvSpPr>
        <p:spPr>
          <a:xfrm>
            <a:off x="10033000" y="6388100"/>
            <a:ext cx="19050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500" b="1" u="sng">
                <a:solidFill>
                  <a:srgbClr val="FFFFFF"/>
                </a:solidFill>
                <a:latin typeface="Frank Ruhl Libre"/>
                <a:ea typeface="Frank Ruhl Libre"/>
                <a:cs typeface="Frank Ruhl Libre"/>
                <a:sym typeface="Frank Ruhl Libre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להמשך הפעילות</a:t>
            </a:r>
            <a:endParaRPr sz="1500" b="1">
              <a:solidFill>
                <a:srgbClr val="FFFFFF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209" fill="hold"/>
                                        <p:tgtEl>
                                          <p:spTgt spid="2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60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6"/>
          <p:cNvSpPr txBox="1"/>
          <p:nvPr/>
        </p:nvSpPr>
        <p:spPr>
          <a:xfrm>
            <a:off x="2794000" y="1422400"/>
            <a:ext cx="6603900" cy="888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666666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60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מעלין בקודש</a:t>
            </a:r>
            <a:endParaRPr sz="560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269" name="Google Shape;269;p36"/>
          <p:cNvSpPr txBox="1"/>
          <p:nvPr/>
        </p:nvSpPr>
        <p:spPr>
          <a:xfrm>
            <a:off x="2349450" y="2189150"/>
            <a:ext cx="74931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מבצע התנהגות ולמידה בשיעורי הקודש</a:t>
            </a:r>
            <a:endParaRPr sz="3600" b="1">
              <a:solidFill>
                <a:srgbClr val="67493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7"/>
          <p:cNvSpPr txBox="1"/>
          <p:nvPr/>
        </p:nvSpPr>
        <p:spPr>
          <a:xfrm>
            <a:off x="2497438" y="4140800"/>
            <a:ext cx="73659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1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נאמר יחד את 12 הפסוקים ומאמרי חז״ל</a:t>
            </a:r>
            <a:endParaRPr sz="3100" b="1">
              <a:solidFill>
                <a:srgbClr val="67493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1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וננסה לזכור אלו פסוקים קשורים</a:t>
            </a:r>
            <a:endParaRPr sz="3100" b="1">
              <a:solidFill>
                <a:srgbClr val="67493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100" b="1">
                <a:solidFill>
                  <a:srgbClr val="674932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לנושא השנתי שלנו וכיצד</a:t>
            </a:r>
            <a:endParaRPr sz="3100" b="1">
              <a:solidFill>
                <a:srgbClr val="674932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277" name="Google Shape;27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4088" y="1845325"/>
            <a:ext cx="4159999" cy="207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8">
            <a:hlinkClick r:id="" action="ppaction://media"/>
          </p:cNvPr>
          <p:cNvPicPr preferRelativeResize="0"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703" fill="hold"/>
                                        <p:tgtEl>
                                          <p:spTgt spid="2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8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9"/>
          <p:cNvSpPr txBox="1"/>
          <p:nvPr/>
        </p:nvSpPr>
        <p:spPr>
          <a:xfrm>
            <a:off x="2349500" y="2667000"/>
            <a:ext cx="7493100" cy="2159100"/>
          </a:xfrm>
          <a:prstGeom prst="rect">
            <a:avLst/>
          </a:prstGeom>
          <a:noFill/>
          <a:ln>
            <a:noFill/>
          </a:ln>
          <a:effectLst>
            <a:outerShdw blurRad="57150" dist="19050" dir="7200000" algn="bl" rotWithShape="0">
              <a:srgbClr val="000000">
                <a:alpha val="7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9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אלו פסוקים קשורים</a:t>
            </a:r>
            <a:endParaRPr sz="495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marL="0" lvl="0" indent="0" algn="ct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950" b="1">
                <a:solidFill>
                  <a:srgbClr val="3C1759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לנושא השנתי שלנו וכיצד?</a:t>
            </a:r>
            <a:endParaRPr sz="4950" b="1">
              <a:solidFill>
                <a:srgbClr val="3C1759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6101" y="1994350"/>
            <a:ext cx="1681525" cy="1904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0" title="Sculptural Hebrew quote in plum purp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18537" y="3452550"/>
            <a:ext cx="6954926" cy="235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916</Words>
  <Application>Microsoft Office PowerPoint</Application>
  <PresentationFormat>מסך רחב</PresentationFormat>
  <Paragraphs>88</Paragraphs>
  <Slides>33</Slides>
  <Notes>33</Notes>
  <HiddenSlides>4</HiddenSlides>
  <MMClips>10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33</vt:i4>
      </vt:variant>
    </vt:vector>
  </HeadingPairs>
  <TitlesOfParts>
    <vt:vector size="36" baseType="lpstr">
      <vt:lpstr>Frank Ruhl Libre</vt:lpstr>
      <vt:lpstr>Arial</vt:lpstr>
      <vt:lpstr>ChatGPT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רבקה אסרף</cp:lastModifiedBy>
  <cp:revision>1</cp:revision>
  <dcterms:modified xsi:type="dcterms:W3CDTF">2026-10-13T20:54:29Z</dcterms:modified>
</cp:coreProperties>
</file>